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08" r:id="rId3"/>
  </p:sldMasterIdLst>
  <p:notesMasterIdLst>
    <p:notesMasterId r:id="rId54"/>
  </p:notesMasterIdLst>
  <p:sldIdLst>
    <p:sldId id="295" r:id="rId4"/>
    <p:sldId id="256" r:id="rId5"/>
    <p:sldId id="257" r:id="rId6"/>
    <p:sldId id="299" r:id="rId7"/>
    <p:sldId id="284" r:id="rId8"/>
    <p:sldId id="300" r:id="rId9"/>
    <p:sldId id="301" r:id="rId10"/>
    <p:sldId id="316" r:id="rId11"/>
    <p:sldId id="303" r:id="rId12"/>
    <p:sldId id="323" r:id="rId13"/>
    <p:sldId id="304" r:id="rId14"/>
    <p:sldId id="305" r:id="rId15"/>
    <p:sldId id="306" r:id="rId16"/>
    <p:sldId id="320" r:id="rId17"/>
    <p:sldId id="319" r:id="rId18"/>
    <p:sldId id="322" r:id="rId19"/>
    <p:sldId id="309" r:id="rId20"/>
    <p:sldId id="356" r:id="rId21"/>
    <p:sldId id="310" r:id="rId22"/>
    <p:sldId id="311" r:id="rId23"/>
    <p:sldId id="312" r:id="rId24"/>
    <p:sldId id="313" r:id="rId25"/>
    <p:sldId id="314" r:id="rId26"/>
    <p:sldId id="315" r:id="rId27"/>
    <p:sldId id="276" r:id="rId28"/>
    <p:sldId id="331" r:id="rId29"/>
    <p:sldId id="350" r:id="rId30"/>
    <p:sldId id="352" r:id="rId31"/>
    <p:sldId id="353" r:id="rId32"/>
    <p:sldId id="351" r:id="rId33"/>
    <p:sldId id="332" r:id="rId34"/>
    <p:sldId id="333" r:id="rId35"/>
    <p:sldId id="334" r:id="rId36"/>
    <p:sldId id="335" r:id="rId37"/>
    <p:sldId id="336" r:id="rId38"/>
    <p:sldId id="354" r:id="rId39"/>
    <p:sldId id="337" r:id="rId40"/>
    <p:sldId id="338" r:id="rId41"/>
    <p:sldId id="339" r:id="rId42"/>
    <p:sldId id="340" r:id="rId43"/>
    <p:sldId id="347" r:id="rId44"/>
    <p:sldId id="341" r:id="rId45"/>
    <p:sldId id="342" r:id="rId46"/>
    <p:sldId id="348" r:id="rId47"/>
    <p:sldId id="343" r:id="rId48"/>
    <p:sldId id="344" r:id="rId49"/>
    <p:sldId id="345" r:id="rId50"/>
    <p:sldId id="349" r:id="rId51"/>
    <p:sldId id="346" r:id="rId52"/>
    <p:sldId id="355"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642"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66EDFA0-F9A1-4A76-A8BD-608593829CF3}" type="datetimeFigureOut">
              <a:rPr lang="fa-IR" smtClean="0"/>
              <a:pPr/>
              <a:t>1435/06/06</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C4B537D-E2EE-4AF8-BC0A-182130263207}"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0917178-E8DA-48CA-9E6D-446553F0E627}" type="slidenum">
              <a:rPr lang="en-US" smtClean="0">
                <a:latin typeface="Arial" pitchFamily="34" charset="0"/>
              </a:rPr>
              <a:pPr/>
              <a:t>1</a:t>
            </a:fld>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CC4B537D-E2EE-4AF8-BC0A-182130263207}" type="slidenum">
              <a:rPr lang="fa-IR" smtClean="0"/>
              <a:pPr/>
              <a:t>16</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DD737E51-87FE-48DB-946C-31382582A786}" type="datetime1">
              <a:rPr lang="en-US" smtClean="0"/>
              <a:pPr/>
              <a:t>4/6/2014</a:t>
            </a:fld>
            <a:endParaRPr lang="en-US"/>
          </a:p>
        </p:txBody>
      </p:sp>
      <p:sp>
        <p:nvSpPr>
          <p:cNvPr id="5" name="Footer Placeholder 4"/>
          <p:cNvSpPr>
            <a:spLocks noGrp="1"/>
          </p:cNvSpPr>
          <p:nvPr>
            <p:ph type="ftr" sz="quarter" idx="11"/>
          </p:nvPr>
        </p:nvSpPr>
        <p:spPr bwMode="white"/>
        <p:txBody>
          <a:bodyPr/>
          <a:lstStyle/>
          <a:p>
            <a:r>
              <a:rPr lang="en-US" smtClean="0"/>
              <a:t>Dr. Abbas Ebadi</a:t>
            </a:r>
            <a:endParaRPr lang="en-US"/>
          </a:p>
        </p:txBody>
      </p:sp>
      <p:sp>
        <p:nvSpPr>
          <p:cNvPr id="6" name="Slide Number Placeholder 5"/>
          <p:cNvSpPr>
            <a:spLocks noGrp="1"/>
          </p:cNvSpPr>
          <p:nvPr>
            <p:ph type="sldNum" sz="quarter" idx="12"/>
          </p:nvPr>
        </p:nvSpPr>
        <p:spPr/>
        <p:txBody>
          <a:bodyPr/>
          <a:lstStyle/>
          <a:p>
            <a:fld id="{7D73D77B-8EDA-45C1-929F-FB641AA8DC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DE9319-1BB5-4D61-830B-A40D6DAA4AB6}" type="datetime1">
              <a:rPr lang="en-US" smtClean="0"/>
              <a:pPr/>
              <a:t>4/6/2014</a:t>
            </a:fld>
            <a:endParaRPr lang="en-US"/>
          </a:p>
        </p:txBody>
      </p:sp>
      <p:sp>
        <p:nvSpPr>
          <p:cNvPr id="5" name="Footer Placeholder 4"/>
          <p:cNvSpPr>
            <a:spLocks noGrp="1"/>
          </p:cNvSpPr>
          <p:nvPr>
            <p:ph type="ftr" sz="quarter" idx="11"/>
          </p:nvPr>
        </p:nvSpPr>
        <p:spPr/>
        <p:txBody>
          <a:bodyPr/>
          <a:lstStyle/>
          <a:p>
            <a:r>
              <a:rPr lang="en-US" smtClean="0"/>
              <a:t>Dr. Abbas Ebadi</a:t>
            </a:r>
            <a:endParaRPr lang="en-US"/>
          </a:p>
        </p:txBody>
      </p:sp>
      <p:sp>
        <p:nvSpPr>
          <p:cNvPr id="6" name="Slide Number Placeholder 5"/>
          <p:cNvSpPr>
            <a:spLocks noGrp="1"/>
          </p:cNvSpPr>
          <p:nvPr>
            <p:ph type="sldNum" sz="quarter" idx="12"/>
          </p:nvPr>
        </p:nvSpPr>
        <p:spPr/>
        <p:txBody>
          <a:bodyPr/>
          <a:lstStyle/>
          <a:p>
            <a:fld id="{7D73D77B-8EDA-45C1-929F-FB641AA8DC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91A7E4-C3C5-473B-A019-F10072C2CFB4}" type="datetime1">
              <a:rPr lang="en-US" smtClean="0"/>
              <a:pPr/>
              <a:t>4/6/2014</a:t>
            </a:fld>
            <a:endParaRPr lang="en-US"/>
          </a:p>
        </p:txBody>
      </p:sp>
      <p:sp>
        <p:nvSpPr>
          <p:cNvPr id="5" name="Footer Placeholder 4"/>
          <p:cNvSpPr>
            <a:spLocks noGrp="1"/>
          </p:cNvSpPr>
          <p:nvPr>
            <p:ph type="ftr" sz="quarter" idx="11"/>
          </p:nvPr>
        </p:nvSpPr>
        <p:spPr/>
        <p:txBody>
          <a:bodyPr/>
          <a:lstStyle/>
          <a:p>
            <a:r>
              <a:rPr lang="en-US" smtClean="0"/>
              <a:t>Dr. Abbas Ebadi</a:t>
            </a:r>
            <a:endParaRPr lang="en-US"/>
          </a:p>
        </p:txBody>
      </p:sp>
      <p:sp>
        <p:nvSpPr>
          <p:cNvPr id="6" name="Slide Number Placeholder 5"/>
          <p:cNvSpPr>
            <a:spLocks noGrp="1"/>
          </p:cNvSpPr>
          <p:nvPr>
            <p:ph type="sldNum" sz="quarter" idx="12"/>
          </p:nvPr>
        </p:nvSpPr>
        <p:spPr/>
        <p:txBody>
          <a:bodyPr/>
          <a:lstStyle/>
          <a:p>
            <a:fld id="{7D73D77B-8EDA-45C1-929F-FB641AA8DC7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48F332BA-A11C-4AD2-BC46-65F272DE8700}" type="datetime1">
              <a:rPr lang="en-US" smtClean="0"/>
              <a:pPr/>
              <a:t>4/6/2014</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n-US" smtClean="0"/>
              <a:t>Dr. Abbas Ebadi</a:t>
            </a:r>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7D73D77B-8EDA-45C1-929F-FB641AA8DC7A}"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FDF2FC-E8A8-4E64-90C3-46C49BE04116}" type="datetime1">
              <a:rPr lang="en-US" smtClean="0"/>
              <a:pPr/>
              <a:t>4/6/2014</a:t>
            </a:fld>
            <a:endParaRPr lang="en-US"/>
          </a:p>
        </p:txBody>
      </p:sp>
      <p:sp>
        <p:nvSpPr>
          <p:cNvPr id="5" name="Footer Placeholder 4"/>
          <p:cNvSpPr>
            <a:spLocks noGrp="1"/>
          </p:cNvSpPr>
          <p:nvPr>
            <p:ph type="ftr" sz="quarter" idx="11"/>
          </p:nvPr>
        </p:nvSpPr>
        <p:spPr/>
        <p:txBody>
          <a:bodyPr/>
          <a:lstStyle/>
          <a:p>
            <a:r>
              <a:rPr lang="en-US" smtClean="0"/>
              <a:t>Dr. Abbas Ebadi</a:t>
            </a:r>
            <a:endParaRPr lang="en-US"/>
          </a:p>
        </p:txBody>
      </p:sp>
      <p:sp>
        <p:nvSpPr>
          <p:cNvPr id="6" name="Slide Number Placeholder 5"/>
          <p:cNvSpPr>
            <a:spLocks noGrp="1"/>
          </p:cNvSpPr>
          <p:nvPr>
            <p:ph type="sldNum" sz="quarter" idx="12"/>
          </p:nvPr>
        </p:nvSpPr>
        <p:spPr/>
        <p:txBody>
          <a:bodyPr/>
          <a:lstStyle/>
          <a:p>
            <a:fld id="{7D73D77B-8EDA-45C1-929F-FB641AA8DC7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4564FE-362E-45A9-A735-0E9EA01F38A0}" type="datetime1">
              <a:rPr lang="en-US" smtClean="0"/>
              <a:pPr/>
              <a:t>4/6/2014</a:t>
            </a:fld>
            <a:endParaRPr lang="en-US"/>
          </a:p>
        </p:txBody>
      </p:sp>
      <p:sp>
        <p:nvSpPr>
          <p:cNvPr id="5" name="Footer Placeholder 4"/>
          <p:cNvSpPr>
            <a:spLocks noGrp="1"/>
          </p:cNvSpPr>
          <p:nvPr>
            <p:ph type="ftr" sz="quarter" idx="11"/>
          </p:nvPr>
        </p:nvSpPr>
        <p:spPr/>
        <p:txBody>
          <a:bodyPr/>
          <a:lstStyle/>
          <a:p>
            <a:r>
              <a:rPr lang="en-US" smtClean="0"/>
              <a:t>Dr. Abbas Ebadi</a:t>
            </a:r>
            <a:endParaRPr lang="en-US"/>
          </a:p>
        </p:txBody>
      </p:sp>
      <p:sp>
        <p:nvSpPr>
          <p:cNvPr id="6" name="Slide Number Placeholder 5"/>
          <p:cNvSpPr>
            <a:spLocks noGrp="1"/>
          </p:cNvSpPr>
          <p:nvPr>
            <p:ph type="sldNum" sz="quarter" idx="12"/>
          </p:nvPr>
        </p:nvSpPr>
        <p:spPr/>
        <p:txBody>
          <a:bodyPr/>
          <a:lstStyle/>
          <a:p>
            <a:fld id="{7D73D77B-8EDA-45C1-929F-FB641AA8DC7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DF77C73-F24A-4D04-ABED-D0CB6B051987}" type="datetime1">
              <a:rPr lang="en-US" smtClean="0"/>
              <a:pPr/>
              <a:t>4/6/2014</a:t>
            </a:fld>
            <a:endParaRPr lang="en-US"/>
          </a:p>
        </p:txBody>
      </p:sp>
      <p:sp>
        <p:nvSpPr>
          <p:cNvPr id="6" name="Footer Placeholder 5"/>
          <p:cNvSpPr>
            <a:spLocks noGrp="1"/>
          </p:cNvSpPr>
          <p:nvPr>
            <p:ph type="ftr" sz="quarter" idx="11"/>
          </p:nvPr>
        </p:nvSpPr>
        <p:spPr/>
        <p:txBody>
          <a:bodyPr/>
          <a:lstStyle/>
          <a:p>
            <a:r>
              <a:rPr lang="en-US" smtClean="0"/>
              <a:t>Dr. Abbas Ebadi</a:t>
            </a:r>
            <a:endParaRPr lang="en-US"/>
          </a:p>
        </p:txBody>
      </p:sp>
      <p:sp>
        <p:nvSpPr>
          <p:cNvPr id="7" name="Slide Number Placeholder 6"/>
          <p:cNvSpPr>
            <a:spLocks noGrp="1"/>
          </p:cNvSpPr>
          <p:nvPr>
            <p:ph type="sldNum" sz="quarter" idx="12"/>
          </p:nvPr>
        </p:nvSpPr>
        <p:spPr/>
        <p:txBody>
          <a:bodyPr/>
          <a:lstStyle/>
          <a:p>
            <a:fld id="{7D73D77B-8EDA-45C1-929F-FB641AA8DC7A}"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FEE5A4-66F4-4E07-8623-C0E820F8D4D9}" type="datetime1">
              <a:rPr lang="en-US" smtClean="0"/>
              <a:pPr/>
              <a:t>4/6/2014</a:t>
            </a:fld>
            <a:endParaRPr lang="en-US"/>
          </a:p>
        </p:txBody>
      </p:sp>
      <p:sp>
        <p:nvSpPr>
          <p:cNvPr id="8" name="Footer Placeholder 7"/>
          <p:cNvSpPr>
            <a:spLocks noGrp="1"/>
          </p:cNvSpPr>
          <p:nvPr>
            <p:ph type="ftr" sz="quarter" idx="11"/>
          </p:nvPr>
        </p:nvSpPr>
        <p:spPr/>
        <p:txBody>
          <a:bodyPr/>
          <a:lstStyle/>
          <a:p>
            <a:r>
              <a:rPr lang="en-US" smtClean="0"/>
              <a:t>Dr. Abbas Ebadi</a:t>
            </a:r>
            <a:endParaRPr lang="en-US"/>
          </a:p>
        </p:txBody>
      </p:sp>
      <p:sp>
        <p:nvSpPr>
          <p:cNvPr id="9" name="Slide Number Placeholder 8"/>
          <p:cNvSpPr>
            <a:spLocks noGrp="1"/>
          </p:cNvSpPr>
          <p:nvPr>
            <p:ph type="sldNum" sz="quarter" idx="12"/>
          </p:nvPr>
        </p:nvSpPr>
        <p:spPr/>
        <p:txBody>
          <a:bodyPr/>
          <a:lstStyle/>
          <a:p>
            <a:fld id="{7D73D77B-8EDA-45C1-929F-FB641AA8DC7A}"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7CBE61-13DD-4FB8-A6CC-EC21DCD0B7F9}" type="datetime1">
              <a:rPr lang="en-US" smtClean="0"/>
              <a:pPr/>
              <a:t>4/6/2014</a:t>
            </a:fld>
            <a:endParaRPr lang="en-US"/>
          </a:p>
        </p:txBody>
      </p:sp>
      <p:sp>
        <p:nvSpPr>
          <p:cNvPr id="4" name="Footer Placeholder 3"/>
          <p:cNvSpPr>
            <a:spLocks noGrp="1"/>
          </p:cNvSpPr>
          <p:nvPr>
            <p:ph type="ftr" sz="quarter" idx="11"/>
          </p:nvPr>
        </p:nvSpPr>
        <p:spPr/>
        <p:txBody>
          <a:bodyPr/>
          <a:lstStyle/>
          <a:p>
            <a:r>
              <a:rPr lang="en-US" smtClean="0"/>
              <a:t>Dr. Abbas Ebadi</a:t>
            </a:r>
            <a:endParaRPr lang="en-US"/>
          </a:p>
        </p:txBody>
      </p:sp>
      <p:sp>
        <p:nvSpPr>
          <p:cNvPr id="5" name="Slide Number Placeholder 4"/>
          <p:cNvSpPr>
            <a:spLocks noGrp="1"/>
          </p:cNvSpPr>
          <p:nvPr>
            <p:ph type="sldNum" sz="quarter" idx="12"/>
          </p:nvPr>
        </p:nvSpPr>
        <p:spPr/>
        <p:txBody>
          <a:bodyPr/>
          <a:lstStyle/>
          <a:p>
            <a:fld id="{7D73D77B-8EDA-45C1-929F-FB641AA8DC7A}"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D54AF-A4EC-4E13-96BE-8BBF94803011}" type="datetime1">
              <a:rPr lang="en-US" smtClean="0"/>
              <a:pPr/>
              <a:t>4/6/2014</a:t>
            </a:fld>
            <a:endParaRPr lang="en-US"/>
          </a:p>
        </p:txBody>
      </p:sp>
      <p:sp>
        <p:nvSpPr>
          <p:cNvPr id="3" name="Footer Placeholder 2"/>
          <p:cNvSpPr>
            <a:spLocks noGrp="1"/>
          </p:cNvSpPr>
          <p:nvPr>
            <p:ph type="ftr" sz="quarter" idx="11"/>
          </p:nvPr>
        </p:nvSpPr>
        <p:spPr/>
        <p:txBody>
          <a:bodyPr/>
          <a:lstStyle/>
          <a:p>
            <a:r>
              <a:rPr lang="en-US" smtClean="0"/>
              <a:t>Dr. Abbas Ebadi</a:t>
            </a:r>
            <a:endParaRPr lang="en-US"/>
          </a:p>
        </p:txBody>
      </p:sp>
      <p:sp>
        <p:nvSpPr>
          <p:cNvPr id="4" name="Slide Number Placeholder 3"/>
          <p:cNvSpPr>
            <a:spLocks noGrp="1"/>
          </p:cNvSpPr>
          <p:nvPr>
            <p:ph type="sldNum" sz="quarter" idx="12"/>
          </p:nvPr>
        </p:nvSpPr>
        <p:spPr/>
        <p:txBody>
          <a:bodyPr/>
          <a:lstStyle/>
          <a:p>
            <a:fld id="{7D73D77B-8EDA-45C1-929F-FB641AA8DC7A}"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800AB0F-1078-43CC-9572-17A87A2D76AF}" type="datetime1">
              <a:rPr lang="en-US" smtClean="0"/>
              <a:pPr/>
              <a:t>4/6/2014</a:t>
            </a:fld>
            <a:endParaRPr lang="en-US"/>
          </a:p>
        </p:txBody>
      </p:sp>
      <p:sp>
        <p:nvSpPr>
          <p:cNvPr id="7" name="Slide Number Placeholder 6"/>
          <p:cNvSpPr>
            <a:spLocks noGrp="1"/>
          </p:cNvSpPr>
          <p:nvPr>
            <p:ph type="sldNum" sz="quarter" idx="12"/>
          </p:nvPr>
        </p:nvSpPr>
        <p:spPr/>
        <p:txBody>
          <a:bodyPr/>
          <a:lstStyle/>
          <a:p>
            <a:fld id="{7D73D77B-8EDA-45C1-929F-FB641AA8DC7A}"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Dr. Abbas Ebadi</a:t>
            </a: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D08311-100D-47B1-A091-F4385EF0F4E0}" type="datetime1">
              <a:rPr lang="en-US" smtClean="0"/>
              <a:pPr/>
              <a:t>4/6/2014</a:t>
            </a:fld>
            <a:endParaRPr lang="en-US"/>
          </a:p>
        </p:txBody>
      </p:sp>
      <p:sp>
        <p:nvSpPr>
          <p:cNvPr id="5" name="Footer Placeholder 4"/>
          <p:cNvSpPr>
            <a:spLocks noGrp="1"/>
          </p:cNvSpPr>
          <p:nvPr>
            <p:ph type="ftr" sz="quarter" idx="11"/>
          </p:nvPr>
        </p:nvSpPr>
        <p:spPr/>
        <p:txBody>
          <a:bodyPr/>
          <a:lstStyle/>
          <a:p>
            <a:r>
              <a:rPr lang="en-US" smtClean="0"/>
              <a:t>Dr. Abbas Ebadi</a:t>
            </a:r>
            <a:endParaRPr lang="en-US"/>
          </a:p>
        </p:txBody>
      </p:sp>
      <p:sp>
        <p:nvSpPr>
          <p:cNvPr id="6" name="Slide Number Placeholder 5"/>
          <p:cNvSpPr>
            <a:spLocks noGrp="1"/>
          </p:cNvSpPr>
          <p:nvPr>
            <p:ph type="sldNum" sz="quarter" idx="12"/>
          </p:nvPr>
        </p:nvSpPr>
        <p:spPr/>
        <p:txBody>
          <a:bodyPr/>
          <a:lstStyle/>
          <a:p>
            <a:fld id="{7D73D77B-8EDA-45C1-929F-FB641AA8DC7A}" type="slidenum">
              <a:rPr lang="en-US" smtClean="0"/>
              <a:pPr/>
              <a:t>‹#›</a:t>
            </a:fld>
            <a:endParaRPr lang="en-US"/>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CABC4F-E0CE-4EA7-80EC-5AC6670A95D1}" type="datetime1">
              <a:rPr lang="en-US" smtClean="0"/>
              <a:pPr/>
              <a:t>4/6/2014</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Dr. Abbas Ebadi</a:t>
            </a:r>
            <a:endParaRPr lang="en-US"/>
          </a:p>
        </p:txBody>
      </p:sp>
      <p:sp>
        <p:nvSpPr>
          <p:cNvPr id="7" name="Slide Number Placeholder 6"/>
          <p:cNvSpPr>
            <a:spLocks noGrp="1"/>
          </p:cNvSpPr>
          <p:nvPr>
            <p:ph type="sldNum" sz="quarter" idx="12"/>
          </p:nvPr>
        </p:nvSpPr>
        <p:spPr/>
        <p:txBody>
          <a:bodyPr/>
          <a:lstStyle/>
          <a:p>
            <a:fld id="{7D73D77B-8EDA-45C1-929F-FB641AA8DC7A}"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519543-8D5E-462E-9EC5-EF5AC283646F}" type="datetime1">
              <a:rPr lang="en-US" smtClean="0"/>
              <a:pPr/>
              <a:t>4/6/2014</a:t>
            </a:fld>
            <a:endParaRPr lang="en-US"/>
          </a:p>
        </p:txBody>
      </p:sp>
      <p:sp>
        <p:nvSpPr>
          <p:cNvPr id="5" name="Footer Placeholder 4"/>
          <p:cNvSpPr>
            <a:spLocks noGrp="1"/>
          </p:cNvSpPr>
          <p:nvPr>
            <p:ph type="ftr" sz="quarter" idx="11"/>
          </p:nvPr>
        </p:nvSpPr>
        <p:spPr/>
        <p:txBody>
          <a:bodyPr/>
          <a:lstStyle/>
          <a:p>
            <a:r>
              <a:rPr lang="en-US" smtClean="0"/>
              <a:t>Dr. Abbas Ebadi</a:t>
            </a:r>
            <a:endParaRPr lang="en-US"/>
          </a:p>
        </p:txBody>
      </p:sp>
      <p:sp>
        <p:nvSpPr>
          <p:cNvPr id="6" name="Slide Number Placeholder 5"/>
          <p:cNvSpPr>
            <a:spLocks noGrp="1"/>
          </p:cNvSpPr>
          <p:nvPr>
            <p:ph type="sldNum" sz="quarter" idx="12"/>
          </p:nvPr>
        </p:nvSpPr>
        <p:spPr/>
        <p:txBody>
          <a:bodyPr/>
          <a:lstStyle/>
          <a:p>
            <a:fld id="{7D73D77B-8EDA-45C1-929F-FB641AA8DC7A}"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DDF07-7C22-4AC5-81A0-2BB5E7D0DE86}" type="datetime1">
              <a:rPr lang="en-US" smtClean="0"/>
              <a:pPr/>
              <a:t>4/6/2014</a:t>
            </a:fld>
            <a:endParaRPr lang="en-US"/>
          </a:p>
        </p:txBody>
      </p:sp>
      <p:sp>
        <p:nvSpPr>
          <p:cNvPr id="5" name="Footer Placeholder 4"/>
          <p:cNvSpPr>
            <a:spLocks noGrp="1"/>
          </p:cNvSpPr>
          <p:nvPr>
            <p:ph type="ftr" sz="quarter" idx="11"/>
          </p:nvPr>
        </p:nvSpPr>
        <p:spPr/>
        <p:txBody>
          <a:bodyPr/>
          <a:lstStyle/>
          <a:p>
            <a:r>
              <a:rPr lang="en-US" smtClean="0"/>
              <a:t>Dr. Abbas Ebadi</a:t>
            </a:r>
            <a:endParaRPr lang="en-US"/>
          </a:p>
        </p:txBody>
      </p:sp>
      <p:sp>
        <p:nvSpPr>
          <p:cNvPr id="6" name="Slide Number Placeholder 5"/>
          <p:cNvSpPr>
            <a:spLocks noGrp="1"/>
          </p:cNvSpPr>
          <p:nvPr>
            <p:ph type="sldNum" sz="quarter" idx="12"/>
          </p:nvPr>
        </p:nvSpPr>
        <p:spPr/>
        <p:txBody>
          <a:bodyPr/>
          <a:lstStyle/>
          <a:p>
            <a:fld id="{7D73D77B-8EDA-45C1-929F-FB641AA8DC7A}"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F8A9D17-3589-4745-9A94-2CC809423097}" type="datetime1">
              <a:rPr lang="en-US" smtClean="0"/>
              <a:pPr/>
              <a:t>4/6/2014</a:t>
            </a:fld>
            <a:endParaRPr lang="en-US"/>
          </a:p>
        </p:txBody>
      </p:sp>
      <p:sp>
        <p:nvSpPr>
          <p:cNvPr id="19" name="Footer Placeholder 18"/>
          <p:cNvSpPr>
            <a:spLocks noGrp="1"/>
          </p:cNvSpPr>
          <p:nvPr>
            <p:ph type="ftr" sz="quarter" idx="11"/>
          </p:nvPr>
        </p:nvSpPr>
        <p:spPr/>
        <p:txBody>
          <a:bodyPr/>
          <a:lstStyle/>
          <a:p>
            <a:r>
              <a:rPr lang="en-US" smtClean="0"/>
              <a:t>Dr. Abbas Ebadi</a:t>
            </a:r>
            <a:endParaRPr lang="en-US"/>
          </a:p>
        </p:txBody>
      </p:sp>
      <p:sp>
        <p:nvSpPr>
          <p:cNvPr id="27" name="Slide Number Placeholder 26"/>
          <p:cNvSpPr>
            <a:spLocks noGrp="1"/>
          </p:cNvSpPr>
          <p:nvPr>
            <p:ph type="sldNum" sz="quarter" idx="12"/>
          </p:nvPr>
        </p:nvSpPr>
        <p:spPr/>
        <p:txBody>
          <a:bodyPr/>
          <a:lstStyle/>
          <a:p>
            <a:fld id="{7D73D77B-8EDA-45C1-929F-FB641AA8DC7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5E864E-8BFB-4133-B296-7B388BEECC47}" type="datetime1">
              <a:rPr lang="en-US" smtClean="0"/>
              <a:pPr/>
              <a:t>4/6/2014</a:t>
            </a:fld>
            <a:endParaRPr lang="en-US"/>
          </a:p>
        </p:txBody>
      </p:sp>
      <p:sp>
        <p:nvSpPr>
          <p:cNvPr id="5" name="Footer Placeholder 4"/>
          <p:cNvSpPr>
            <a:spLocks noGrp="1"/>
          </p:cNvSpPr>
          <p:nvPr>
            <p:ph type="ftr" sz="quarter" idx="11"/>
          </p:nvPr>
        </p:nvSpPr>
        <p:spPr/>
        <p:txBody>
          <a:bodyPr/>
          <a:lstStyle/>
          <a:p>
            <a:r>
              <a:rPr lang="en-US" smtClean="0"/>
              <a:t>Dr. Abbas Ebadi</a:t>
            </a:r>
            <a:endParaRPr lang="en-US"/>
          </a:p>
        </p:txBody>
      </p:sp>
      <p:sp>
        <p:nvSpPr>
          <p:cNvPr id="6" name="Slide Number Placeholder 5"/>
          <p:cNvSpPr>
            <a:spLocks noGrp="1"/>
          </p:cNvSpPr>
          <p:nvPr>
            <p:ph type="sldNum" sz="quarter" idx="12"/>
          </p:nvPr>
        </p:nvSpPr>
        <p:spPr/>
        <p:txBody>
          <a:bodyPr/>
          <a:lstStyle/>
          <a:p>
            <a:fld id="{7D73D77B-8EDA-45C1-929F-FB641AA8DC7A}"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F010FC8-B613-4291-9FDC-9542FCE1D445}" type="datetime1">
              <a:rPr lang="en-US" smtClean="0"/>
              <a:pPr/>
              <a:t>4/6/2014</a:t>
            </a:fld>
            <a:endParaRPr lang="en-US"/>
          </a:p>
        </p:txBody>
      </p:sp>
      <p:sp>
        <p:nvSpPr>
          <p:cNvPr id="5" name="Footer Placeholder 4"/>
          <p:cNvSpPr>
            <a:spLocks noGrp="1"/>
          </p:cNvSpPr>
          <p:nvPr>
            <p:ph type="ftr" sz="quarter" idx="11"/>
          </p:nvPr>
        </p:nvSpPr>
        <p:spPr/>
        <p:txBody>
          <a:bodyPr/>
          <a:lstStyle/>
          <a:p>
            <a:r>
              <a:rPr lang="en-US" smtClean="0"/>
              <a:t>Dr. Abbas Ebadi</a:t>
            </a:r>
            <a:endParaRPr lang="en-US"/>
          </a:p>
        </p:txBody>
      </p:sp>
      <p:sp>
        <p:nvSpPr>
          <p:cNvPr id="6" name="Slide Number Placeholder 5"/>
          <p:cNvSpPr>
            <a:spLocks noGrp="1"/>
          </p:cNvSpPr>
          <p:nvPr>
            <p:ph type="sldNum" sz="quarter" idx="12"/>
          </p:nvPr>
        </p:nvSpPr>
        <p:spPr/>
        <p:txBody>
          <a:bodyPr/>
          <a:lstStyle/>
          <a:p>
            <a:fld id="{7D73D77B-8EDA-45C1-929F-FB641AA8DC7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8604C65-54B6-4C48-8113-73AA4F5AB082}" type="datetime1">
              <a:rPr lang="en-US" smtClean="0"/>
              <a:pPr/>
              <a:t>4/6/2014</a:t>
            </a:fld>
            <a:endParaRPr lang="en-US"/>
          </a:p>
        </p:txBody>
      </p:sp>
      <p:sp>
        <p:nvSpPr>
          <p:cNvPr id="6" name="Footer Placeholder 5"/>
          <p:cNvSpPr>
            <a:spLocks noGrp="1"/>
          </p:cNvSpPr>
          <p:nvPr>
            <p:ph type="ftr" sz="quarter" idx="11"/>
          </p:nvPr>
        </p:nvSpPr>
        <p:spPr/>
        <p:txBody>
          <a:bodyPr/>
          <a:lstStyle/>
          <a:p>
            <a:r>
              <a:rPr lang="en-US" smtClean="0"/>
              <a:t>Dr. Abbas Ebadi</a:t>
            </a:r>
            <a:endParaRPr lang="en-US"/>
          </a:p>
        </p:txBody>
      </p:sp>
      <p:sp>
        <p:nvSpPr>
          <p:cNvPr id="7" name="Slide Number Placeholder 6"/>
          <p:cNvSpPr>
            <a:spLocks noGrp="1"/>
          </p:cNvSpPr>
          <p:nvPr>
            <p:ph type="sldNum" sz="quarter" idx="12"/>
          </p:nvPr>
        </p:nvSpPr>
        <p:spPr/>
        <p:txBody>
          <a:bodyPr/>
          <a:lstStyle/>
          <a:p>
            <a:fld id="{7D73D77B-8EDA-45C1-929F-FB641AA8DC7A}"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211F03E-0D38-41FD-BD60-22C7DAED48B7}" type="datetime1">
              <a:rPr lang="en-US" smtClean="0"/>
              <a:pPr/>
              <a:t>4/6/2014</a:t>
            </a:fld>
            <a:endParaRPr lang="en-US"/>
          </a:p>
        </p:txBody>
      </p:sp>
      <p:sp>
        <p:nvSpPr>
          <p:cNvPr id="8" name="Footer Placeholder 7"/>
          <p:cNvSpPr>
            <a:spLocks noGrp="1"/>
          </p:cNvSpPr>
          <p:nvPr>
            <p:ph type="ftr" sz="quarter" idx="11"/>
          </p:nvPr>
        </p:nvSpPr>
        <p:spPr/>
        <p:txBody>
          <a:bodyPr/>
          <a:lstStyle/>
          <a:p>
            <a:r>
              <a:rPr lang="en-US" smtClean="0"/>
              <a:t>Dr. Abbas Ebadi</a:t>
            </a:r>
            <a:endParaRPr lang="en-US"/>
          </a:p>
        </p:txBody>
      </p:sp>
      <p:sp>
        <p:nvSpPr>
          <p:cNvPr id="9" name="Slide Number Placeholder 8"/>
          <p:cNvSpPr>
            <a:spLocks noGrp="1"/>
          </p:cNvSpPr>
          <p:nvPr>
            <p:ph type="sldNum" sz="quarter" idx="12"/>
          </p:nvPr>
        </p:nvSpPr>
        <p:spPr/>
        <p:txBody>
          <a:bodyPr/>
          <a:lstStyle/>
          <a:p>
            <a:fld id="{7D73D77B-8EDA-45C1-929F-FB641AA8DC7A}"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986D186-1239-4BD3-BF2D-4DFEC008A893}" type="datetime1">
              <a:rPr lang="en-US" smtClean="0"/>
              <a:pPr/>
              <a:t>4/6/2014</a:t>
            </a:fld>
            <a:endParaRPr lang="en-US"/>
          </a:p>
        </p:txBody>
      </p:sp>
      <p:sp>
        <p:nvSpPr>
          <p:cNvPr id="4" name="Footer Placeholder 3"/>
          <p:cNvSpPr>
            <a:spLocks noGrp="1"/>
          </p:cNvSpPr>
          <p:nvPr>
            <p:ph type="ftr" sz="quarter" idx="11"/>
          </p:nvPr>
        </p:nvSpPr>
        <p:spPr/>
        <p:txBody>
          <a:bodyPr/>
          <a:lstStyle/>
          <a:p>
            <a:r>
              <a:rPr lang="en-US" smtClean="0"/>
              <a:t>Dr. Abbas Ebadi</a:t>
            </a:r>
            <a:endParaRPr lang="en-US"/>
          </a:p>
        </p:txBody>
      </p:sp>
      <p:sp>
        <p:nvSpPr>
          <p:cNvPr id="5" name="Slide Number Placeholder 4"/>
          <p:cNvSpPr>
            <a:spLocks noGrp="1"/>
          </p:cNvSpPr>
          <p:nvPr>
            <p:ph type="sldNum" sz="quarter" idx="12"/>
          </p:nvPr>
        </p:nvSpPr>
        <p:spPr/>
        <p:txBody>
          <a:bodyPr/>
          <a:lstStyle/>
          <a:p>
            <a:fld id="{7D73D77B-8EDA-45C1-929F-FB641AA8DC7A}"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AD41FC-B775-4ADB-9E63-9ACF97B3728C}" type="datetime1">
              <a:rPr lang="en-US" smtClean="0"/>
              <a:pPr/>
              <a:t>4/6/2014</a:t>
            </a:fld>
            <a:endParaRPr lang="en-US"/>
          </a:p>
        </p:txBody>
      </p:sp>
      <p:sp>
        <p:nvSpPr>
          <p:cNvPr id="3" name="Footer Placeholder 2"/>
          <p:cNvSpPr>
            <a:spLocks noGrp="1"/>
          </p:cNvSpPr>
          <p:nvPr>
            <p:ph type="ftr" sz="quarter" idx="11"/>
          </p:nvPr>
        </p:nvSpPr>
        <p:spPr/>
        <p:txBody>
          <a:bodyPr/>
          <a:lstStyle/>
          <a:p>
            <a:r>
              <a:rPr lang="en-US" smtClean="0"/>
              <a:t>Dr. Abbas Ebadi</a:t>
            </a:r>
            <a:endParaRPr lang="en-US"/>
          </a:p>
        </p:txBody>
      </p:sp>
      <p:sp>
        <p:nvSpPr>
          <p:cNvPr id="4" name="Slide Number Placeholder 3"/>
          <p:cNvSpPr>
            <a:spLocks noGrp="1"/>
          </p:cNvSpPr>
          <p:nvPr>
            <p:ph type="sldNum" sz="quarter" idx="12"/>
          </p:nvPr>
        </p:nvSpPr>
        <p:spPr/>
        <p:txBody>
          <a:bodyPr/>
          <a:lstStyle/>
          <a:p>
            <a:fld id="{7D73D77B-8EDA-45C1-929F-FB641AA8DC7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2844C4-E9A0-45BC-ABF1-C62763261B00}" type="datetime1">
              <a:rPr lang="en-US" smtClean="0"/>
              <a:pPr/>
              <a:t>4/6/2014</a:t>
            </a:fld>
            <a:endParaRPr lang="en-US"/>
          </a:p>
        </p:txBody>
      </p:sp>
      <p:sp>
        <p:nvSpPr>
          <p:cNvPr id="5" name="Footer Placeholder 4"/>
          <p:cNvSpPr>
            <a:spLocks noGrp="1"/>
          </p:cNvSpPr>
          <p:nvPr>
            <p:ph type="ftr" sz="quarter" idx="11"/>
          </p:nvPr>
        </p:nvSpPr>
        <p:spPr/>
        <p:txBody>
          <a:bodyPr/>
          <a:lstStyle/>
          <a:p>
            <a:r>
              <a:rPr lang="en-US" smtClean="0"/>
              <a:t>Dr. Abbas Ebadi</a:t>
            </a:r>
            <a:endParaRPr lang="en-US"/>
          </a:p>
        </p:txBody>
      </p:sp>
      <p:sp>
        <p:nvSpPr>
          <p:cNvPr id="6" name="Slide Number Placeholder 5"/>
          <p:cNvSpPr>
            <a:spLocks noGrp="1"/>
          </p:cNvSpPr>
          <p:nvPr>
            <p:ph type="sldNum" sz="quarter" idx="12"/>
          </p:nvPr>
        </p:nvSpPr>
        <p:spPr/>
        <p:txBody>
          <a:bodyPr/>
          <a:lstStyle/>
          <a:p>
            <a:fld id="{7D73D77B-8EDA-45C1-929F-FB641AA8DC7A}" type="slidenum">
              <a:rPr lang="en-US" smtClean="0"/>
              <a:pPr/>
              <a:t>‹#›</a:t>
            </a:fld>
            <a:endParaRPr lang="en-US"/>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ABC0A05-7C80-4026-A9E1-DA3B614B2B2E}" type="datetime1">
              <a:rPr lang="en-US" smtClean="0"/>
              <a:pPr/>
              <a:t>4/6/2014</a:t>
            </a:fld>
            <a:endParaRPr lang="en-US"/>
          </a:p>
        </p:txBody>
      </p:sp>
      <p:sp>
        <p:nvSpPr>
          <p:cNvPr id="6" name="Footer Placeholder 5"/>
          <p:cNvSpPr>
            <a:spLocks noGrp="1"/>
          </p:cNvSpPr>
          <p:nvPr>
            <p:ph type="ftr" sz="quarter" idx="11"/>
          </p:nvPr>
        </p:nvSpPr>
        <p:spPr/>
        <p:txBody>
          <a:bodyPr/>
          <a:lstStyle/>
          <a:p>
            <a:r>
              <a:rPr lang="en-US" smtClean="0"/>
              <a:t>Dr. Abbas Ebadi</a:t>
            </a:r>
            <a:endParaRPr lang="en-US"/>
          </a:p>
        </p:txBody>
      </p:sp>
      <p:sp>
        <p:nvSpPr>
          <p:cNvPr id="7" name="Slide Number Placeholder 6"/>
          <p:cNvSpPr>
            <a:spLocks noGrp="1"/>
          </p:cNvSpPr>
          <p:nvPr>
            <p:ph type="sldNum" sz="quarter" idx="12"/>
          </p:nvPr>
        </p:nvSpPr>
        <p:spPr/>
        <p:txBody>
          <a:bodyPr/>
          <a:lstStyle/>
          <a:p>
            <a:fld id="{7D73D77B-8EDA-45C1-929F-FB641AA8DC7A}"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8AF3A91-2411-4AE8-BA07-E680F2087532}" type="datetime1">
              <a:rPr lang="en-US" smtClean="0"/>
              <a:pPr/>
              <a:t>4/6/2014</a:t>
            </a:fld>
            <a:endParaRPr lang="en-US"/>
          </a:p>
        </p:txBody>
      </p:sp>
      <p:sp>
        <p:nvSpPr>
          <p:cNvPr id="6" name="Footer Placeholder 5"/>
          <p:cNvSpPr>
            <a:spLocks noGrp="1"/>
          </p:cNvSpPr>
          <p:nvPr>
            <p:ph type="ftr" sz="quarter" idx="11"/>
          </p:nvPr>
        </p:nvSpPr>
        <p:spPr/>
        <p:txBody>
          <a:bodyPr/>
          <a:lstStyle/>
          <a:p>
            <a:r>
              <a:rPr lang="en-US" smtClean="0"/>
              <a:t>Dr. Abbas Ebadi</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D73D77B-8EDA-45C1-929F-FB641AA8DC7A}"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6FEE80-3696-43AB-9F33-24B725B2FE1D}" type="datetime1">
              <a:rPr lang="en-US" smtClean="0"/>
              <a:pPr/>
              <a:t>4/6/2014</a:t>
            </a:fld>
            <a:endParaRPr lang="en-US"/>
          </a:p>
        </p:txBody>
      </p:sp>
      <p:sp>
        <p:nvSpPr>
          <p:cNvPr id="5" name="Footer Placeholder 4"/>
          <p:cNvSpPr>
            <a:spLocks noGrp="1"/>
          </p:cNvSpPr>
          <p:nvPr>
            <p:ph type="ftr" sz="quarter" idx="11"/>
          </p:nvPr>
        </p:nvSpPr>
        <p:spPr/>
        <p:txBody>
          <a:bodyPr/>
          <a:lstStyle/>
          <a:p>
            <a:r>
              <a:rPr lang="en-US" smtClean="0"/>
              <a:t>Dr. Abbas Ebadi</a:t>
            </a:r>
            <a:endParaRPr lang="en-US"/>
          </a:p>
        </p:txBody>
      </p:sp>
      <p:sp>
        <p:nvSpPr>
          <p:cNvPr id="6" name="Slide Number Placeholder 5"/>
          <p:cNvSpPr>
            <a:spLocks noGrp="1"/>
          </p:cNvSpPr>
          <p:nvPr>
            <p:ph type="sldNum" sz="quarter" idx="12"/>
          </p:nvPr>
        </p:nvSpPr>
        <p:spPr/>
        <p:txBody>
          <a:bodyPr/>
          <a:lstStyle/>
          <a:p>
            <a:fld id="{7D73D77B-8EDA-45C1-929F-FB641AA8DC7A}"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B70929A-88CE-4CD3-8084-1D8B201AF3CB}" type="datetime1">
              <a:rPr lang="en-US" smtClean="0"/>
              <a:pPr/>
              <a:t>4/6/2014</a:t>
            </a:fld>
            <a:endParaRPr lang="en-US"/>
          </a:p>
        </p:txBody>
      </p:sp>
      <p:sp>
        <p:nvSpPr>
          <p:cNvPr id="5" name="Footer Placeholder 4"/>
          <p:cNvSpPr>
            <a:spLocks noGrp="1"/>
          </p:cNvSpPr>
          <p:nvPr>
            <p:ph type="ftr" sz="quarter" idx="11"/>
          </p:nvPr>
        </p:nvSpPr>
        <p:spPr/>
        <p:txBody>
          <a:bodyPr/>
          <a:lstStyle/>
          <a:p>
            <a:r>
              <a:rPr lang="en-US" smtClean="0"/>
              <a:t>Dr. Abbas Ebadi</a:t>
            </a:r>
            <a:endParaRPr lang="en-US"/>
          </a:p>
        </p:txBody>
      </p:sp>
      <p:sp>
        <p:nvSpPr>
          <p:cNvPr id="6" name="Slide Number Placeholder 5"/>
          <p:cNvSpPr>
            <a:spLocks noGrp="1"/>
          </p:cNvSpPr>
          <p:nvPr>
            <p:ph type="sldNum" sz="quarter" idx="12"/>
          </p:nvPr>
        </p:nvSpPr>
        <p:spPr/>
        <p:txBody>
          <a:bodyPr/>
          <a:lstStyle/>
          <a:p>
            <a:fld id="{7D73D77B-8EDA-45C1-929F-FB641AA8DC7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7CBD06C-5C8E-4B96-8959-3BBCFFF576AA}" type="datetime1">
              <a:rPr lang="en-US" smtClean="0"/>
              <a:pPr/>
              <a:t>4/6/2014</a:t>
            </a:fld>
            <a:endParaRPr lang="en-US"/>
          </a:p>
        </p:txBody>
      </p:sp>
      <p:sp>
        <p:nvSpPr>
          <p:cNvPr id="6" name="Footer Placeholder 5"/>
          <p:cNvSpPr>
            <a:spLocks noGrp="1"/>
          </p:cNvSpPr>
          <p:nvPr>
            <p:ph type="ftr" sz="quarter" idx="11"/>
          </p:nvPr>
        </p:nvSpPr>
        <p:spPr/>
        <p:txBody>
          <a:bodyPr/>
          <a:lstStyle/>
          <a:p>
            <a:r>
              <a:rPr lang="en-US" smtClean="0"/>
              <a:t>Dr. Abbas Ebadi</a:t>
            </a:r>
            <a:endParaRPr lang="en-US"/>
          </a:p>
        </p:txBody>
      </p:sp>
      <p:sp>
        <p:nvSpPr>
          <p:cNvPr id="7" name="Slide Number Placeholder 6"/>
          <p:cNvSpPr>
            <a:spLocks noGrp="1"/>
          </p:cNvSpPr>
          <p:nvPr>
            <p:ph type="sldNum" sz="quarter" idx="12"/>
          </p:nvPr>
        </p:nvSpPr>
        <p:spPr/>
        <p:txBody>
          <a:bodyPr/>
          <a:lstStyle/>
          <a:p>
            <a:fld id="{7D73D77B-8EDA-45C1-929F-FB641AA8DC7A}"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print">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A4EA755-625F-4574-9242-78B68B3AB275}" type="datetime1">
              <a:rPr lang="en-US" smtClean="0"/>
              <a:pPr/>
              <a:t>4/6/2014</a:t>
            </a:fld>
            <a:endParaRPr lang="en-US"/>
          </a:p>
        </p:txBody>
      </p:sp>
      <p:sp>
        <p:nvSpPr>
          <p:cNvPr id="8" name="Footer Placeholder 7"/>
          <p:cNvSpPr>
            <a:spLocks noGrp="1"/>
          </p:cNvSpPr>
          <p:nvPr>
            <p:ph type="ftr" sz="quarter" idx="11"/>
          </p:nvPr>
        </p:nvSpPr>
        <p:spPr/>
        <p:txBody>
          <a:bodyPr/>
          <a:lstStyle/>
          <a:p>
            <a:r>
              <a:rPr lang="en-US" smtClean="0"/>
              <a:t>Dr. Abbas Ebadi</a:t>
            </a:r>
            <a:endParaRPr lang="en-US"/>
          </a:p>
        </p:txBody>
      </p:sp>
      <p:sp>
        <p:nvSpPr>
          <p:cNvPr id="9" name="Slide Number Placeholder 8"/>
          <p:cNvSpPr>
            <a:spLocks noGrp="1"/>
          </p:cNvSpPr>
          <p:nvPr>
            <p:ph type="sldNum" sz="quarter" idx="12"/>
          </p:nvPr>
        </p:nvSpPr>
        <p:spPr/>
        <p:txBody>
          <a:bodyPr/>
          <a:lstStyle/>
          <a:p>
            <a:fld id="{7D73D77B-8EDA-45C1-929F-FB641AA8DC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EADA59-FE32-4B2A-AD89-0CD915E5ACBF}" type="datetime1">
              <a:rPr lang="en-US" smtClean="0"/>
              <a:pPr/>
              <a:t>4/6/2014</a:t>
            </a:fld>
            <a:endParaRPr lang="en-US"/>
          </a:p>
        </p:txBody>
      </p:sp>
      <p:sp>
        <p:nvSpPr>
          <p:cNvPr id="4" name="Footer Placeholder 3"/>
          <p:cNvSpPr>
            <a:spLocks noGrp="1"/>
          </p:cNvSpPr>
          <p:nvPr>
            <p:ph type="ftr" sz="quarter" idx="11"/>
          </p:nvPr>
        </p:nvSpPr>
        <p:spPr/>
        <p:txBody>
          <a:bodyPr/>
          <a:lstStyle/>
          <a:p>
            <a:r>
              <a:rPr lang="en-US" smtClean="0"/>
              <a:t>Dr. Abbas Ebadi</a:t>
            </a:r>
            <a:endParaRPr lang="en-US"/>
          </a:p>
        </p:txBody>
      </p:sp>
      <p:sp>
        <p:nvSpPr>
          <p:cNvPr id="5" name="Slide Number Placeholder 4"/>
          <p:cNvSpPr>
            <a:spLocks noGrp="1"/>
          </p:cNvSpPr>
          <p:nvPr>
            <p:ph type="sldNum" sz="quarter" idx="12"/>
          </p:nvPr>
        </p:nvSpPr>
        <p:spPr/>
        <p:txBody>
          <a:bodyPr/>
          <a:lstStyle/>
          <a:p>
            <a:fld id="{7D73D77B-8EDA-45C1-929F-FB641AA8DC7A}" type="slidenum">
              <a:rPr lang="en-US" smtClean="0"/>
              <a:pPr/>
              <a:t>‹#›</a:t>
            </a:fld>
            <a:endParaRPr lang="en-US"/>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E377A97-B555-4AEF-81CF-5D686F890EE3}" type="datetime1">
              <a:rPr lang="en-US" smtClean="0"/>
              <a:pPr/>
              <a:t>4/6/2014</a:t>
            </a:fld>
            <a:endParaRPr lang="en-US"/>
          </a:p>
        </p:txBody>
      </p:sp>
      <p:sp>
        <p:nvSpPr>
          <p:cNvPr id="6" name="Footer Placeholder 5"/>
          <p:cNvSpPr>
            <a:spLocks noGrp="1"/>
          </p:cNvSpPr>
          <p:nvPr>
            <p:ph type="ftr" sz="quarter" idx="11"/>
          </p:nvPr>
        </p:nvSpPr>
        <p:spPr/>
        <p:txBody>
          <a:bodyPr/>
          <a:lstStyle/>
          <a:p>
            <a:r>
              <a:rPr lang="en-US" smtClean="0"/>
              <a:t>Dr. Abbas Ebadi</a:t>
            </a:r>
            <a:endParaRPr lang="en-US"/>
          </a:p>
        </p:txBody>
      </p:sp>
      <p:sp>
        <p:nvSpPr>
          <p:cNvPr id="7" name="Slide Number Placeholder 6"/>
          <p:cNvSpPr>
            <a:spLocks noGrp="1"/>
          </p:cNvSpPr>
          <p:nvPr>
            <p:ph type="sldNum" sz="quarter" idx="12"/>
          </p:nvPr>
        </p:nvSpPr>
        <p:spPr/>
        <p:txBody>
          <a:bodyPr/>
          <a:lstStyle/>
          <a:p>
            <a:fld id="{7D73D77B-8EDA-45C1-929F-FB641AA8DC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A00FF3-7E9A-407F-A49D-A8C53632882A}" type="datetime1">
              <a:rPr lang="en-US" smtClean="0"/>
              <a:pPr/>
              <a:t>4/6/2014</a:t>
            </a:fld>
            <a:endParaRPr lang="en-US"/>
          </a:p>
        </p:txBody>
      </p:sp>
      <p:sp>
        <p:nvSpPr>
          <p:cNvPr id="6" name="Footer Placeholder 5"/>
          <p:cNvSpPr>
            <a:spLocks noGrp="1"/>
          </p:cNvSpPr>
          <p:nvPr>
            <p:ph type="ftr" sz="quarter" idx="11"/>
          </p:nvPr>
        </p:nvSpPr>
        <p:spPr/>
        <p:txBody>
          <a:bodyPr/>
          <a:lstStyle/>
          <a:p>
            <a:r>
              <a:rPr lang="en-US" smtClean="0"/>
              <a:t>Dr. Abbas Ebadi</a:t>
            </a:r>
            <a:endParaRPr lang="en-US"/>
          </a:p>
        </p:txBody>
      </p:sp>
      <p:sp>
        <p:nvSpPr>
          <p:cNvPr id="7" name="Slide Number Placeholder 6"/>
          <p:cNvSpPr>
            <a:spLocks noGrp="1"/>
          </p:cNvSpPr>
          <p:nvPr>
            <p:ph type="sldNum" sz="quarter" idx="12"/>
          </p:nvPr>
        </p:nvSpPr>
        <p:spPr/>
        <p:txBody>
          <a:bodyPr/>
          <a:lstStyle/>
          <a:p>
            <a:fld id="{7D73D77B-8EDA-45C1-929F-FB641AA8DC7A}"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EC6D2-9093-4A79-9D5C-C4B0A89AB594}" type="datetime1">
              <a:rPr lang="en-US" smtClean="0"/>
              <a:pPr/>
              <a:t>4/6/2014</a:t>
            </a:fld>
            <a:endParaRPr lang="en-US"/>
          </a:p>
        </p:txBody>
      </p:sp>
      <p:sp>
        <p:nvSpPr>
          <p:cNvPr id="6" name="Footer Placeholder 5"/>
          <p:cNvSpPr>
            <a:spLocks noGrp="1"/>
          </p:cNvSpPr>
          <p:nvPr>
            <p:ph type="ftr" sz="quarter" idx="11"/>
          </p:nvPr>
        </p:nvSpPr>
        <p:spPr/>
        <p:txBody>
          <a:bodyPr/>
          <a:lstStyle/>
          <a:p>
            <a:r>
              <a:rPr lang="en-US" smtClean="0"/>
              <a:t>Dr. Abbas Ebadi</a:t>
            </a:r>
            <a:endParaRPr lang="en-US"/>
          </a:p>
        </p:txBody>
      </p:sp>
      <p:sp>
        <p:nvSpPr>
          <p:cNvPr id="7" name="Slide Number Placeholder 6"/>
          <p:cNvSpPr>
            <a:spLocks noGrp="1"/>
          </p:cNvSpPr>
          <p:nvPr>
            <p:ph type="sldNum" sz="quarter" idx="12"/>
          </p:nvPr>
        </p:nvSpPr>
        <p:spPr/>
        <p:txBody>
          <a:bodyPr/>
          <a:lstStyle/>
          <a:p>
            <a:fld id="{7D73D77B-8EDA-45C1-929F-FB641AA8DC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FDFFC8E8-85E1-46D4-B55D-7C88D0C9649F}" type="datetime1">
              <a:rPr lang="en-US" smtClean="0"/>
              <a:pPr/>
              <a:t>4/6/2014</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r>
              <a:rPr lang="en-US" smtClean="0"/>
              <a:t>Dr. Abbas Ebadi</a:t>
            </a:r>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7D73D77B-8EDA-45C1-929F-FB641AA8DC7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81987BB-EC4E-4625-A9BB-F5B6F097AD03}" type="datetime1">
              <a:rPr lang="en-US" smtClean="0"/>
              <a:pPr/>
              <a:t>4/6/2014</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en-US" smtClean="0"/>
              <a:t>Dr. Abbas Ebadi</a:t>
            </a:r>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7D73D77B-8EDA-45C1-929F-FB641AA8DC7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53ACFF1-739D-4761-9B17-C71022094750}" type="datetime1">
              <a:rPr lang="en-US" smtClean="0"/>
              <a:pPr/>
              <a:t>4/6/2014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Dr. Abbas Ebadi</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D73D77B-8EDA-45C1-929F-FB641AA8DC7A}"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Donald_T._Campbell" TargetMode="External"/><Relationship Id="rId2" Type="http://schemas.openxmlformats.org/officeDocument/2006/relationships/hyperlink" Target="http://en.wikipedia.org/wiki/Construct_validity" TargetMode="External"/><Relationship Id="rId1" Type="http://schemas.openxmlformats.org/officeDocument/2006/relationships/slideLayout" Target="../slideLayouts/slideLayout24.xml"/><Relationship Id="rId6" Type="http://schemas.openxmlformats.org/officeDocument/2006/relationships/hyperlink" Target="http://en.wikipedia.org/wiki/Discriminant_validity" TargetMode="External"/><Relationship Id="rId5" Type="http://schemas.openxmlformats.org/officeDocument/2006/relationships/hyperlink" Target="http://en.wikipedia.org/wiki/Convergent_validity" TargetMode="External"/><Relationship Id="rId4" Type="http://schemas.openxmlformats.org/officeDocument/2006/relationships/hyperlink" Target="http://en.wikipedia.org/wiki/Donald_W._Fisk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2" Type="http://schemas.openxmlformats.org/officeDocument/2006/relationships/hyperlink" Target="file:///F:\24factor_analysis.swf"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2286000" y="3124200"/>
            <a:ext cx="6172200" cy="1893888"/>
          </a:xfrm>
        </p:spPr>
        <p:txBody>
          <a:bodyPr/>
          <a:lstStyle/>
          <a:p>
            <a:pPr eaLnBrk="1" hangingPunct="1"/>
            <a:endParaRPr lang="en-US" smtClean="0"/>
          </a:p>
        </p:txBody>
      </p:sp>
      <p:sp>
        <p:nvSpPr>
          <p:cNvPr id="4099" name="Subtitle 2"/>
          <p:cNvSpPr>
            <a:spLocks noGrp="1"/>
          </p:cNvSpPr>
          <p:nvPr>
            <p:ph type="subTitle" idx="1"/>
          </p:nvPr>
        </p:nvSpPr>
        <p:spPr>
          <a:xfrm>
            <a:off x="2286000" y="5003800"/>
            <a:ext cx="6172200" cy="1371600"/>
          </a:xfrm>
        </p:spPr>
        <p:txBody>
          <a:bodyPr/>
          <a:lstStyle/>
          <a:p>
            <a:pPr eaLnBrk="1" hangingPunct="1"/>
            <a:endParaRPr lang="fa-IR" smtClean="0"/>
          </a:p>
        </p:txBody>
      </p:sp>
      <p:pic>
        <p:nvPicPr>
          <p:cNvPr id="4100" name="Picture 3" descr="87300"/>
          <p:cNvPicPr>
            <a:picLocks noChangeAspect="1" noChangeArrowheads="1"/>
          </p:cNvPicPr>
          <p:nvPr/>
        </p:nvPicPr>
        <p:blipFill>
          <a:blip r:embed="rId3" cstate="print"/>
          <a:srcRect/>
          <a:stretch>
            <a:fillRect/>
          </a:stretch>
        </p:blipFill>
        <p:spPr bwMode="auto">
          <a:xfrm>
            <a:off x="0" y="-9525"/>
            <a:ext cx="9144000" cy="6867525"/>
          </a:xfrm>
          <a:prstGeom prst="rect">
            <a:avLst/>
          </a:prstGeom>
          <a:noFill/>
          <a:ln w="9525">
            <a:noFill/>
            <a:miter lim="800000"/>
            <a:headEnd/>
            <a:tailEnd/>
          </a:ln>
        </p:spPr>
      </p:pic>
      <p:pic>
        <p:nvPicPr>
          <p:cNvPr id="5" name="Picture 2" descr="in the name of god"/>
          <p:cNvPicPr>
            <a:picLocks noChangeAspect="1" noChangeArrowheads="1"/>
          </p:cNvPicPr>
          <p:nvPr/>
        </p:nvPicPr>
        <p:blipFill>
          <a:blip r:embed="rId4" cstate="print"/>
          <a:srcRect l="16218" t="15550" r="15413" b="16558"/>
          <a:stretch>
            <a:fillRect/>
          </a:stretch>
        </p:blipFill>
        <p:spPr bwMode="auto">
          <a:xfrm rot="2767297">
            <a:off x="527314" y="20835"/>
            <a:ext cx="4842856" cy="6273414"/>
          </a:xfrm>
          <a:prstGeom prst="rect">
            <a:avLst/>
          </a:prstGeom>
          <a:noFill/>
          <a:ln w="34925">
            <a:solidFill>
              <a:srgbClr val="FFFFFF"/>
            </a:solidFill>
            <a:miter lim="800000"/>
            <a:headEnd/>
            <a:tailEn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riblet"/>
            <a:bevelB prst="softRound"/>
          </a:sp3d>
        </p:spPr>
      </p:pic>
      <p:sp>
        <p:nvSpPr>
          <p:cNvPr id="9222" name="Slide Number Placeholder 5"/>
          <p:cNvSpPr>
            <a:spLocks noGrp="1"/>
          </p:cNvSpPr>
          <p:nvPr>
            <p:ph type="sldNum" sz="quarter" idx="12"/>
          </p:nvPr>
        </p:nvSpPr>
        <p:spPr/>
        <p:txBody>
          <a:bodyPr/>
          <a:lstStyle/>
          <a:p>
            <a:pPr>
              <a:defRPr/>
            </a:pPr>
            <a:fld id="{2A7923DD-D1BF-4DE5-B4AD-6427D4BC64DF}" type="slidenum">
              <a:rPr lang="en-US" smtClean="0"/>
              <a:pPr>
                <a:defRPr/>
              </a:pPr>
              <a:t>1</a:t>
            </a:fld>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rtlCol="1" anchor="ctr"/>
          <a:lstStyle/>
          <a:p>
            <a:pPr algn="r" rtl="1" fontAlgn="auto">
              <a:spcBef>
                <a:spcPts val="0"/>
              </a:spcBef>
              <a:spcAft>
                <a:spcPts val="0"/>
              </a:spcAft>
              <a:defRPr/>
            </a:pPr>
            <a:fld id="{A207FBB2-2A76-44D9-B887-27A3602B6826}" type="datetime1">
              <a:rPr lang="en-US" sz="1200" smtClean="0">
                <a:solidFill>
                  <a:schemeClr val="tx1">
                    <a:tint val="75000"/>
                  </a:schemeClr>
                </a:solidFill>
                <a:latin typeface="+mn-lt"/>
                <a:cs typeface="+mn-cs"/>
              </a:rPr>
              <a:pPr algn="r" rtl="1" fontAlgn="auto">
                <a:spcBef>
                  <a:spcPts val="0"/>
                </a:spcBef>
                <a:spcAft>
                  <a:spcPts val="0"/>
                </a:spcAft>
                <a:defRPr/>
              </a:pPr>
              <a:t>4/6/2014</a:t>
            </a:fld>
            <a:endParaRPr lang="en-US" sz="1200">
              <a:solidFill>
                <a:schemeClr val="tx1">
                  <a:tint val="75000"/>
                </a:schemeClr>
              </a:solidFill>
              <a:latin typeface="+mn-lt"/>
              <a:cs typeface="+mn-cs"/>
            </a:endParaRPr>
          </a:p>
        </p:txBody>
      </p:sp>
      <p:sp>
        <p:nvSpPr>
          <p:cNvPr id="5" name="Footer Placeholder 4"/>
          <p:cNvSpPr>
            <a:spLocks noGrp="1"/>
          </p:cNvSpPr>
          <p:nvPr>
            <p:ph type="ftr" sz="quarter" idx="11"/>
          </p:nvPr>
        </p:nvSpPr>
        <p:spPr/>
        <p:txBody>
          <a:bodyPr rtlCol="1" anchor="ctr"/>
          <a:lstStyle/>
          <a:p>
            <a:pPr rtl="1" fontAlgn="auto">
              <a:spcBef>
                <a:spcPts val="0"/>
              </a:spcBef>
              <a:spcAft>
                <a:spcPts val="0"/>
              </a:spcAft>
              <a:defRPr/>
            </a:pPr>
            <a:r>
              <a:rPr lang="en-US" sz="1200" smtClean="0">
                <a:solidFill>
                  <a:schemeClr val="tx1">
                    <a:tint val="75000"/>
                  </a:schemeClr>
                </a:solidFill>
                <a:latin typeface="+mn-lt"/>
                <a:cs typeface="+mn-cs"/>
              </a:rPr>
              <a:t>Dr. Abbas Ebadi</a:t>
            </a:r>
            <a:endParaRPr lang="en-US" sz="1200">
              <a:solidFill>
                <a:schemeClr val="tx1">
                  <a:tint val="75000"/>
                </a:schemeClr>
              </a:solidFill>
              <a:latin typeface="+mn-lt"/>
              <a:cs typeface="+mn-cs"/>
            </a:endParaRPr>
          </a:p>
        </p:txBody>
      </p:sp>
      <p:sp>
        <p:nvSpPr>
          <p:cNvPr id="6" name="Slide Number Placeholder 5"/>
          <p:cNvSpPr>
            <a:spLocks noGrp="1"/>
          </p:cNvSpPr>
          <p:nvPr>
            <p:ph type="sldNum" sz="quarter" idx="12"/>
          </p:nvPr>
        </p:nvSpPr>
        <p:spPr/>
        <p:txBody>
          <a:bodyPr rtlCol="1" anchor="ctr"/>
          <a:lstStyle/>
          <a:p>
            <a:pPr algn="l" rtl="1" fontAlgn="auto">
              <a:spcBef>
                <a:spcPts val="0"/>
              </a:spcBef>
              <a:spcAft>
                <a:spcPts val="0"/>
              </a:spcAft>
              <a:defRPr/>
            </a:pPr>
            <a:fld id="{68913B7C-2AE8-4A0A-94F6-B729F2489FB6}" type="slidenum">
              <a:rPr lang="ar-SA" sz="1200">
                <a:solidFill>
                  <a:schemeClr val="tx1">
                    <a:tint val="75000"/>
                  </a:schemeClr>
                </a:solidFill>
                <a:latin typeface="+mn-lt"/>
                <a:cs typeface="+mn-cs"/>
              </a:rPr>
              <a:pPr algn="l" rtl="1" fontAlgn="auto">
                <a:spcBef>
                  <a:spcPts val="0"/>
                </a:spcBef>
                <a:spcAft>
                  <a:spcPts val="0"/>
                </a:spcAft>
                <a:defRPr/>
              </a:pPr>
              <a:t>10</a:t>
            </a:fld>
            <a:endParaRPr lang="en-US" sz="1200">
              <a:solidFill>
                <a:schemeClr val="tx1">
                  <a:tint val="75000"/>
                </a:schemeClr>
              </a:solidFill>
              <a:latin typeface="+mn-lt"/>
              <a:cs typeface="+mn-cs"/>
            </a:endParaRPr>
          </a:p>
        </p:txBody>
      </p:sp>
      <p:sp>
        <p:nvSpPr>
          <p:cNvPr id="86021" name="Rectangle 2"/>
          <p:cNvSpPr>
            <a:spLocks noGrp="1" noChangeArrowheads="1"/>
          </p:cNvSpPr>
          <p:nvPr>
            <p:ph type="title" idx="4294967295"/>
          </p:nvPr>
        </p:nvSpPr>
        <p:spPr>
          <a:xfrm>
            <a:off x="0" y="274638"/>
            <a:ext cx="8229600" cy="1143000"/>
          </a:xfrm>
        </p:spPr>
        <p:txBody>
          <a:bodyPr anchor="ctr"/>
          <a:lstStyle/>
          <a:p>
            <a:pPr algn="r" eaLnBrk="1" hangingPunct="1"/>
            <a:r>
              <a:rPr lang="fa-IR" b="1" i="1" dirty="0" smtClean="0">
                <a:solidFill>
                  <a:srgbClr val="FF0000"/>
                </a:solidFill>
                <a:effectLst>
                  <a:outerShdw blurRad="38100" dist="38100" dir="2700000" algn="tl">
                    <a:srgbClr val="000000">
                      <a:alpha val="43137"/>
                    </a:srgbClr>
                  </a:outerShdw>
                </a:effectLst>
              </a:rPr>
              <a:t>مثال</a:t>
            </a:r>
            <a:r>
              <a:rPr lang="fa-IR" dirty="0" smtClean="0">
                <a:solidFill>
                  <a:schemeClr val="folHlink"/>
                </a:solidFill>
                <a:effectLst>
                  <a:outerShdw blurRad="38100" dist="38100" dir="2700000" algn="tl">
                    <a:srgbClr val="000000">
                      <a:alpha val="43137"/>
                    </a:srgbClr>
                  </a:outerShdw>
                </a:effectLst>
              </a:rPr>
              <a:t> </a:t>
            </a:r>
            <a:r>
              <a:rPr lang="fa-IR" dirty="0" smtClean="0">
                <a:solidFill>
                  <a:schemeClr val="folHlink"/>
                </a:solidFill>
              </a:rPr>
              <a:t>: </a:t>
            </a:r>
            <a:endParaRPr lang="en-US" dirty="0" smtClean="0">
              <a:solidFill>
                <a:schemeClr val="folHlink"/>
              </a:solidFill>
            </a:endParaRPr>
          </a:p>
        </p:txBody>
      </p:sp>
      <p:sp>
        <p:nvSpPr>
          <p:cNvPr id="145411" name="Rectangle 3"/>
          <p:cNvSpPr>
            <a:spLocks noGrp="1" noChangeArrowheads="1"/>
          </p:cNvSpPr>
          <p:nvPr>
            <p:ph type="body" idx="4294967295"/>
          </p:nvPr>
        </p:nvSpPr>
        <p:spPr>
          <a:xfrm>
            <a:off x="285720" y="1752600"/>
            <a:ext cx="8572560" cy="4267200"/>
          </a:xfrm>
        </p:spPr>
        <p:txBody>
          <a:bodyPr/>
          <a:lstStyle/>
          <a:p>
            <a:pPr eaLnBrk="1" hangingPunct="1">
              <a:lnSpc>
                <a:spcPct val="80000"/>
              </a:lnSpc>
            </a:pPr>
            <a:r>
              <a:rPr lang="fa-IR" dirty="0" smtClean="0"/>
              <a:t>در معتبرسازی مقیاس ترس از تجربه زایمان ، نمرات اول زاها و چند زاها می تواند مقایسه شود .</a:t>
            </a:r>
          </a:p>
          <a:p>
            <a:pPr eaLnBrk="1" hangingPunct="1">
              <a:lnSpc>
                <a:spcPct val="80000"/>
              </a:lnSpc>
            </a:pPr>
            <a:endParaRPr lang="fa-IR" dirty="0" smtClean="0"/>
          </a:p>
          <a:p>
            <a:pPr eaLnBrk="1" hangingPunct="1">
              <a:lnSpc>
                <a:spcPct val="80000"/>
              </a:lnSpc>
            </a:pPr>
            <a:r>
              <a:rPr lang="fa-IR" b="1" i="1" dirty="0" smtClean="0">
                <a:solidFill>
                  <a:srgbClr val="FF0000"/>
                </a:solidFill>
                <a:effectLst>
                  <a:outerShdw blurRad="38100" dist="38100" dir="2700000" algn="tl">
                    <a:srgbClr val="000000">
                      <a:alpha val="43137"/>
                    </a:srgbClr>
                  </a:outerShdw>
                </a:effectLst>
              </a:rPr>
              <a:t>در معتبر سازی مقیاس رضایت شغلی ، نمرات افراد با سابقه بالا  با افراد با سابقه پایین میتواند مقایسه شود .</a:t>
            </a:r>
          </a:p>
          <a:p>
            <a:pPr eaLnBrk="1" hangingPunct="1">
              <a:lnSpc>
                <a:spcPct val="80000"/>
              </a:lnSpc>
            </a:pPr>
            <a:endParaRPr lang="fa-IR" dirty="0" smtClean="0">
              <a:solidFill>
                <a:schemeClr val="folHlink"/>
              </a:solidFill>
            </a:endParaRPr>
          </a:p>
          <a:p>
            <a:pPr eaLnBrk="1" hangingPunct="1">
              <a:lnSpc>
                <a:spcPct val="80000"/>
              </a:lnSpc>
            </a:pPr>
            <a:r>
              <a:rPr lang="fa-IR" dirty="0" smtClean="0">
                <a:solidFill>
                  <a:srgbClr val="663300"/>
                </a:solidFill>
              </a:rPr>
              <a:t>پاسخی که به سوال کلی کیفیت زندگی میدهند ( مقیاس لیکرت )به چند دسته تقسیم و سپس نمرات کلی از مقیاس کیفیت زندگی در هر دسته با هم مقایسه می شود</a:t>
            </a:r>
            <a:r>
              <a:rPr lang="fa-IR" dirty="0" smtClean="0"/>
              <a:t>  </a:t>
            </a:r>
          </a:p>
          <a:p>
            <a:pPr eaLnBrk="1" hangingPunct="1">
              <a:lnSpc>
                <a:spcPct val="80000"/>
              </a:lnSpc>
              <a:buFont typeface="Wingdings" pitchFamily="2" charset="2"/>
              <a:buNone/>
            </a:pPr>
            <a:endParaRPr lang="fa-IR" dirty="0" smtClean="0"/>
          </a:p>
          <a:p>
            <a:pPr eaLnBrk="1" hangingPunct="1">
              <a:lnSpc>
                <a:spcPct val="80000"/>
              </a:lnSpc>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Effect transition="in" filter="blinds(horizontal)">
                                      <p:cBhvr>
                                        <p:cTn id="7" dur="500"/>
                                        <p:tgtEl>
                                          <p:spTgt spid="145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5411">
                                            <p:txEl>
                                              <p:pRg st="2" end="2"/>
                                            </p:txEl>
                                          </p:spTgt>
                                        </p:tgtEl>
                                        <p:attrNameLst>
                                          <p:attrName>style.visibility</p:attrName>
                                        </p:attrNameLst>
                                      </p:cBhvr>
                                      <p:to>
                                        <p:strVal val="visible"/>
                                      </p:to>
                                    </p:set>
                                    <p:animEffect transition="in" filter="blinds(horizontal)">
                                      <p:cBhvr>
                                        <p:cTn id="12" dur="500"/>
                                        <p:tgtEl>
                                          <p:spTgt spid="1454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5411">
                                            <p:txEl>
                                              <p:pRg st="4" end="4"/>
                                            </p:txEl>
                                          </p:spTgt>
                                        </p:tgtEl>
                                        <p:attrNameLst>
                                          <p:attrName>style.visibility</p:attrName>
                                        </p:attrNameLst>
                                      </p:cBhvr>
                                      <p:to>
                                        <p:strVal val="visible"/>
                                      </p:to>
                                    </p:set>
                                    <p:animEffect transition="in" filter="blinds(horizontal)">
                                      <p:cBhvr>
                                        <p:cTn id="17" dur="500"/>
                                        <p:tgtEl>
                                          <p:spTgt spid="145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Hypothesized Relationships</a:t>
            </a:r>
            <a:endParaRPr lang="en-US" dirty="0"/>
          </a:p>
        </p:txBody>
      </p:sp>
      <p:sp>
        <p:nvSpPr>
          <p:cNvPr id="3" name="Content Placeholder 2"/>
          <p:cNvSpPr>
            <a:spLocks noGrp="1"/>
          </p:cNvSpPr>
          <p:nvPr>
            <p:ph sz="quarter" idx="1"/>
          </p:nvPr>
        </p:nvSpPr>
        <p:spPr/>
        <p:txBody>
          <a:bodyPr>
            <a:normAutofit/>
          </a:bodyPr>
          <a:lstStyle/>
          <a:p>
            <a:pPr algn="l" rtl="0">
              <a:buFont typeface="Wingdings" pitchFamily="2" charset="2"/>
              <a:buChar char="Ø"/>
            </a:pPr>
            <a:r>
              <a:rPr lang="en-US" dirty="0" smtClean="0">
                <a:latin typeface="Comic Sans MS" pitchFamily="66" charset="0"/>
              </a:rPr>
              <a:t>This is really a Variant of Known Groups approach.</a:t>
            </a:r>
          </a:p>
          <a:p>
            <a:pPr algn="l" rtl="0">
              <a:buFont typeface="Wingdings" pitchFamily="2" charset="2"/>
              <a:buChar char="Ø"/>
            </a:pPr>
            <a:r>
              <a:rPr lang="en-US" dirty="0" smtClean="0">
                <a:latin typeface="Comic Sans MS" pitchFamily="66" charset="0"/>
              </a:rPr>
              <a:t>Often on the basis of theory or prior research.</a:t>
            </a:r>
          </a:p>
          <a:p>
            <a:pPr algn="l" rtl="0">
              <a:buFont typeface="Wingdings" pitchFamily="2" charset="2"/>
              <a:buChar char="Ø"/>
            </a:pPr>
            <a:r>
              <a:rPr lang="en-US" dirty="0" smtClean="0">
                <a:latin typeface="Comic Sans MS" pitchFamily="66" charset="0"/>
              </a:rPr>
              <a:t>Example:</a:t>
            </a:r>
          </a:p>
          <a:p>
            <a:pPr marL="514350" indent="-514350" algn="l" rtl="0">
              <a:buFont typeface="+mj-lt"/>
              <a:buAutoNum type="arabicPeriod"/>
            </a:pPr>
            <a:r>
              <a:rPr lang="en-US" dirty="0" smtClean="0">
                <a:latin typeface="Comic Sans MS" pitchFamily="66" charset="0"/>
              </a:rPr>
              <a:t>According to theory, construct X is positively related to construct Y</a:t>
            </a:r>
          </a:p>
          <a:p>
            <a:pPr marL="514350" indent="-514350" algn="l" rtl="0">
              <a:buFont typeface="+mj-lt"/>
              <a:buAutoNum type="arabicPeriod"/>
            </a:pPr>
            <a:r>
              <a:rPr lang="en-US" dirty="0" smtClean="0">
                <a:latin typeface="Comic Sans MS" pitchFamily="66" charset="0"/>
              </a:rPr>
              <a:t>Instrument A is a measure of construct X; instrument B is a measure of construct Y </a:t>
            </a:r>
            <a:endParaRPr lang="en-US" dirty="0">
              <a:latin typeface="Comic Sans MS" pitchFamily="66" charset="0"/>
            </a:endParaRPr>
          </a:p>
        </p:txBody>
      </p:sp>
    </p:spTree>
    <p:extLst>
      <p:ext uri="{BB962C8B-B14F-4D97-AF65-F5344CB8AC3E}">
        <p14:creationId xmlns:p14="http://schemas.microsoft.com/office/powerpoint/2010/main" xmlns="" val="22749839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Hypothesized </a:t>
            </a:r>
            <a:r>
              <a:rPr lang="en-US" dirty="0" smtClean="0"/>
              <a:t>Relationships. </a:t>
            </a:r>
            <a:r>
              <a:rPr lang="en-US" sz="3600" dirty="0" smtClean="0"/>
              <a:t>cont.</a:t>
            </a:r>
            <a:endParaRPr lang="en-US" sz="3600" dirty="0"/>
          </a:p>
        </p:txBody>
      </p:sp>
      <p:sp>
        <p:nvSpPr>
          <p:cNvPr id="3" name="Content Placeholder 2"/>
          <p:cNvSpPr>
            <a:spLocks noGrp="1"/>
          </p:cNvSpPr>
          <p:nvPr>
            <p:ph sz="quarter" idx="1"/>
          </p:nvPr>
        </p:nvSpPr>
        <p:spPr/>
        <p:txBody>
          <a:bodyPr>
            <a:normAutofit/>
          </a:bodyPr>
          <a:lstStyle/>
          <a:p>
            <a:pPr marL="0" indent="0" algn="l" rtl="0">
              <a:buNone/>
            </a:pPr>
            <a:r>
              <a:rPr lang="en-US" dirty="0" smtClean="0">
                <a:latin typeface="Comic Sans MS" pitchFamily="66" charset="0"/>
              </a:rPr>
              <a:t>So:</a:t>
            </a:r>
          </a:p>
          <a:p>
            <a:pPr algn="l" rtl="0">
              <a:buFont typeface="Wingdings" pitchFamily="2" charset="2"/>
              <a:buChar char="v"/>
            </a:pPr>
            <a:r>
              <a:rPr lang="en-US" dirty="0" smtClean="0">
                <a:latin typeface="Comic Sans MS" pitchFamily="66" charset="0"/>
              </a:rPr>
              <a:t>Scores on A and B are correlated positively, as predicted.</a:t>
            </a:r>
          </a:p>
          <a:p>
            <a:pPr algn="l" rtl="0">
              <a:buFont typeface="Wingdings" pitchFamily="2" charset="2"/>
              <a:buChar char="v"/>
            </a:pPr>
            <a:r>
              <a:rPr lang="en-US" dirty="0" smtClean="0">
                <a:latin typeface="Comic Sans MS" pitchFamily="66" charset="0"/>
              </a:rPr>
              <a:t>Therefore, it is inferred that A and B are valid measure of X and Y.</a:t>
            </a:r>
          </a:p>
          <a:p>
            <a:pPr algn="l" rtl="0">
              <a:buFont typeface="Wingdings" pitchFamily="2" charset="2"/>
              <a:buChar char="§"/>
            </a:pPr>
            <a:r>
              <a:rPr lang="en-US" dirty="0" smtClean="0">
                <a:latin typeface="Comic Sans MS" pitchFamily="66" charset="0"/>
              </a:rPr>
              <a:t>Important Note:</a:t>
            </a:r>
          </a:p>
          <a:p>
            <a:pPr algn="l" rtl="0">
              <a:buFont typeface="Wingdings" pitchFamily="2" charset="2"/>
              <a:buChar char="§"/>
            </a:pPr>
            <a:r>
              <a:rPr lang="en-US" dirty="0" smtClean="0">
                <a:latin typeface="Comic Sans MS" pitchFamily="66" charset="0"/>
              </a:rPr>
              <a:t>This logical analysis does not constitute proof of construct validity, but yields important evidence</a:t>
            </a:r>
            <a:endParaRPr lang="en-US" dirty="0">
              <a:latin typeface="Comic Sans MS" pitchFamily="66" charset="0"/>
            </a:endParaRPr>
          </a:p>
        </p:txBody>
      </p:sp>
    </p:spTree>
    <p:extLst>
      <p:ext uri="{BB962C8B-B14F-4D97-AF65-F5344CB8AC3E}">
        <p14:creationId xmlns:p14="http://schemas.microsoft.com/office/powerpoint/2010/main" xmlns="" val="19668090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smtClean="0">
                <a:cs typeface="B Titr" pitchFamily="2" charset="-78"/>
              </a:rPr>
              <a:t>روش </a:t>
            </a:r>
            <a:r>
              <a:rPr lang="ar-SA" dirty="0">
                <a:cs typeface="B Titr" pitchFamily="2" charset="-78"/>
              </a:rPr>
              <a:t>مداخله آزمايشي </a:t>
            </a:r>
            <a:endParaRPr lang="en-US" dirty="0"/>
          </a:p>
        </p:txBody>
      </p:sp>
      <p:sp>
        <p:nvSpPr>
          <p:cNvPr id="3" name="Content Placeholder 2"/>
          <p:cNvSpPr>
            <a:spLocks noGrp="1"/>
          </p:cNvSpPr>
          <p:nvPr>
            <p:ph sz="quarter" idx="1"/>
          </p:nvPr>
        </p:nvSpPr>
        <p:spPr/>
        <p:txBody>
          <a:bodyPr>
            <a:normAutofit fontScale="92500" lnSpcReduction="20000"/>
          </a:bodyPr>
          <a:lstStyle/>
          <a:p>
            <a:pPr>
              <a:buFont typeface="Wingdings" pitchFamily="2" charset="2"/>
              <a:buChar char="Ø"/>
            </a:pPr>
            <a:r>
              <a:rPr lang="en-US" sz="4000" b="1" dirty="0" smtClean="0">
                <a:cs typeface="B Kamran" pitchFamily="2" charset="-78"/>
              </a:rPr>
              <a:t>Or:</a:t>
            </a:r>
            <a:r>
              <a:rPr lang="en-US" sz="3600" i="1" dirty="0">
                <a:solidFill>
                  <a:srgbClr val="7030A0"/>
                </a:solidFill>
                <a:latin typeface="Times New Roman" pitchFamily="18" charset="0"/>
                <a:cs typeface="Times New Roman" pitchFamily="18" charset="0"/>
              </a:rPr>
              <a:t> experimental manipulation approach</a:t>
            </a:r>
            <a:endParaRPr lang="en-US" sz="4000" b="1" dirty="0" smtClean="0">
              <a:cs typeface="B Kamran" pitchFamily="2" charset="-78"/>
            </a:endParaRPr>
          </a:p>
          <a:p>
            <a:pPr algn="r" rtl="1">
              <a:buFont typeface="Wingdings" pitchFamily="2" charset="2"/>
              <a:buChar char="Ø"/>
            </a:pPr>
            <a:r>
              <a:rPr lang="ar-SA" sz="4000" b="1" dirty="0" smtClean="0">
                <a:cs typeface="B Kamran" pitchFamily="2" charset="-78"/>
              </a:rPr>
              <a:t>روش </a:t>
            </a:r>
            <a:r>
              <a:rPr lang="ar-SA" sz="4000" b="1" dirty="0">
                <a:cs typeface="B Kamran" pitchFamily="2" charset="-78"/>
              </a:rPr>
              <a:t>ديگر بر تعيين اعتبار سازه يک آزمون، دستکاري تجربي سازه مورد مطالعه است.</a:t>
            </a:r>
            <a:endParaRPr lang="fa-IR" sz="4000" b="1" dirty="0">
              <a:cs typeface="B Kamran" pitchFamily="2" charset="-78"/>
            </a:endParaRPr>
          </a:p>
          <a:p>
            <a:pPr algn="r" rtl="1">
              <a:buFont typeface="Wingdings" pitchFamily="2" charset="2"/>
              <a:buChar char="Ø"/>
            </a:pPr>
            <a:r>
              <a:rPr lang="ar-SA" sz="4000" b="1" dirty="0">
                <a:cs typeface="B Kamran" pitchFamily="2" charset="-78"/>
              </a:rPr>
              <a:t> فرض کنيد ابزاري براي سنجش حالت </a:t>
            </a:r>
            <a:r>
              <a:rPr lang="fa-IR" sz="4000" b="1" dirty="0">
                <a:cs typeface="B Kamran" pitchFamily="2" charset="-78"/>
              </a:rPr>
              <a:t>ترس</a:t>
            </a:r>
            <a:r>
              <a:rPr lang="ar-SA" sz="4000" b="1" dirty="0">
                <a:cs typeface="B Kamran" pitchFamily="2" charset="-78"/>
              </a:rPr>
              <a:t> طراحي شده است</a:t>
            </a:r>
            <a:r>
              <a:rPr lang="fa-IR" sz="4000" b="1" dirty="0">
                <a:cs typeface="B Kamran" pitchFamily="2" charset="-78"/>
              </a:rPr>
              <a:t>:</a:t>
            </a:r>
          </a:p>
          <a:p>
            <a:pPr marL="0" indent="0" algn="r" rtl="1">
              <a:buNone/>
            </a:pPr>
            <a:r>
              <a:rPr lang="fa-IR" sz="4000" b="1" dirty="0">
                <a:cs typeface="B Kamran" pitchFamily="2" charset="-78"/>
              </a:rPr>
              <a:t>1. به یک گروه فیلم ترسناک نشان داده می شود.</a:t>
            </a:r>
          </a:p>
          <a:p>
            <a:pPr marL="0" indent="0" algn="r" rtl="1">
              <a:buNone/>
            </a:pPr>
            <a:r>
              <a:rPr lang="fa-IR" sz="4000" b="1" dirty="0">
                <a:cs typeface="B Kamran" pitchFamily="2" charset="-78"/>
              </a:rPr>
              <a:t>2. در گروه مداخله خاصی صورت نمی گیرد. </a:t>
            </a:r>
          </a:p>
          <a:p>
            <a:pPr marL="0" indent="0" algn="ctr" rtl="1">
              <a:buNone/>
            </a:pPr>
            <a:r>
              <a:rPr lang="fa-IR" sz="4800" b="1" dirty="0">
                <a:solidFill>
                  <a:srgbClr val="FF0000"/>
                </a:solidFill>
                <a:cs typeface="B Tabassom" pitchFamily="2" charset="-78"/>
              </a:rPr>
              <a:t>حال چگونه روایی محاسبه می شود؟</a:t>
            </a:r>
            <a:endParaRPr lang="en-US" sz="4800" b="1" dirty="0">
              <a:solidFill>
                <a:srgbClr val="FF0000"/>
              </a:solidFill>
              <a:cs typeface="B Tabassom" pitchFamily="2" charset="-78"/>
            </a:endParaRPr>
          </a:p>
          <a:p>
            <a:pPr algn="r" rtl="1">
              <a:buFont typeface="Wingdings" pitchFamily="2" charset="2"/>
              <a:buChar char="Ø"/>
            </a:pPr>
            <a:endParaRPr lang="en-US" dirty="0">
              <a:latin typeface="Comic Sans MS" pitchFamily="66" charset="0"/>
            </a:endParaRPr>
          </a:p>
        </p:txBody>
      </p:sp>
    </p:spTree>
    <p:extLst>
      <p:ext uri="{BB962C8B-B14F-4D97-AF65-F5344CB8AC3E}">
        <p14:creationId xmlns:p14="http://schemas.microsoft.com/office/powerpoint/2010/main" xmlns="" val="19668090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cs typeface="B Titr" pitchFamily="2" charset="-78"/>
              </a:rPr>
              <a:t>روایی </a:t>
            </a:r>
            <a:r>
              <a:rPr lang="ar-SA" dirty="0">
                <a:cs typeface="B Titr" pitchFamily="2" charset="-78"/>
              </a:rPr>
              <a:t>همگرا</a:t>
            </a:r>
            <a:endParaRPr lang="en-US" dirty="0"/>
          </a:p>
        </p:txBody>
      </p:sp>
      <p:sp>
        <p:nvSpPr>
          <p:cNvPr id="3" name="Content Placeholder 2"/>
          <p:cNvSpPr>
            <a:spLocks noGrp="1"/>
          </p:cNvSpPr>
          <p:nvPr>
            <p:ph sz="quarter" idx="1"/>
          </p:nvPr>
        </p:nvSpPr>
        <p:spPr/>
        <p:txBody>
          <a:bodyPr>
            <a:normAutofit fontScale="92500" lnSpcReduction="10000"/>
          </a:bodyPr>
          <a:lstStyle/>
          <a:p>
            <a:pPr algn="just" rtl="1"/>
            <a:r>
              <a:rPr lang="fa-IR" sz="3600" b="1" dirty="0">
                <a:cs typeface="B Kamran" pitchFamily="2" charset="-78"/>
              </a:rPr>
              <a:t>بررسی</a:t>
            </a:r>
            <a:r>
              <a:rPr lang="ar-SA" sz="3600" b="1" dirty="0">
                <a:cs typeface="B Kamran" pitchFamily="2" charset="-78"/>
              </a:rPr>
              <a:t> ارتباط</a:t>
            </a:r>
            <a:r>
              <a:rPr lang="ar-SA" sz="3600" b="1" dirty="0">
                <a:solidFill>
                  <a:srgbClr val="FF0000"/>
                </a:solidFill>
                <a:cs typeface="B Kamran" pitchFamily="2" charset="-78"/>
              </a:rPr>
              <a:t> (که غالباً به شکل ضريب همبستگي بيان مي شود) </a:t>
            </a:r>
            <a:r>
              <a:rPr lang="ar-SA" sz="3600" b="1" dirty="0">
                <a:cs typeface="B Kamran" pitchFamily="2" charset="-78"/>
              </a:rPr>
              <a:t>بين </a:t>
            </a:r>
            <a:r>
              <a:rPr lang="ar-SA" sz="3600" b="1" dirty="0">
                <a:solidFill>
                  <a:srgbClr val="00B050"/>
                </a:solidFill>
                <a:cs typeface="B Kamran" pitchFamily="2" charset="-78"/>
              </a:rPr>
              <a:t>مقياس جديد </a:t>
            </a:r>
            <a:r>
              <a:rPr lang="ar-SA" sz="3600" b="1" dirty="0">
                <a:cs typeface="B Kamran" pitchFamily="2" charset="-78"/>
              </a:rPr>
              <a:t>(مورد مطالعه) و </a:t>
            </a:r>
            <a:r>
              <a:rPr lang="ar-SA" sz="3600" b="1" dirty="0">
                <a:solidFill>
                  <a:srgbClr val="00B050"/>
                </a:solidFill>
                <a:cs typeface="B Kamran" pitchFamily="2" charset="-78"/>
              </a:rPr>
              <a:t>ساير مقياس </a:t>
            </a:r>
            <a:r>
              <a:rPr lang="ar-SA" sz="3600" b="1" dirty="0">
                <a:cs typeface="B Kamran" pitchFamily="2" charset="-78"/>
              </a:rPr>
              <a:t>هايي است که مطالعات قبلي</a:t>
            </a:r>
            <a:r>
              <a:rPr lang="fa-IR" sz="3600" b="1" dirty="0">
                <a:cs typeface="B Kamran" pitchFamily="2" charset="-78"/>
              </a:rPr>
              <a:t>،</a:t>
            </a:r>
            <a:r>
              <a:rPr lang="ar-SA" sz="3600" b="1" dirty="0">
                <a:cs typeface="B Kamran" pitchFamily="2" charset="-78"/>
              </a:rPr>
              <a:t> اعتبار آنها را نشان داده است</a:t>
            </a:r>
            <a:r>
              <a:rPr lang="fa-IR" sz="3600" b="1" dirty="0" smtClean="0">
                <a:cs typeface="B Kamran" pitchFamily="2" charset="-78"/>
              </a:rPr>
              <a:t>.</a:t>
            </a:r>
          </a:p>
          <a:p>
            <a:pPr algn="just" rtl="1"/>
            <a:r>
              <a:rPr lang="fa-IR" sz="3600" b="1" i="1" dirty="0" smtClean="0">
                <a:solidFill>
                  <a:srgbClr val="FF0000"/>
                </a:solidFill>
                <a:effectLst>
                  <a:outerShdw blurRad="38100" dist="38100" dir="2700000" algn="tl">
                    <a:srgbClr val="000000">
                      <a:alpha val="43137"/>
                    </a:srgbClr>
                  </a:outerShdw>
                </a:effectLst>
                <a:cs typeface="B Kamran" pitchFamily="2" charset="-78"/>
              </a:rPr>
              <a:t>نظیر</a:t>
            </a:r>
            <a:r>
              <a:rPr lang="fa-IR" sz="3600" b="1" i="1" dirty="0" smtClean="0">
                <a:solidFill>
                  <a:srgbClr val="00B050"/>
                </a:solidFill>
                <a:effectLst>
                  <a:outerShdw blurRad="38100" dist="38100" dir="2700000" algn="tl">
                    <a:srgbClr val="000000">
                      <a:alpha val="43137"/>
                    </a:srgbClr>
                  </a:outerShdw>
                </a:effectLst>
                <a:cs typeface="B Kamran" pitchFamily="2" charset="-78"/>
              </a:rPr>
              <a:t>:  مقایسه نمره کیفیت زندگی ژنریک با اختصاصی</a:t>
            </a:r>
            <a:endParaRPr lang="fa-IR" sz="3600" b="1" i="1" dirty="0">
              <a:solidFill>
                <a:srgbClr val="00B050"/>
              </a:solidFill>
              <a:effectLst>
                <a:outerShdw blurRad="38100" dist="38100" dir="2700000" algn="tl">
                  <a:srgbClr val="000000">
                    <a:alpha val="43137"/>
                  </a:srgbClr>
                </a:outerShdw>
              </a:effectLst>
              <a:cs typeface="B Kamran" pitchFamily="2" charset="-78"/>
            </a:endParaRPr>
          </a:p>
          <a:p>
            <a:pPr algn="r" rtl="1"/>
            <a:r>
              <a:rPr lang="ar-SA" sz="3600" b="1" dirty="0">
                <a:solidFill>
                  <a:srgbClr val="FF0000"/>
                </a:solidFill>
                <a:cs typeface="B Kamran" pitchFamily="2" charset="-78"/>
              </a:rPr>
              <a:t>همبستگي هاي مشاهده شده در اعتبار سازه نبايد خيلي قوي (بالا) باشد</a:t>
            </a:r>
            <a:r>
              <a:rPr lang="ar-SA" sz="3600" b="1" dirty="0">
                <a:cs typeface="B Kamran" pitchFamily="2" charset="-78"/>
              </a:rPr>
              <a:t>. در اين حالت همبستگي هايي که به طور متوسط قوي هستند، ترجيح داده مي شود.</a:t>
            </a:r>
            <a:r>
              <a:rPr lang="en-US" sz="3600" b="1" dirty="0">
                <a:cs typeface="B Kamran" pitchFamily="2" charset="-78"/>
              </a:rPr>
              <a:t> </a:t>
            </a:r>
            <a:endParaRPr lang="fa-IR" sz="3600" b="1" dirty="0">
              <a:cs typeface="B Kamran" pitchFamily="2" charset="-78"/>
            </a:endParaRPr>
          </a:p>
          <a:p>
            <a:pPr marL="0" indent="0" algn="ctr" rtl="1">
              <a:buNone/>
            </a:pPr>
            <a:r>
              <a:rPr lang="fa-IR" sz="5400" b="1" dirty="0">
                <a:solidFill>
                  <a:srgbClr val="00FF00"/>
                </a:solidFill>
                <a:effectLst>
                  <a:outerShdw blurRad="38100" dist="38100" dir="2700000" algn="tl">
                    <a:srgbClr val="000000">
                      <a:alpha val="43137"/>
                    </a:srgbClr>
                  </a:outerShdw>
                </a:effectLst>
                <a:cs typeface="B Kamran" pitchFamily="2" charset="-78"/>
              </a:rPr>
              <a:t>چرا؟</a:t>
            </a:r>
            <a:endParaRPr lang="en-US" sz="5400" b="1" dirty="0">
              <a:solidFill>
                <a:srgbClr val="00FF00"/>
              </a:solidFill>
              <a:effectLst>
                <a:outerShdw blurRad="38100" dist="38100" dir="2700000" algn="tl">
                  <a:srgbClr val="000000">
                    <a:alpha val="43137"/>
                  </a:srgbClr>
                </a:outerShdw>
              </a:effectLst>
              <a:cs typeface="B Kamran" pitchFamily="2" charset="-78"/>
            </a:endParaRPr>
          </a:p>
          <a:p>
            <a:pPr algn="r" rtl="1">
              <a:buFont typeface="Wingdings" pitchFamily="2" charset="2"/>
              <a:buChar char="Ø"/>
            </a:pPr>
            <a:endParaRPr lang="en-US" dirty="0">
              <a:latin typeface="Comic Sans MS" pitchFamily="66" charset="0"/>
            </a:endParaRPr>
          </a:p>
        </p:txBody>
      </p:sp>
    </p:spTree>
    <p:extLst>
      <p:ext uri="{BB962C8B-B14F-4D97-AF65-F5344CB8AC3E}">
        <p14:creationId xmlns:p14="http://schemas.microsoft.com/office/powerpoint/2010/main" xmlns="" val="19668090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cs typeface="B Titr" pitchFamily="2" charset="-78"/>
              </a:rPr>
              <a:t>روایی</a:t>
            </a:r>
            <a:r>
              <a:rPr lang="ar-SA" dirty="0">
                <a:cs typeface="B Titr" pitchFamily="2" charset="-78"/>
              </a:rPr>
              <a:t> افتراقي يا </a:t>
            </a:r>
            <a:r>
              <a:rPr lang="fa-IR" dirty="0">
                <a:cs typeface="B Titr" pitchFamily="2" charset="-78"/>
              </a:rPr>
              <a:t>روایی</a:t>
            </a:r>
            <a:r>
              <a:rPr lang="ar-SA" dirty="0">
                <a:cs typeface="B Titr" pitchFamily="2" charset="-78"/>
              </a:rPr>
              <a:t> واگرا </a:t>
            </a:r>
            <a:endParaRPr lang="en-US" dirty="0"/>
          </a:p>
        </p:txBody>
      </p:sp>
      <p:sp>
        <p:nvSpPr>
          <p:cNvPr id="3" name="Content Placeholder 2"/>
          <p:cNvSpPr>
            <a:spLocks noGrp="1"/>
          </p:cNvSpPr>
          <p:nvPr>
            <p:ph sz="quarter" idx="1"/>
          </p:nvPr>
        </p:nvSpPr>
        <p:spPr/>
        <p:txBody>
          <a:bodyPr>
            <a:normAutofit fontScale="92500" lnSpcReduction="10000"/>
          </a:bodyPr>
          <a:lstStyle/>
          <a:p>
            <a:pPr algn="r" rtl="1"/>
            <a:r>
              <a:rPr lang="ar-SA" sz="3600" b="1" dirty="0">
                <a:cs typeface="B Kamran" pitchFamily="2" charset="-78"/>
              </a:rPr>
              <a:t>به منظور نشان دادن اعتبار سازه، پژوهشگر نه تنها بايد نشان دهد که نمره هاي حاصل از اجراي آزمون مورد نظر (آزمون مورد مطالعه) با نمره هاي حاصل از اجراي آزمون هايي که سازه هاي مشابهي را مي سنجند</a:t>
            </a:r>
            <a:r>
              <a:rPr lang="fa-IR" sz="3600" b="1" dirty="0">
                <a:cs typeface="B Kamran" pitchFamily="2" charset="-78"/>
              </a:rPr>
              <a:t>،</a:t>
            </a:r>
            <a:r>
              <a:rPr lang="ar-SA" sz="3600" b="1" dirty="0">
                <a:cs typeface="B Kamran" pitchFamily="2" charset="-78"/>
              </a:rPr>
              <a:t> داراي همبستگي هايي متوسط و قوي است،</a:t>
            </a:r>
            <a:endParaRPr lang="fa-IR" sz="3600" b="1" dirty="0">
              <a:cs typeface="B Kamran" pitchFamily="2" charset="-78"/>
            </a:endParaRPr>
          </a:p>
          <a:p>
            <a:pPr algn="r" rtl="1"/>
            <a:r>
              <a:rPr lang="ar-SA" sz="3600" b="1" dirty="0">
                <a:solidFill>
                  <a:srgbClr val="FF0000"/>
                </a:solidFill>
                <a:cs typeface="B Kamran" pitchFamily="2" charset="-78"/>
              </a:rPr>
              <a:t> بلکه</a:t>
            </a:r>
            <a:r>
              <a:rPr lang="fa-IR" sz="3600" b="1" dirty="0">
                <a:solidFill>
                  <a:srgbClr val="FF0000"/>
                </a:solidFill>
                <a:cs typeface="B Kamran" pitchFamily="2" charset="-78"/>
              </a:rPr>
              <a:t>....</a:t>
            </a:r>
          </a:p>
          <a:p>
            <a:pPr algn="just" rtl="1"/>
            <a:r>
              <a:rPr lang="ar-SA" sz="3600" b="1" dirty="0">
                <a:cs typeface="B Kamran" pitchFamily="2" charset="-78"/>
              </a:rPr>
              <a:t> بايد بتواند نشان دهد که نمره هاي حاصل از اجراي </a:t>
            </a:r>
            <a:r>
              <a:rPr lang="ar-SA" sz="3600" b="1" dirty="0">
                <a:solidFill>
                  <a:srgbClr val="FF0000"/>
                </a:solidFill>
                <a:cs typeface="B Kamran" pitchFamily="2" charset="-78"/>
              </a:rPr>
              <a:t>آزمون مورد نظر </a:t>
            </a:r>
            <a:r>
              <a:rPr lang="ar-SA" sz="3600" b="1" dirty="0">
                <a:cs typeface="B Kamran" pitchFamily="2" charset="-78"/>
              </a:rPr>
              <a:t>با نمره هاي حاصل از اجراي آزمون هايي که </a:t>
            </a:r>
            <a:r>
              <a:rPr lang="ar-SA" sz="3600" b="1" dirty="0">
                <a:solidFill>
                  <a:srgbClr val="FF0000"/>
                </a:solidFill>
                <a:cs typeface="B Kamran" pitchFamily="2" charset="-78"/>
              </a:rPr>
              <a:t>سازه هاي متفاوتي </a:t>
            </a:r>
            <a:r>
              <a:rPr lang="ar-SA" sz="3600" b="1" dirty="0">
                <a:cs typeface="B Kamran" pitchFamily="2" charset="-78"/>
              </a:rPr>
              <a:t>را مي سنجند، فاقد همبستگي هاي معني دار و يا داراي همبستگي هاي ضعيفي است. </a:t>
            </a:r>
            <a:endParaRPr lang="en-US" sz="3600" b="1" dirty="0">
              <a:cs typeface="B Kamran" pitchFamily="2" charset="-78"/>
            </a:endParaRPr>
          </a:p>
          <a:p>
            <a:pPr algn="r" rtl="1">
              <a:buFont typeface="Wingdings" pitchFamily="2" charset="2"/>
              <a:buChar char="Ø"/>
            </a:pPr>
            <a:endParaRPr lang="en-US" dirty="0">
              <a:latin typeface="Comic Sans MS" pitchFamily="66" charset="0"/>
            </a:endParaRPr>
          </a:p>
        </p:txBody>
      </p:sp>
    </p:spTree>
    <p:extLst>
      <p:ext uri="{BB962C8B-B14F-4D97-AF65-F5344CB8AC3E}">
        <p14:creationId xmlns:p14="http://schemas.microsoft.com/office/powerpoint/2010/main" xmlns="" val="1966809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rtlCol="1" anchor="ctr"/>
          <a:lstStyle/>
          <a:p>
            <a:pPr algn="r" rtl="1" fontAlgn="auto">
              <a:spcBef>
                <a:spcPts val="0"/>
              </a:spcBef>
              <a:spcAft>
                <a:spcPts val="0"/>
              </a:spcAft>
              <a:defRPr/>
            </a:pPr>
            <a:fld id="{08BA36A8-6C95-4FBA-A81F-5CA9CF6B3A01}" type="datetime1">
              <a:rPr lang="en-US" sz="1200" smtClean="0">
                <a:solidFill>
                  <a:schemeClr val="tx1">
                    <a:tint val="75000"/>
                  </a:schemeClr>
                </a:solidFill>
                <a:latin typeface="+mn-lt"/>
                <a:cs typeface="+mn-cs"/>
              </a:rPr>
              <a:pPr algn="r" rtl="1" fontAlgn="auto">
                <a:spcBef>
                  <a:spcPts val="0"/>
                </a:spcBef>
                <a:spcAft>
                  <a:spcPts val="0"/>
                </a:spcAft>
                <a:defRPr/>
              </a:pPr>
              <a:t>4/6/2014</a:t>
            </a:fld>
            <a:endParaRPr lang="en-US" sz="1200">
              <a:solidFill>
                <a:schemeClr val="tx1">
                  <a:tint val="75000"/>
                </a:schemeClr>
              </a:solidFill>
              <a:latin typeface="+mn-lt"/>
              <a:cs typeface="+mn-cs"/>
            </a:endParaRPr>
          </a:p>
        </p:txBody>
      </p:sp>
      <p:sp>
        <p:nvSpPr>
          <p:cNvPr id="5" name="Footer Placeholder 4"/>
          <p:cNvSpPr>
            <a:spLocks noGrp="1"/>
          </p:cNvSpPr>
          <p:nvPr>
            <p:ph type="ftr" sz="quarter" idx="11"/>
          </p:nvPr>
        </p:nvSpPr>
        <p:spPr>
          <a:xfrm>
            <a:off x="3933844" y="6356350"/>
            <a:ext cx="3352800" cy="365125"/>
          </a:xfrm>
        </p:spPr>
        <p:txBody>
          <a:bodyPr rtlCol="1" anchor="ctr"/>
          <a:lstStyle/>
          <a:p>
            <a:pPr rtl="1" fontAlgn="auto">
              <a:spcBef>
                <a:spcPts val="0"/>
              </a:spcBef>
              <a:spcAft>
                <a:spcPts val="0"/>
              </a:spcAft>
              <a:defRPr/>
            </a:pPr>
            <a:r>
              <a:rPr lang="en-US" sz="1200" dirty="0" smtClean="0">
                <a:solidFill>
                  <a:schemeClr val="tx1">
                    <a:tint val="75000"/>
                  </a:schemeClr>
                </a:solidFill>
                <a:latin typeface="+mn-lt"/>
                <a:cs typeface="+mn-cs"/>
              </a:rPr>
              <a:t>Dr. Abbas Ebadi</a:t>
            </a:r>
            <a:endParaRPr lang="en-US" sz="1200" dirty="0">
              <a:solidFill>
                <a:schemeClr val="tx1">
                  <a:tint val="75000"/>
                </a:schemeClr>
              </a:solidFill>
              <a:latin typeface="+mn-lt"/>
              <a:cs typeface="+mn-cs"/>
            </a:endParaRPr>
          </a:p>
        </p:txBody>
      </p:sp>
      <p:sp>
        <p:nvSpPr>
          <p:cNvPr id="6" name="Slide Number Placeholder 5"/>
          <p:cNvSpPr>
            <a:spLocks noGrp="1"/>
          </p:cNvSpPr>
          <p:nvPr>
            <p:ph type="sldNum" sz="quarter" idx="12"/>
          </p:nvPr>
        </p:nvSpPr>
        <p:spPr/>
        <p:txBody>
          <a:bodyPr rtlCol="1" anchor="ctr"/>
          <a:lstStyle/>
          <a:p>
            <a:pPr algn="l" rtl="1" fontAlgn="auto">
              <a:spcBef>
                <a:spcPts val="0"/>
              </a:spcBef>
              <a:spcAft>
                <a:spcPts val="0"/>
              </a:spcAft>
              <a:defRPr/>
            </a:pPr>
            <a:fld id="{3AE80741-DA75-4788-9E4E-7F05D5B87FCC}" type="slidenum">
              <a:rPr lang="ar-SA" sz="1200">
                <a:solidFill>
                  <a:schemeClr val="tx1">
                    <a:tint val="75000"/>
                  </a:schemeClr>
                </a:solidFill>
                <a:latin typeface="+mn-lt"/>
                <a:cs typeface="+mn-cs"/>
              </a:rPr>
              <a:pPr algn="l" rtl="1" fontAlgn="auto">
                <a:spcBef>
                  <a:spcPts val="0"/>
                </a:spcBef>
                <a:spcAft>
                  <a:spcPts val="0"/>
                </a:spcAft>
                <a:defRPr/>
              </a:pPr>
              <a:t>16</a:t>
            </a:fld>
            <a:endParaRPr lang="en-US" sz="1200">
              <a:solidFill>
                <a:schemeClr val="tx1">
                  <a:tint val="75000"/>
                </a:schemeClr>
              </a:solidFill>
              <a:latin typeface="+mn-lt"/>
              <a:cs typeface="+mn-cs"/>
            </a:endParaRPr>
          </a:p>
        </p:txBody>
      </p:sp>
      <p:sp>
        <p:nvSpPr>
          <p:cNvPr id="88069" name="Rectangle 2"/>
          <p:cNvSpPr>
            <a:spLocks noGrp="1" noChangeArrowheads="1"/>
          </p:cNvSpPr>
          <p:nvPr>
            <p:ph type="title" idx="4294967295"/>
          </p:nvPr>
        </p:nvSpPr>
        <p:spPr>
          <a:xfrm>
            <a:off x="0" y="857240"/>
            <a:ext cx="8229600" cy="857248"/>
          </a:xfrm>
        </p:spPr>
        <p:txBody>
          <a:bodyPr anchor="ctr">
            <a:normAutofit fontScale="90000"/>
          </a:bodyPr>
          <a:lstStyle/>
          <a:p>
            <a:pPr algn="r"/>
            <a:r>
              <a:rPr lang="fa-IR" sz="4800" b="1" i="1" dirty="0" smtClean="0">
                <a:solidFill>
                  <a:srgbClr val="FF0000"/>
                </a:solidFill>
                <a:effectLst>
                  <a:outerShdw blurRad="38100" dist="38100" dir="2700000" algn="tl">
                    <a:srgbClr val="000000">
                      <a:alpha val="43137"/>
                    </a:srgbClr>
                  </a:outerShdw>
                </a:effectLst>
                <a:cs typeface="B Lotus" pitchFamily="2" charset="-78"/>
              </a:rPr>
              <a:t> اعتبار واگرا : </a:t>
            </a:r>
            <a:r>
              <a:rPr lang="en-US" sz="4800" b="1" i="1" dirty="0" smtClean="0">
                <a:solidFill>
                  <a:srgbClr val="FF0000"/>
                </a:solidFill>
                <a:effectLst>
                  <a:outerShdw blurRad="38100" dist="38100" dir="2700000" algn="tl">
                    <a:srgbClr val="000000">
                      <a:alpha val="43137"/>
                    </a:srgbClr>
                  </a:outerShdw>
                </a:effectLst>
                <a:cs typeface="B Lotus" pitchFamily="2" charset="-78"/>
              </a:rPr>
              <a:t>  Divergent V.                 </a:t>
            </a:r>
            <a:br>
              <a:rPr lang="en-US" sz="4800" b="1" i="1" dirty="0" smtClean="0">
                <a:solidFill>
                  <a:srgbClr val="FF0000"/>
                </a:solidFill>
                <a:effectLst>
                  <a:outerShdw blurRad="38100" dist="38100" dir="2700000" algn="tl">
                    <a:srgbClr val="000000">
                      <a:alpha val="43137"/>
                    </a:srgbClr>
                  </a:outerShdw>
                </a:effectLst>
                <a:cs typeface="B Lotus" pitchFamily="2" charset="-78"/>
              </a:rPr>
            </a:br>
            <a:endParaRPr lang="en-US" dirty="0" smtClean="0"/>
          </a:p>
        </p:txBody>
      </p:sp>
      <p:sp>
        <p:nvSpPr>
          <p:cNvPr id="141315" name="Rectangle 3" descr="Bouquet"/>
          <p:cNvSpPr>
            <a:spLocks noGrp="1" noChangeArrowheads="1"/>
          </p:cNvSpPr>
          <p:nvPr>
            <p:ph type="body" idx="4294967295"/>
          </p:nvPr>
        </p:nvSpPr>
        <p:spPr>
          <a:xfrm>
            <a:off x="357158" y="1752600"/>
            <a:ext cx="8424862" cy="4267200"/>
          </a:xfrm>
          <a:blipFill dpi="0" rotWithShape="1">
            <a:blip r:embed="rId3" cstate="print"/>
            <a:srcRect/>
            <a:tile tx="0" ty="0" sx="100000" sy="100000" flip="none" algn="tl"/>
          </a:blipFill>
        </p:spPr>
        <p:txBody>
          <a:bodyPr>
            <a:normAutofit/>
          </a:bodyPr>
          <a:lstStyle/>
          <a:p>
            <a:pPr algn="just" eaLnBrk="1" hangingPunct="1">
              <a:lnSpc>
                <a:spcPct val="90000"/>
              </a:lnSpc>
              <a:defRPr/>
            </a:pPr>
            <a:r>
              <a:rPr lang="fa-IR" sz="3100" dirty="0" smtClean="0">
                <a:cs typeface="B Lotus" pitchFamily="2" charset="-78"/>
              </a:rPr>
              <a:t>هنگامی که سازنده آزمون شواهدی را به دست می آورد ، دایر بر</a:t>
            </a:r>
            <a:r>
              <a:rPr lang="en-US" sz="3100" dirty="0" smtClean="0">
                <a:cs typeface="B Lotus" pitchFamily="2" charset="-78"/>
              </a:rPr>
              <a:t>   </a:t>
            </a:r>
            <a:r>
              <a:rPr lang="fa-IR" sz="3100" dirty="0" smtClean="0">
                <a:cs typeface="B Lotus" pitchFamily="2" charset="-78"/>
              </a:rPr>
              <a:t>اینکه آزمون او چیزی را اندازه می گیرد که آزمون های دیگر آن را</a:t>
            </a:r>
            <a:r>
              <a:rPr lang="en-US" sz="3100" dirty="0" smtClean="0">
                <a:cs typeface="B Lotus" pitchFamily="2" charset="-78"/>
              </a:rPr>
              <a:t> </a:t>
            </a:r>
            <a:r>
              <a:rPr lang="fa-IR" sz="3100" dirty="0" smtClean="0">
                <a:cs typeface="B Lotus" pitchFamily="2" charset="-78"/>
              </a:rPr>
              <a:t> اندازه گیری نمی کنند .</a:t>
            </a:r>
            <a:endParaRPr lang="en-US" sz="3100" dirty="0" smtClean="0">
              <a:cs typeface="B Lotus" pitchFamily="2" charset="-78"/>
            </a:endParaRPr>
          </a:p>
          <a:p>
            <a:pPr algn="just" eaLnBrk="1" hangingPunct="1">
              <a:lnSpc>
                <a:spcPct val="90000"/>
              </a:lnSpc>
              <a:defRPr/>
            </a:pPr>
            <a:endParaRPr lang="fa-IR" sz="3100" dirty="0" smtClean="0">
              <a:solidFill>
                <a:srgbClr val="000099"/>
              </a:solidFill>
              <a:cs typeface="B Lotus" pitchFamily="2" charset="-78"/>
            </a:endParaRPr>
          </a:p>
          <a:p>
            <a:pPr eaLnBrk="1" hangingPunct="1">
              <a:lnSpc>
                <a:spcPct val="90000"/>
              </a:lnSpc>
              <a:defRPr/>
            </a:pPr>
            <a:r>
              <a:rPr lang="fa-IR" sz="2800" dirty="0" smtClean="0">
                <a:solidFill>
                  <a:srgbClr val="663300"/>
                </a:solidFill>
                <a:cs typeface="B Lotus" pitchFamily="2" charset="-78"/>
              </a:rPr>
              <a:t>اعتبار واگرا بیانگر آن است که ابزار غیر از سازه ای که برای اندازه گیری آن ساخته شده است ، سازه ای دیگر را اندازه گیری نمی کند .</a:t>
            </a:r>
          </a:p>
          <a:p>
            <a:pPr eaLnBrk="1" hangingPunct="1">
              <a:lnSpc>
                <a:spcPct val="90000"/>
              </a:lnSpc>
              <a:buFont typeface="Wingdings" pitchFamily="2" charset="2"/>
              <a:buNone/>
              <a:defRPr/>
            </a:pPr>
            <a:endParaRPr lang="fa-IR" sz="2800" dirty="0" smtClean="0">
              <a:solidFill>
                <a:srgbClr val="663300"/>
              </a:solidFill>
              <a:cs typeface="B Lotus" pitchFamily="2" charset="-78"/>
            </a:endParaRPr>
          </a:p>
          <a:p>
            <a:pPr eaLnBrk="1" hangingPunct="1">
              <a:lnSpc>
                <a:spcPct val="90000"/>
              </a:lnSpc>
              <a:buFont typeface="Wingdings" pitchFamily="2" charset="2"/>
              <a:buNone/>
              <a:defRPr/>
            </a:pPr>
            <a:r>
              <a:rPr lang="fa-IR" sz="2000" b="1" dirty="0" smtClean="0">
                <a:solidFill>
                  <a:srgbClr val="006600"/>
                </a:solidFill>
                <a:cs typeface="B Lotus" pitchFamily="2" charset="-78"/>
              </a:rPr>
              <a:t>یعنی نتایج بدست آمده از ابزار جدید با آزمون های دیگر همبستگی</a:t>
            </a:r>
            <a:r>
              <a:rPr lang="fa-IR" sz="2000" b="1" dirty="0" smtClean="0">
                <a:solidFill>
                  <a:schemeClr val="accent2"/>
                </a:solidFill>
                <a:cs typeface="B Lotus" pitchFamily="2" charset="-78"/>
              </a:rPr>
              <a:t> </a:t>
            </a:r>
            <a:r>
              <a:rPr lang="fa-IR" sz="2000" b="1" u="sng" dirty="0" smtClean="0">
                <a:solidFill>
                  <a:schemeClr val="accent2"/>
                </a:solidFill>
                <a:effectLst>
                  <a:outerShdw blurRad="38100" dist="38100" dir="2700000" algn="tl">
                    <a:srgbClr val="C0C0C0"/>
                  </a:outerShdw>
                </a:effectLst>
                <a:cs typeface="B Lotus" pitchFamily="2" charset="-78"/>
              </a:rPr>
              <a:t>پایین و یا منفی</a:t>
            </a:r>
            <a:r>
              <a:rPr lang="fa-IR" sz="2000" b="1" dirty="0" smtClean="0">
                <a:solidFill>
                  <a:schemeClr val="accent2"/>
                </a:solidFill>
                <a:cs typeface="B Lotus" pitchFamily="2" charset="-78"/>
              </a:rPr>
              <a:t> </a:t>
            </a:r>
            <a:r>
              <a:rPr lang="fa-IR" sz="2000" b="1" dirty="0" smtClean="0">
                <a:solidFill>
                  <a:srgbClr val="006600"/>
                </a:solidFill>
                <a:cs typeface="B Lotus" pitchFamily="2" charset="-78"/>
              </a:rPr>
              <a:t>داشته باشند .</a:t>
            </a:r>
            <a:r>
              <a:rPr lang="fa-IR" sz="2000" b="1" dirty="0" smtClean="0">
                <a:solidFill>
                  <a:schemeClr val="accent2"/>
                </a:solidFill>
                <a:cs typeface="B Lotus" pitchFamily="2" charset="-78"/>
              </a:rPr>
              <a:t> </a:t>
            </a:r>
            <a:endParaRPr lang="en-US" sz="2000" b="1" dirty="0" smtClean="0">
              <a:solidFill>
                <a:schemeClr val="accent2"/>
              </a:solidFill>
              <a:cs typeface="B Lotus"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1315">
                                            <p:txEl>
                                              <p:pRg st="0" end="0"/>
                                            </p:txEl>
                                          </p:spTgt>
                                        </p:tgtEl>
                                        <p:attrNameLst>
                                          <p:attrName>style.visibility</p:attrName>
                                        </p:attrNameLst>
                                      </p:cBhvr>
                                      <p:to>
                                        <p:strVal val="visible"/>
                                      </p:to>
                                    </p:set>
                                    <p:animEffect transition="in" filter="blinds(horizontal)">
                                      <p:cBhvr>
                                        <p:cTn id="7" dur="500"/>
                                        <p:tgtEl>
                                          <p:spTgt spid="141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1315">
                                            <p:txEl>
                                              <p:pRg st="2" end="2"/>
                                            </p:txEl>
                                          </p:spTgt>
                                        </p:tgtEl>
                                        <p:attrNameLst>
                                          <p:attrName>style.visibility</p:attrName>
                                        </p:attrNameLst>
                                      </p:cBhvr>
                                      <p:to>
                                        <p:strVal val="visible"/>
                                      </p:to>
                                    </p:set>
                                    <p:animEffect transition="in" filter="blinds(horizontal)">
                                      <p:cBhvr>
                                        <p:cTn id="12" dur="500"/>
                                        <p:tgtEl>
                                          <p:spTgt spid="1413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1315">
                                            <p:txEl>
                                              <p:pRg st="4" end="4"/>
                                            </p:txEl>
                                          </p:spTgt>
                                        </p:tgtEl>
                                        <p:attrNameLst>
                                          <p:attrName>style.visibility</p:attrName>
                                        </p:attrNameLst>
                                      </p:cBhvr>
                                      <p:to>
                                        <p:strVal val="visible"/>
                                      </p:to>
                                    </p:set>
                                    <p:animEffect transition="in" filter="blinds(horizontal)">
                                      <p:cBhvr>
                                        <p:cTn id="17" dur="500"/>
                                        <p:tgtEl>
                                          <p:spTgt spid="141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err="1" smtClean="0"/>
              <a:t>Multitrait-Multimethod</a:t>
            </a:r>
            <a:endParaRPr lang="en-US" sz="5400" b="1" dirty="0"/>
          </a:p>
        </p:txBody>
      </p:sp>
      <p:sp>
        <p:nvSpPr>
          <p:cNvPr id="3" name="Content Placeholder 2"/>
          <p:cNvSpPr>
            <a:spLocks noGrp="1"/>
          </p:cNvSpPr>
          <p:nvPr>
            <p:ph sz="quarter" idx="1"/>
          </p:nvPr>
        </p:nvSpPr>
        <p:spPr/>
        <p:txBody>
          <a:bodyPr>
            <a:normAutofit lnSpcReduction="10000"/>
          </a:bodyPr>
          <a:lstStyle/>
          <a:p>
            <a:pPr algn="l" rtl="0">
              <a:buFont typeface="Wingdings" pitchFamily="2" charset="2"/>
              <a:buChar char="Ø"/>
            </a:pPr>
            <a:r>
              <a:rPr lang="en-US" sz="3200" dirty="0">
                <a:solidFill>
                  <a:srgbClr val="000000"/>
                </a:solidFill>
                <a:latin typeface="Comic Sans MS" pitchFamily="66" charset="0"/>
                <a:cs typeface="Times New Roman" pitchFamily="18" charset="0"/>
              </a:rPr>
              <a:t>The </a:t>
            </a:r>
            <a:r>
              <a:rPr lang="en-US" sz="3200" dirty="0" err="1">
                <a:solidFill>
                  <a:srgbClr val="000000"/>
                </a:solidFill>
                <a:latin typeface="Comic Sans MS" pitchFamily="66" charset="0"/>
                <a:cs typeface="Times New Roman" pitchFamily="18" charset="0"/>
              </a:rPr>
              <a:t>multitrait-multimethod</a:t>
            </a:r>
            <a:r>
              <a:rPr lang="en-US" sz="3200" dirty="0">
                <a:solidFill>
                  <a:srgbClr val="000000"/>
                </a:solidFill>
                <a:latin typeface="Comic Sans MS" pitchFamily="66" charset="0"/>
                <a:cs typeface="Times New Roman" pitchFamily="18" charset="0"/>
              </a:rPr>
              <a:t> </a:t>
            </a:r>
            <a:r>
              <a:rPr lang="en-US" sz="3200" dirty="0" smtClean="0">
                <a:solidFill>
                  <a:srgbClr val="000000"/>
                </a:solidFill>
                <a:latin typeface="Comic Sans MS" pitchFamily="66" charset="0"/>
                <a:cs typeface="Times New Roman" pitchFamily="18" charset="0"/>
              </a:rPr>
              <a:t>Matrix Method:</a:t>
            </a:r>
            <a:endParaRPr lang="en-US" sz="3200" dirty="0">
              <a:solidFill>
                <a:srgbClr val="000000"/>
              </a:solidFill>
              <a:latin typeface="Comic Sans MS" pitchFamily="66" charset="0"/>
              <a:cs typeface="Times New Roman" pitchFamily="18" charset="0"/>
            </a:endParaRPr>
          </a:p>
          <a:p>
            <a:pPr marL="514350" indent="-514350" algn="l" rtl="0">
              <a:buFont typeface="+mj-lt"/>
              <a:buAutoNum type="arabicPeriod"/>
            </a:pPr>
            <a:r>
              <a:rPr lang="en-US" sz="3200" dirty="0">
                <a:solidFill>
                  <a:srgbClr val="000000"/>
                </a:solidFill>
                <a:latin typeface="Comic Sans MS" pitchFamily="66" charset="0"/>
                <a:cs typeface="Times New Roman" pitchFamily="18" charset="0"/>
              </a:rPr>
              <a:t>Measure </a:t>
            </a:r>
            <a:r>
              <a:rPr lang="en-US" sz="3200" dirty="0">
                <a:solidFill>
                  <a:srgbClr val="FF0000"/>
                </a:solidFill>
                <a:latin typeface="Comic Sans MS" pitchFamily="66" charset="0"/>
                <a:cs typeface="Times New Roman" pitchFamily="18" charset="0"/>
              </a:rPr>
              <a:t>two</a:t>
            </a:r>
            <a:r>
              <a:rPr lang="en-US" sz="3200" dirty="0">
                <a:solidFill>
                  <a:srgbClr val="000000"/>
                </a:solidFill>
                <a:latin typeface="Comic Sans MS" pitchFamily="66" charset="0"/>
                <a:cs typeface="Times New Roman" pitchFamily="18" charset="0"/>
              </a:rPr>
              <a:t> or </a:t>
            </a:r>
            <a:r>
              <a:rPr lang="en-US" sz="3200" dirty="0">
                <a:solidFill>
                  <a:srgbClr val="FF0000"/>
                </a:solidFill>
                <a:latin typeface="Comic Sans MS" pitchFamily="66" charset="0"/>
                <a:cs typeface="Times New Roman" pitchFamily="18" charset="0"/>
              </a:rPr>
              <a:t>more</a:t>
            </a:r>
            <a:r>
              <a:rPr lang="en-US" sz="3200" dirty="0">
                <a:solidFill>
                  <a:srgbClr val="000000"/>
                </a:solidFill>
                <a:latin typeface="Comic Sans MS" pitchFamily="66" charset="0"/>
                <a:cs typeface="Times New Roman" pitchFamily="18" charset="0"/>
              </a:rPr>
              <a:t> different </a:t>
            </a:r>
            <a:r>
              <a:rPr lang="en-US" sz="3200" dirty="0">
                <a:solidFill>
                  <a:srgbClr val="FF0000"/>
                </a:solidFill>
                <a:latin typeface="Comic Sans MS" pitchFamily="66" charset="0"/>
                <a:cs typeface="Times New Roman" pitchFamily="18" charset="0"/>
              </a:rPr>
              <a:t>constructs</a:t>
            </a:r>
          </a:p>
          <a:p>
            <a:pPr marL="514350" indent="-514350" algn="l" rtl="0">
              <a:buFont typeface="+mj-lt"/>
              <a:buAutoNum type="arabicPeriod"/>
            </a:pPr>
            <a:r>
              <a:rPr lang="en-US" sz="3200" dirty="0">
                <a:solidFill>
                  <a:srgbClr val="000000"/>
                </a:solidFill>
                <a:latin typeface="Comic Sans MS" pitchFamily="66" charset="0"/>
                <a:cs typeface="Times New Roman" pitchFamily="18" charset="0"/>
              </a:rPr>
              <a:t>Use </a:t>
            </a:r>
            <a:r>
              <a:rPr lang="en-US" sz="3200" dirty="0">
                <a:solidFill>
                  <a:srgbClr val="FF0000"/>
                </a:solidFill>
                <a:latin typeface="Comic Sans MS" pitchFamily="66" charset="0"/>
                <a:cs typeface="Times New Roman" pitchFamily="18" charset="0"/>
              </a:rPr>
              <a:t>two</a:t>
            </a:r>
            <a:r>
              <a:rPr lang="en-US" sz="3200" dirty="0">
                <a:solidFill>
                  <a:srgbClr val="000000"/>
                </a:solidFill>
                <a:latin typeface="Comic Sans MS" pitchFamily="66" charset="0"/>
                <a:cs typeface="Times New Roman" pitchFamily="18" charset="0"/>
              </a:rPr>
              <a:t> or </a:t>
            </a:r>
            <a:r>
              <a:rPr lang="en-US" sz="3200" dirty="0">
                <a:solidFill>
                  <a:srgbClr val="FF0000"/>
                </a:solidFill>
                <a:latin typeface="Comic Sans MS" pitchFamily="66" charset="0"/>
                <a:cs typeface="Times New Roman" pitchFamily="18" charset="0"/>
              </a:rPr>
              <a:t>more</a:t>
            </a:r>
            <a:r>
              <a:rPr lang="en-US" sz="3200" dirty="0">
                <a:solidFill>
                  <a:srgbClr val="000000"/>
                </a:solidFill>
                <a:latin typeface="Comic Sans MS" pitchFamily="66" charset="0"/>
                <a:cs typeface="Times New Roman" pitchFamily="18" charset="0"/>
              </a:rPr>
              <a:t> different </a:t>
            </a:r>
            <a:r>
              <a:rPr lang="en-US" sz="3200" dirty="0">
                <a:solidFill>
                  <a:srgbClr val="FF0000"/>
                </a:solidFill>
                <a:latin typeface="Comic Sans MS" pitchFamily="66" charset="0"/>
                <a:cs typeface="Times New Roman" pitchFamily="18" charset="0"/>
              </a:rPr>
              <a:t>methodologies</a:t>
            </a:r>
            <a:r>
              <a:rPr lang="en-US" sz="3200" dirty="0">
                <a:solidFill>
                  <a:srgbClr val="000000"/>
                </a:solidFill>
                <a:latin typeface="Comic Sans MS" pitchFamily="66" charset="0"/>
                <a:cs typeface="Times New Roman" pitchFamily="18" charset="0"/>
              </a:rPr>
              <a:t> to measure each construct</a:t>
            </a:r>
          </a:p>
          <a:p>
            <a:pPr marL="514350" indent="-514350" algn="l" rtl="0">
              <a:buFont typeface="+mj-lt"/>
              <a:buAutoNum type="arabicPeriod"/>
            </a:pPr>
            <a:r>
              <a:rPr lang="en-US" sz="3200" dirty="0">
                <a:solidFill>
                  <a:srgbClr val="000000"/>
                </a:solidFill>
                <a:latin typeface="Comic Sans MS" pitchFamily="66" charset="0"/>
                <a:cs typeface="Times New Roman" pitchFamily="18" charset="0"/>
              </a:rPr>
              <a:t>Administer </a:t>
            </a:r>
            <a:r>
              <a:rPr lang="en-US" sz="3200" dirty="0">
                <a:solidFill>
                  <a:srgbClr val="FF0000"/>
                </a:solidFill>
                <a:latin typeface="Comic Sans MS" pitchFamily="66" charset="0"/>
                <a:cs typeface="Times New Roman" pitchFamily="18" charset="0"/>
              </a:rPr>
              <a:t>all</a:t>
            </a:r>
            <a:r>
              <a:rPr lang="en-US" sz="3200" dirty="0">
                <a:solidFill>
                  <a:srgbClr val="000000"/>
                </a:solidFill>
                <a:latin typeface="Comic Sans MS" pitchFamily="66" charset="0"/>
                <a:cs typeface="Times New Roman" pitchFamily="18" charset="0"/>
              </a:rPr>
              <a:t> instruments to every subject at the </a:t>
            </a:r>
            <a:r>
              <a:rPr lang="en-US" sz="3200" dirty="0">
                <a:solidFill>
                  <a:srgbClr val="FF0000"/>
                </a:solidFill>
                <a:latin typeface="Comic Sans MS" pitchFamily="66" charset="0"/>
                <a:cs typeface="Times New Roman" pitchFamily="18" charset="0"/>
              </a:rPr>
              <a:t>same</a:t>
            </a:r>
            <a:r>
              <a:rPr lang="en-US" sz="3200" dirty="0">
                <a:solidFill>
                  <a:srgbClr val="000000"/>
                </a:solidFill>
                <a:latin typeface="Comic Sans MS" pitchFamily="66" charset="0"/>
                <a:cs typeface="Times New Roman" pitchFamily="18" charset="0"/>
              </a:rPr>
              <a:t> </a:t>
            </a:r>
            <a:r>
              <a:rPr lang="en-US" sz="3200" dirty="0">
                <a:solidFill>
                  <a:srgbClr val="FF0000"/>
                </a:solidFill>
                <a:latin typeface="Comic Sans MS" pitchFamily="66" charset="0"/>
                <a:cs typeface="Times New Roman" pitchFamily="18" charset="0"/>
              </a:rPr>
              <a:t>time</a:t>
            </a:r>
          </a:p>
          <a:p>
            <a:pPr algn="l" rtl="0">
              <a:buFont typeface="Wingdings" pitchFamily="2" charset="2"/>
              <a:buChar char="Ø"/>
            </a:pPr>
            <a:endParaRPr lang="en-US" dirty="0">
              <a:latin typeface="Comic Sans MS" pitchFamily="66" charset="0"/>
            </a:endParaRPr>
          </a:p>
        </p:txBody>
      </p:sp>
    </p:spTree>
    <p:extLst>
      <p:ext uri="{BB962C8B-B14F-4D97-AF65-F5344CB8AC3E}">
        <p14:creationId xmlns:p14="http://schemas.microsoft.com/office/powerpoint/2010/main" xmlns="" val="1981695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l" rtl="0"/>
            <a:r>
              <a:rPr lang="en-US" dirty="0" smtClean="0"/>
              <a:t>The </a:t>
            </a:r>
            <a:r>
              <a:rPr lang="en-US" b="1" dirty="0" err="1" smtClean="0"/>
              <a:t>multitrait-multimethod</a:t>
            </a:r>
            <a:r>
              <a:rPr lang="en-US" b="1" dirty="0" smtClean="0"/>
              <a:t> (MTMM) matrix</a:t>
            </a:r>
            <a:r>
              <a:rPr lang="en-US" dirty="0" smtClean="0"/>
              <a:t> is an approach to examining </a:t>
            </a:r>
            <a:r>
              <a:rPr lang="en-US" dirty="0" smtClean="0">
                <a:hlinkClick r:id="rId2" tooltip="Construct validity"/>
              </a:rPr>
              <a:t>construct validity</a:t>
            </a:r>
            <a:r>
              <a:rPr lang="en-US" dirty="0" smtClean="0"/>
              <a:t> developed by </a:t>
            </a:r>
            <a:r>
              <a:rPr lang="en-US" dirty="0" smtClean="0">
                <a:hlinkClick r:id="rId3" tooltip="Donald T. Campbell"/>
              </a:rPr>
              <a:t>Campbell</a:t>
            </a:r>
            <a:r>
              <a:rPr lang="en-US" dirty="0" smtClean="0"/>
              <a:t> and </a:t>
            </a:r>
            <a:r>
              <a:rPr lang="en-US" dirty="0" smtClean="0">
                <a:hlinkClick r:id="rId4" tooltip="Donald W. Fiske"/>
              </a:rPr>
              <a:t>Fiske</a:t>
            </a:r>
            <a:r>
              <a:rPr lang="en-US" dirty="0" smtClean="0"/>
              <a:t>(1959).</a:t>
            </a:r>
          </a:p>
          <a:p>
            <a:pPr algn="l" rtl="0"/>
            <a:r>
              <a:rPr lang="en-US" dirty="0" smtClean="0"/>
              <a:t> It organizes </a:t>
            </a:r>
            <a:r>
              <a:rPr lang="en-US" b="1" i="1" dirty="0" smtClean="0">
                <a:hlinkClick r:id="rId5" tooltip="Convergent validity"/>
              </a:rPr>
              <a:t>convergent</a:t>
            </a:r>
            <a:r>
              <a:rPr lang="en-US" dirty="0" smtClean="0"/>
              <a:t> and </a:t>
            </a:r>
            <a:r>
              <a:rPr lang="en-US" b="1" i="1" dirty="0" smtClean="0">
                <a:hlinkClick r:id="rId6" tooltip="Discriminant validity"/>
              </a:rPr>
              <a:t>discriminate</a:t>
            </a:r>
            <a:r>
              <a:rPr lang="en-US" b="1" i="1" dirty="0" smtClean="0"/>
              <a:t> validity</a:t>
            </a:r>
            <a:r>
              <a:rPr lang="en-US" dirty="0" smtClean="0"/>
              <a:t> evidence for comparison of how a measure relates to other measures.</a:t>
            </a:r>
          </a:p>
          <a:p>
            <a:pPr algn="r"/>
            <a:r>
              <a:rPr lang="en-US" dirty="0" smtClean="0"/>
              <a:t> </a:t>
            </a:r>
          </a:p>
          <a:p>
            <a:pPr algn="r"/>
            <a:endParaRPr lang="fa-IR" dirty="0"/>
          </a:p>
        </p:txBody>
      </p:sp>
      <p:sp>
        <p:nvSpPr>
          <p:cNvPr id="4" name="Date Placeholder 3"/>
          <p:cNvSpPr>
            <a:spLocks noGrp="1"/>
          </p:cNvSpPr>
          <p:nvPr>
            <p:ph type="dt" sz="half" idx="10"/>
          </p:nvPr>
        </p:nvSpPr>
        <p:spPr/>
        <p:txBody>
          <a:bodyPr/>
          <a:lstStyle/>
          <a:p>
            <a:fld id="{6F5E864E-8BFB-4133-B296-7B388BEECC47}" type="datetime1">
              <a:rPr lang="en-US" smtClean="0"/>
              <a:pPr/>
              <a:t>4/6/2014</a:t>
            </a:fld>
            <a:endParaRPr lang="en-US"/>
          </a:p>
        </p:txBody>
      </p:sp>
      <p:sp>
        <p:nvSpPr>
          <p:cNvPr id="5" name="Footer Placeholder 4"/>
          <p:cNvSpPr>
            <a:spLocks noGrp="1"/>
          </p:cNvSpPr>
          <p:nvPr>
            <p:ph type="ftr" sz="quarter" idx="11"/>
          </p:nvPr>
        </p:nvSpPr>
        <p:spPr/>
        <p:txBody>
          <a:bodyPr/>
          <a:lstStyle/>
          <a:p>
            <a:r>
              <a:rPr lang="en-US" smtClean="0"/>
              <a:t>Dr. Abbas Ebadi</a:t>
            </a:r>
            <a:endParaRPr lang="en-US"/>
          </a:p>
        </p:txBody>
      </p:sp>
      <p:sp>
        <p:nvSpPr>
          <p:cNvPr id="6" name="Slide Number Placeholder 5"/>
          <p:cNvSpPr>
            <a:spLocks noGrp="1"/>
          </p:cNvSpPr>
          <p:nvPr>
            <p:ph type="sldNum" sz="quarter" idx="12"/>
          </p:nvPr>
        </p:nvSpPr>
        <p:spPr/>
        <p:txBody>
          <a:bodyPr/>
          <a:lstStyle/>
          <a:p>
            <a:fld id="{7D73D77B-8EDA-45C1-929F-FB641AA8DC7A}"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lstStyle/>
          <a:p>
            <a:pPr algn="ctr" rtl="1"/>
            <a:r>
              <a:rPr lang="fa-IR" dirty="0" smtClean="0">
                <a:cs typeface="B Titr" pitchFamily="2" charset="-78"/>
              </a:rPr>
              <a:t>مثال</a:t>
            </a:r>
            <a:endParaRPr lang="en-US" dirty="0">
              <a:cs typeface="B Titr" pitchFamily="2" charset="-78"/>
            </a:endParaRPr>
          </a:p>
        </p:txBody>
      </p:sp>
      <p:sp>
        <p:nvSpPr>
          <p:cNvPr id="3" name="Content Placeholder 2"/>
          <p:cNvSpPr>
            <a:spLocks noGrp="1"/>
          </p:cNvSpPr>
          <p:nvPr>
            <p:ph sz="quarter" idx="1"/>
          </p:nvPr>
        </p:nvSpPr>
        <p:spPr>
          <a:xfrm>
            <a:off x="612648" y="1600200"/>
            <a:ext cx="8153400" cy="4953000"/>
          </a:xfrm>
        </p:spPr>
        <p:txBody>
          <a:bodyPr>
            <a:normAutofit lnSpcReduction="10000"/>
          </a:bodyPr>
          <a:lstStyle/>
          <a:p>
            <a:pPr algn="r" rtl="1">
              <a:buFont typeface="Wingdings" pitchFamily="2" charset="2"/>
              <a:buChar char="Ø"/>
            </a:pPr>
            <a:r>
              <a:rPr lang="fa-IR" sz="2800" b="1" dirty="0" smtClean="0">
                <a:latin typeface="Comic Sans MS" pitchFamily="66" charset="0"/>
                <a:cs typeface="B Kamran" pitchFamily="2" charset="-78"/>
              </a:rPr>
              <a:t>محققی قصد دارد ابزار اندازه گیری صفت نیاز به استقلال(</a:t>
            </a:r>
            <a:r>
              <a:rPr lang="en-US" sz="2800" b="1" dirty="0" smtClean="0">
                <a:latin typeface="Comic Sans MS" pitchFamily="66" charset="0"/>
                <a:cs typeface="B Kamran" pitchFamily="2" charset="-78"/>
              </a:rPr>
              <a:t>AU</a:t>
            </a:r>
            <a:r>
              <a:rPr lang="en-US" sz="2800" b="1" dirty="0">
                <a:latin typeface="Comic Sans MS" pitchFamily="66" charset="0"/>
                <a:cs typeface="B Kamran" pitchFamily="2" charset="-78"/>
              </a:rPr>
              <a:t>T</a:t>
            </a:r>
            <a:r>
              <a:rPr lang="fa-IR" sz="2800" b="1" dirty="0" smtClean="0">
                <a:latin typeface="Comic Sans MS" pitchFamily="66" charset="0"/>
                <a:cs typeface="B Kamran" pitchFamily="2" charset="-78"/>
              </a:rPr>
              <a:t>) را در سالمندان اعتباریابی کند.</a:t>
            </a:r>
          </a:p>
          <a:p>
            <a:pPr marL="514350" indent="-514350" algn="l" rtl="0">
              <a:buFont typeface="+mj-lt"/>
              <a:buAutoNum type="arabicPeriod"/>
            </a:pPr>
            <a:r>
              <a:rPr lang="en-US" sz="2800" dirty="0" smtClean="0">
                <a:latin typeface="Comic Sans MS" pitchFamily="66" charset="0"/>
              </a:rPr>
              <a:t>Giving </a:t>
            </a:r>
            <a:r>
              <a:rPr lang="en-US" sz="2800" dirty="0">
                <a:latin typeface="Comic Sans MS" pitchFamily="66" charset="0"/>
              </a:rPr>
              <a:t>a sample of residents a </a:t>
            </a:r>
            <a:r>
              <a:rPr lang="en-US" sz="2800" dirty="0" smtClean="0">
                <a:solidFill>
                  <a:srgbClr val="FF0000"/>
                </a:solidFill>
                <a:latin typeface="Comic Sans MS" pitchFamily="66" charset="0"/>
              </a:rPr>
              <a:t>self-report </a:t>
            </a:r>
            <a:r>
              <a:rPr lang="en-US" sz="2800" dirty="0" smtClean="0">
                <a:latin typeface="Comic Sans MS" pitchFamily="66" charset="0"/>
              </a:rPr>
              <a:t>summated </a:t>
            </a:r>
            <a:r>
              <a:rPr lang="en-US" sz="2800" dirty="0">
                <a:latin typeface="Comic Sans MS" pitchFamily="66" charset="0"/>
              </a:rPr>
              <a:t>rating scale (the measure we are </a:t>
            </a:r>
            <a:r>
              <a:rPr lang="en-US" sz="2800" dirty="0" smtClean="0">
                <a:latin typeface="Comic Sans MS" pitchFamily="66" charset="0"/>
              </a:rPr>
              <a:t>attempting to validate)</a:t>
            </a:r>
          </a:p>
          <a:p>
            <a:pPr marL="514350" indent="-514350" algn="l" rtl="0">
              <a:buFont typeface="+mj-lt"/>
              <a:buAutoNum type="arabicPeriod"/>
            </a:pPr>
            <a:r>
              <a:rPr lang="en-US" sz="2800" dirty="0" smtClean="0">
                <a:latin typeface="Comic Sans MS" pitchFamily="66" charset="0"/>
              </a:rPr>
              <a:t>Asking </a:t>
            </a:r>
            <a:r>
              <a:rPr lang="en-US" sz="2800" dirty="0">
                <a:latin typeface="Comic Sans MS" pitchFamily="66" charset="0"/>
              </a:rPr>
              <a:t>nurses to rate </a:t>
            </a:r>
            <a:r>
              <a:rPr lang="en-US" sz="2800" dirty="0" smtClean="0">
                <a:latin typeface="Comic Sans MS" pitchFamily="66" charset="0"/>
              </a:rPr>
              <a:t>residents after </a:t>
            </a:r>
            <a:r>
              <a:rPr lang="en-US" sz="2800" dirty="0">
                <a:solidFill>
                  <a:srgbClr val="FF0000"/>
                </a:solidFill>
                <a:latin typeface="Comic Sans MS" pitchFamily="66" charset="0"/>
              </a:rPr>
              <a:t>observing</a:t>
            </a:r>
            <a:r>
              <a:rPr lang="en-US" sz="2800" dirty="0">
                <a:latin typeface="Comic Sans MS" pitchFamily="66" charset="0"/>
              </a:rPr>
              <a:t> them in a task designed to </a:t>
            </a:r>
            <a:r>
              <a:rPr lang="en-US" sz="2800" dirty="0" smtClean="0">
                <a:latin typeface="Comic Sans MS" pitchFamily="66" charset="0"/>
              </a:rPr>
              <a:t>elicit autonomy </a:t>
            </a:r>
            <a:r>
              <a:rPr lang="en-US" sz="2800" dirty="0">
                <a:latin typeface="Comic Sans MS" pitchFamily="66" charset="0"/>
              </a:rPr>
              <a:t>or </a:t>
            </a:r>
            <a:r>
              <a:rPr lang="en-US" sz="2800" dirty="0" smtClean="0">
                <a:latin typeface="Comic Sans MS" pitchFamily="66" charset="0"/>
              </a:rPr>
              <a:t>dependence.</a:t>
            </a:r>
          </a:p>
          <a:p>
            <a:pPr marL="514350" indent="-514350" algn="l" rtl="0">
              <a:buFont typeface="+mj-lt"/>
              <a:buAutoNum type="arabicPeriod"/>
            </a:pPr>
            <a:r>
              <a:rPr lang="en-US" sz="2800" dirty="0" smtClean="0">
                <a:latin typeface="Comic Sans MS" pitchFamily="66" charset="0"/>
              </a:rPr>
              <a:t>Having residents respond </a:t>
            </a:r>
            <a:r>
              <a:rPr lang="en-US" sz="2800" dirty="0">
                <a:latin typeface="Comic Sans MS" pitchFamily="66" charset="0"/>
              </a:rPr>
              <a:t>to a pictorial </a:t>
            </a:r>
            <a:r>
              <a:rPr lang="en-US" sz="2800" dirty="0" smtClean="0">
                <a:latin typeface="Comic Sans MS" pitchFamily="66" charset="0"/>
              </a:rPr>
              <a:t>stimulus depicting an </a:t>
            </a:r>
            <a:r>
              <a:rPr lang="en-US" sz="2800" dirty="0">
                <a:latin typeface="Comic Sans MS" pitchFamily="66" charset="0"/>
              </a:rPr>
              <a:t>autonomy-relevant </a:t>
            </a:r>
            <a:r>
              <a:rPr lang="en-US" sz="2800" dirty="0" smtClean="0">
                <a:latin typeface="Comic Sans MS" pitchFamily="66" charset="0"/>
              </a:rPr>
              <a:t>situation (as so-called </a:t>
            </a:r>
            <a:r>
              <a:rPr lang="en-US" sz="2800" i="1" dirty="0" smtClean="0">
                <a:solidFill>
                  <a:srgbClr val="FF0000"/>
                </a:solidFill>
                <a:latin typeface="Comic Sans MS" pitchFamily="66" charset="0"/>
              </a:rPr>
              <a:t>Projective</a:t>
            </a:r>
            <a:r>
              <a:rPr lang="en-US" sz="2800" dirty="0" smtClean="0">
                <a:latin typeface="Comic Sans MS" pitchFamily="66" charset="0"/>
              </a:rPr>
              <a:t> measure).</a:t>
            </a:r>
          </a:p>
          <a:p>
            <a:pPr>
              <a:buFont typeface="Wingdings" pitchFamily="2" charset="2"/>
              <a:buChar char="§"/>
            </a:pPr>
            <a:endParaRPr lang="en-US" sz="2800" b="1" dirty="0">
              <a:latin typeface="Comic Sans MS" pitchFamily="66" charset="0"/>
              <a:cs typeface="B Kamran" pitchFamily="2" charset="-78"/>
            </a:endParaRPr>
          </a:p>
        </p:txBody>
      </p:sp>
    </p:spTree>
    <p:extLst>
      <p:ext uri="{BB962C8B-B14F-4D97-AF65-F5344CB8AC3E}">
        <p14:creationId xmlns:p14="http://schemas.microsoft.com/office/powerpoint/2010/main" xmlns="" val="198169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fa-IR" sz="9600" dirty="0" smtClean="0">
                <a:solidFill>
                  <a:srgbClr val="FF0000"/>
                </a:solidFill>
                <a:cs typeface="B Titr" pitchFamily="2" charset="-78"/>
              </a:rPr>
              <a:t>روایی سازه</a:t>
            </a:r>
            <a:endParaRPr lang="en-US" sz="9600" dirty="0">
              <a:solidFill>
                <a:srgbClr val="FF0000"/>
              </a:solidFill>
              <a:cs typeface="B Titr" pitchFamily="2" charset="-78"/>
            </a:endParaRPr>
          </a:p>
        </p:txBody>
      </p:sp>
      <p:sp>
        <p:nvSpPr>
          <p:cNvPr id="3" name="Subtitle 2"/>
          <p:cNvSpPr>
            <a:spLocks noGrp="1"/>
          </p:cNvSpPr>
          <p:nvPr>
            <p:ph type="subTitle" idx="1"/>
          </p:nvPr>
        </p:nvSpPr>
        <p:spPr/>
        <p:txBody>
          <a:bodyPr>
            <a:noAutofit/>
          </a:bodyPr>
          <a:lstStyle/>
          <a:p>
            <a:r>
              <a:rPr lang="en-US" sz="4000" b="1" dirty="0" smtClean="0">
                <a:solidFill>
                  <a:srgbClr val="FF0000"/>
                </a:solidFill>
                <a:effectLst>
                  <a:outerShdw blurRad="38100" dist="38100" dir="2700000" algn="tl">
                    <a:srgbClr val="000000">
                      <a:alpha val="43137"/>
                    </a:srgbClr>
                  </a:outerShdw>
                </a:effectLst>
              </a:rPr>
              <a:t>Construct Validity</a:t>
            </a:r>
            <a:endParaRPr lang="en-US" sz="4000" b="1" dirty="0">
              <a:solidFill>
                <a:srgbClr val="FF0000"/>
              </a:solidFill>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fld id="{F754AE36-4188-4338-8C13-CAF4B7A8FB9A}" type="datetime1">
              <a:rPr lang="en-US" smtClean="0"/>
              <a:pPr/>
              <a:t>4/6/2014</a:t>
            </a:fld>
            <a:endParaRPr lang="en-US"/>
          </a:p>
        </p:txBody>
      </p:sp>
      <p:sp>
        <p:nvSpPr>
          <p:cNvPr id="5" name="Slide Number Placeholder 4"/>
          <p:cNvSpPr>
            <a:spLocks noGrp="1"/>
          </p:cNvSpPr>
          <p:nvPr>
            <p:ph type="sldNum" sz="quarter" idx="12"/>
          </p:nvPr>
        </p:nvSpPr>
        <p:spPr/>
        <p:txBody>
          <a:bodyPr/>
          <a:lstStyle/>
          <a:p>
            <a:fld id="{7D73D77B-8EDA-45C1-929F-FB641AA8DC7A}" type="slidenum">
              <a:rPr lang="en-US" smtClean="0"/>
              <a:pPr/>
              <a:t>2</a:t>
            </a:fld>
            <a:endParaRPr lang="en-US"/>
          </a:p>
        </p:txBody>
      </p:sp>
      <p:sp>
        <p:nvSpPr>
          <p:cNvPr id="6" name="Footer Placeholder 5"/>
          <p:cNvSpPr>
            <a:spLocks noGrp="1"/>
          </p:cNvSpPr>
          <p:nvPr>
            <p:ph type="ftr" sz="quarter" idx="11"/>
          </p:nvPr>
        </p:nvSpPr>
        <p:spPr/>
        <p:txBody>
          <a:bodyPr/>
          <a:lstStyle/>
          <a:p>
            <a:r>
              <a:rPr lang="en-US" smtClean="0"/>
              <a:t>Dr. Abbas Ebadi</a:t>
            </a:r>
            <a:endParaRPr lang="en-US"/>
          </a:p>
        </p:txBody>
      </p:sp>
    </p:spTree>
    <p:extLst>
      <p:ext uri="{BB962C8B-B14F-4D97-AF65-F5344CB8AC3E}">
        <p14:creationId xmlns:p14="http://schemas.microsoft.com/office/powerpoint/2010/main" xmlns="" val="29368393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000108"/>
            <a:ext cx="8229600" cy="4389120"/>
          </a:xfrm>
        </p:spPr>
        <p:txBody>
          <a:bodyPr>
            <a:normAutofit/>
          </a:bodyPr>
          <a:lstStyle/>
          <a:p>
            <a:pPr algn="r" rtl="1">
              <a:buFont typeface="Wingdings" pitchFamily="2" charset="2"/>
              <a:buChar char="Ø"/>
            </a:pPr>
            <a:r>
              <a:rPr lang="fa-IR" sz="3200" b="1" dirty="0" smtClean="0">
                <a:latin typeface="Comic Sans MS" pitchFamily="66" charset="0"/>
                <a:cs typeface="B Kamran" pitchFamily="2" charset="-78"/>
              </a:rPr>
              <a:t>برای انجام کامل </a:t>
            </a:r>
            <a:r>
              <a:rPr lang="en-US" sz="3200" b="1" dirty="0" smtClean="0">
                <a:latin typeface="Comic Sans MS" pitchFamily="66" charset="0"/>
                <a:cs typeface="B Kamran" pitchFamily="2" charset="-78"/>
              </a:rPr>
              <a:t>MTMM</a:t>
            </a:r>
            <a:r>
              <a:rPr lang="fa-IR" sz="3200" b="1" dirty="0" smtClean="0">
                <a:latin typeface="Comic Sans MS" pitchFamily="66" charset="0"/>
                <a:cs typeface="B Kamran" pitchFamily="2" charset="-78"/>
              </a:rPr>
              <a:t> بایستی </a:t>
            </a:r>
            <a:r>
              <a:rPr lang="fa-IR" sz="3200" b="1" dirty="0">
                <a:latin typeface="Comic Sans MS" pitchFamily="66" charset="0"/>
                <a:cs typeface="B Kamran" pitchFamily="2" charset="-78"/>
              </a:rPr>
              <a:t> </a:t>
            </a:r>
            <a:r>
              <a:rPr lang="fa-IR" sz="3200" b="1" dirty="0" smtClean="0">
                <a:latin typeface="Comic Sans MS" pitchFamily="66" charset="0"/>
                <a:cs typeface="B Kamran" pitchFamily="2" charset="-78"/>
              </a:rPr>
              <a:t>صفت متفاوت نظیر نیاز به وابستگی را با همان 3 روش قبلی اندازه گیری نمود، (یعنی </a:t>
            </a:r>
            <a:r>
              <a:rPr lang="en-US" sz="3200" b="1" dirty="0" smtClean="0">
                <a:latin typeface="Comic Sans MS" pitchFamily="66" charset="0"/>
                <a:cs typeface="B Kamran" pitchFamily="2" charset="-78"/>
              </a:rPr>
              <a:t>AFF</a:t>
            </a:r>
            <a:r>
              <a:rPr lang="fa-IR" sz="3200" b="1" dirty="0" smtClean="0">
                <a:latin typeface="Comic Sans MS" pitchFamily="66" charset="0"/>
                <a:cs typeface="B Kamran" pitchFamily="2" charset="-78"/>
              </a:rPr>
              <a:t>).</a:t>
            </a:r>
          </a:p>
          <a:p>
            <a:pPr algn="r" rtl="1">
              <a:buFont typeface="Wingdings" pitchFamily="2" charset="2"/>
              <a:buChar char="Ø"/>
            </a:pPr>
            <a:endParaRPr lang="en-US" sz="3200" b="1" dirty="0">
              <a:latin typeface="Comic Sans MS" pitchFamily="66" charset="0"/>
              <a:cs typeface="B Kamran" pitchFamily="2" charset="-78"/>
            </a:endParaRPr>
          </a:p>
        </p:txBody>
      </p:sp>
      <p:pic>
        <p:nvPicPr>
          <p:cNvPr id="1026" name="Picture 2" descr="C:\Users\user\Desktop\Untitle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2214554"/>
            <a:ext cx="8839200" cy="4191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81695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8229600" cy="1143000"/>
          </a:xfrm>
        </p:spPr>
        <p:txBody>
          <a:bodyPr/>
          <a:lstStyle/>
          <a:p>
            <a:pPr algn="ctr"/>
            <a:r>
              <a:rPr lang="en-US" b="1" dirty="0" smtClean="0"/>
              <a:t>Multitarit - Monomethod</a:t>
            </a:r>
            <a:endParaRPr lang="en-US" b="1" dirty="0"/>
          </a:p>
        </p:txBody>
      </p:sp>
      <p:pic>
        <p:nvPicPr>
          <p:cNvPr id="2050" name="Picture 2" descr="C:\Users\user\Desktop\Untitle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1" y="1600200"/>
            <a:ext cx="8458200" cy="5029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81695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t>Multitarit-Monomethod</a:t>
            </a:r>
            <a:endParaRPr lang="en-US" dirty="0"/>
          </a:p>
        </p:txBody>
      </p:sp>
      <p:pic>
        <p:nvPicPr>
          <p:cNvPr id="3074" name="Picture 2" descr="C:\Users\user\Desktop\Untitled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676400"/>
            <a:ext cx="8305799" cy="4876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81695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1143000"/>
          </a:xfrm>
        </p:spPr>
        <p:txBody>
          <a:bodyPr/>
          <a:lstStyle/>
          <a:p>
            <a:pPr algn="ctr"/>
            <a:r>
              <a:rPr lang="en-US" b="1" dirty="0" smtClean="0"/>
              <a:t>Multitarit - Monomethod</a:t>
            </a:r>
            <a:endParaRPr lang="en-US" dirty="0"/>
          </a:p>
        </p:txBody>
      </p:sp>
      <p:pic>
        <p:nvPicPr>
          <p:cNvPr id="4098" name="Picture 2" descr="C:\Users\user\Desktop\Untitled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1600200"/>
            <a:ext cx="8610600" cy="49529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81695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t>Multitarit-Monomethod</a:t>
            </a:r>
            <a:endParaRPr lang="en-US" dirty="0"/>
          </a:p>
        </p:txBody>
      </p:sp>
      <p:pic>
        <p:nvPicPr>
          <p:cNvPr id="5122" name="Picture 2" descr="C:\Users\user\Desktop\Untitled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1676400"/>
            <a:ext cx="8610600" cy="4953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726413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733365" y="2708476"/>
            <a:ext cx="3313355" cy="796724"/>
          </a:xfrm>
        </p:spPr>
        <p:txBody>
          <a:bodyPr>
            <a:noAutofit/>
          </a:bodyPr>
          <a:lstStyle/>
          <a:p>
            <a:pPr algn="ctr" rtl="1"/>
            <a:r>
              <a:rPr lang="fa-IR" sz="4800" dirty="0" smtClean="0">
                <a:cs typeface="B Titr" pitchFamily="2" charset="-78"/>
              </a:rPr>
              <a:t>تحلیل عاملی</a:t>
            </a:r>
            <a:endParaRPr lang="en-US" sz="4800" dirty="0">
              <a:cs typeface="B Titr" pitchFamily="2" charset="-78"/>
            </a:endParaRPr>
          </a:p>
        </p:txBody>
      </p:sp>
      <p:sp>
        <p:nvSpPr>
          <p:cNvPr id="5" name="Subtitle 4"/>
          <p:cNvSpPr>
            <a:spLocks noGrp="1"/>
          </p:cNvSpPr>
          <p:nvPr>
            <p:ph type="subTitle" idx="1"/>
          </p:nvPr>
        </p:nvSpPr>
        <p:spPr>
          <a:xfrm>
            <a:off x="4648200" y="4876800"/>
            <a:ext cx="3309803" cy="684320"/>
          </a:xfrm>
        </p:spPr>
        <p:txBody>
          <a:bodyPr>
            <a:normAutofit/>
          </a:bodyPr>
          <a:lstStyle/>
          <a:p>
            <a:pPr algn="ctr"/>
            <a:r>
              <a:rPr lang="en-US" sz="3200" b="1" dirty="0" smtClean="0">
                <a:solidFill>
                  <a:srgbClr val="FF0000"/>
                </a:solidFill>
              </a:rPr>
              <a:t>Factor Analysis</a:t>
            </a:r>
            <a:endParaRPr lang="en-US" sz="3200" b="1" dirty="0">
              <a:solidFill>
                <a:srgbClr val="FF0000"/>
              </a:solidFill>
            </a:endParaRPr>
          </a:p>
        </p:txBody>
      </p:sp>
      <p:sp>
        <p:nvSpPr>
          <p:cNvPr id="6" name="Date Placeholder 5"/>
          <p:cNvSpPr>
            <a:spLocks noGrp="1"/>
          </p:cNvSpPr>
          <p:nvPr>
            <p:ph type="dt" sz="half" idx="10"/>
          </p:nvPr>
        </p:nvSpPr>
        <p:spPr/>
        <p:txBody>
          <a:bodyPr/>
          <a:lstStyle/>
          <a:p>
            <a:fld id="{FDBD6EA2-1199-4B30-9AB8-220714FB5A85}" type="datetime1">
              <a:rPr lang="en-US" smtClean="0"/>
              <a:pPr/>
              <a:t>4/6/2014</a:t>
            </a:fld>
            <a:endParaRPr lang="en-US"/>
          </a:p>
        </p:txBody>
      </p:sp>
      <p:sp>
        <p:nvSpPr>
          <p:cNvPr id="7" name="Slide Number Placeholder 6"/>
          <p:cNvSpPr>
            <a:spLocks noGrp="1"/>
          </p:cNvSpPr>
          <p:nvPr>
            <p:ph type="sldNum" sz="quarter" idx="12"/>
          </p:nvPr>
        </p:nvSpPr>
        <p:spPr/>
        <p:txBody>
          <a:bodyPr/>
          <a:lstStyle/>
          <a:p>
            <a:fld id="{7D73D77B-8EDA-45C1-929F-FB641AA8DC7A}" type="slidenum">
              <a:rPr lang="en-US" smtClean="0"/>
              <a:pPr/>
              <a:t>25</a:t>
            </a:fld>
            <a:endParaRPr lang="en-US"/>
          </a:p>
        </p:txBody>
      </p:sp>
      <p:sp>
        <p:nvSpPr>
          <p:cNvPr id="8" name="Footer Placeholder 7"/>
          <p:cNvSpPr>
            <a:spLocks noGrp="1"/>
          </p:cNvSpPr>
          <p:nvPr>
            <p:ph type="ftr" sz="quarter" idx="11"/>
          </p:nvPr>
        </p:nvSpPr>
        <p:spPr/>
        <p:txBody>
          <a:bodyPr/>
          <a:lstStyle/>
          <a:p>
            <a:r>
              <a:rPr lang="en-US" smtClean="0"/>
              <a:t>Dr. Abbas Ebadi</a:t>
            </a:r>
            <a:endParaRPr lang="en-US"/>
          </a:p>
        </p:txBody>
      </p:sp>
    </p:spTree>
    <p:extLst>
      <p:ext uri="{BB962C8B-B14F-4D97-AF65-F5344CB8AC3E}">
        <p14:creationId xmlns:p14="http://schemas.microsoft.com/office/powerpoint/2010/main" xmlns="" val="10586928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015344" cy="762000"/>
          </a:xfr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a:normAutofit/>
          </a:bodyPr>
          <a:lstStyle/>
          <a:p>
            <a:pPr algn="ctr" rtl="1"/>
            <a:r>
              <a:rPr lang="fa-IR" dirty="0" smtClean="0">
                <a:cs typeface="B Titr" pitchFamily="2" charset="-78"/>
              </a:rPr>
              <a:t>تحلیل عاملی چیست؟</a:t>
            </a:r>
            <a:endParaRPr lang="en-US" dirty="0">
              <a:cs typeface="B Titr" pitchFamily="2" charset="-78"/>
            </a:endParaRPr>
          </a:p>
        </p:txBody>
      </p:sp>
      <p:sp>
        <p:nvSpPr>
          <p:cNvPr id="3" name="Content Placeholder 2"/>
          <p:cNvSpPr>
            <a:spLocks noGrp="1"/>
          </p:cNvSpPr>
          <p:nvPr>
            <p:ph idx="1"/>
          </p:nvPr>
        </p:nvSpPr>
        <p:spPr>
          <a:xfrm>
            <a:off x="457200" y="1600200"/>
            <a:ext cx="8229600" cy="5029200"/>
          </a:xfrm>
          <a:solidFill>
            <a:schemeClr val="accent4">
              <a:lumMod val="40000"/>
              <a:lumOff val="60000"/>
            </a:schemeClr>
          </a:solidFill>
        </p:spPr>
        <p:style>
          <a:lnRef idx="2">
            <a:schemeClr val="accent3"/>
          </a:lnRef>
          <a:fillRef idx="1">
            <a:schemeClr val="lt1"/>
          </a:fillRef>
          <a:effectRef idx="0">
            <a:schemeClr val="accent3"/>
          </a:effectRef>
          <a:fontRef idx="minor">
            <a:schemeClr val="dk1"/>
          </a:fontRef>
        </p:style>
        <p:txBody>
          <a:bodyPr>
            <a:normAutofit/>
          </a:bodyPr>
          <a:lstStyle/>
          <a:p>
            <a:pPr algn="r" rtl="1"/>
            <a:r>
              <a:rPr lang="fa-IR" sz="3200" b="1" dirty="0" smtClean="0">
                <a:cs typeface="B Kamran" pitchFamily="2" charset="-78"/>
              </a:rPr>
              <a:t>نامی عمومی است برای برخی از روش های آماری چند متغیره که هدف اصلی آن خلاصه کردن داده هاست.</a:t>
            </a:r>
          </a:p>
          <a:p>
            <a:pPr algn="r" rtl="1"/>
            <a:r>
              <a:rPr lang="fa-IR" sz="3200" b="1" dirty="0" smtClean="0">
                <a:cs typeface="B Kamran" pitchFamily="2" charset="-78"/>
              </a:rPr>
              <a:t>این روش به بررسی همبستگی درونی تعداد زیادی از متغیرها می پذیرد و در نهایت آنها را در قالب عامل های عمومی محدودی دسته بندی کرده و تبیین می نماید.</a:t>
            </a:r>
          </a:p>
          <a:p>
            <a:pPr algn="r" rtl="1"/>
            <a:r>
              <a:rPr lang="fa-IR" sz="3200" b="1" dirty="0" smtClean="0">
                <a:cs typeface="B Kamran" pitchFamily="2" charset="-78"/>
              </a:rPr>
              <a:t>در این تحلیل، متغیرهایی که همبستگی بالایی دارند (چه مثبت و چه منفی) احتمالاً تحت تأثیر عامل های یکسان هستند، اما متغیرهایی که نسبت به هم تقریباً همبستگی ندارند، از عامل های متفاوتی تأثیر می پذیرند.</a:t>
            </a:r>
          </a:p>
        </p:txBody>
      </p:sp>
    </p:spTree>
    <p:extLst>
      <p:ext uri="{BB962C8B-B14F-4D97-AF65-F5344CB8AC3E}">
        <p14:creationId xmlns:p14="http://schemas.microsoft.com/office/powerpoint/2010/main" xmlns="" val="5996243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rtlCol="1" anchor="ctr"/>
          <a:lstStyle/>
          <a:p>
            <a:pPr algn="r" rtl="1" fontAlgn="auto">
              <a:spcBef>
                <a:spcPts val="0"/>
              </a:spcBef>
              <a:spcAft>
                <a:spcPts val="0"/>
              </a:spcAft>
              <a:defRPr/>
            </a:pPr>
            <a:fld id="{757058EC-27A9-4625-BC49-7C10BA38A2A4}" type="datetime1">
              <a:rPr lang="en-US" sz="1200" smtClean="0">
                <a:solidFill>
                  <a:schemeClr val="tx1">
                    <a:tint val="75000"/>
                  </a:schemeClr>
                </a:solidFill>
                <a:latin typeface="+mn-lt"/>
                <a:cs typeface="+mn-cs"/>
              </a:rPr>
              <a:pPr algn="r" rtl="1" fontAlgn="auto">
                <a:spcBef>
                  <a:spcPts val="0"/>
                </a:spcBef>
                <a:spcAft>
                  <a:spcPts val="0"/>
                </a:spcAft>
                <a:defRPr/>
              </a:pPr>
              <a:t>4/6/2014</a:t>
            </a:fld>
            <a:endParaRPr lang="en-US" sz="1200">
              <a:solidFill>
                <a:schemeClr val="tx1">
                  <a:tint val="75000"/>
                </a:schemeClr>
              </a:solidFill>
              <a:latin typeface="+mn-lt"/>
              <a:cs typeface="+mn-cs"/>
            </a:endParaRPr>
          </a:p>
        </p:txBody>
      </p:sp>
      <p:sp>
        <p:nvSpPr>
          <p:cNvPr id="5" name="Footer Placeholder 4"/>
          <p:cNvSpPr>
            <a:spLocks noGrp="1"/>
          </p:cNvSpPr>
          <p:nvPr>
            <p:ph type="ftr" sz="quarter" idx="11"/>
          </p:nvPr>
        </p:nvSpPr>
        <p:spPr/>
        <p:txBody>
          <a:bodyPr rtlCol="1" anchor="ctr"/>
          <a:lstStyle/>
          <a:p>
            <a:pPr rtl="1" fontAlgn="auto">
              <a:spcBef>
                <a:spcPts val="0"/>
              </a:spcBef>
              <a:spcAft>
                <a:spcPts val="0"/>
              </a:spcAft>
              <a:defRPr/>
            </a:pPr>
            <a:r>
              <a:rPr lang="en-US" sz="1200" smtClean="0">
                <a:solidFill>
                  <a:schemeClr val="tx1">
                    <a:tint val="75000"/>
                  </a:schemeClr>
                </a:solidFill>
                <a:latin typeface="+mn-lt"/>
                <a:cs typeface="+mn-cs"/>
              </a:rPr>
              <a:t>Dr. Abbas Ebadi</a:t>
            </a:r>
            <a:endParaRPr lang="en-US" sz="1200">
              <a:solidFill>
                <a:schemeClr val="tx1">
                  <a:tint val="75000"/>
                </a:schemeClr>
              </a:solidFill>
              <a:latin typeface="+mn-lt"/>
              <a:cs typeface="+mn-cs"/>
            </a:endParaRPr>
          </a:p>
        </p:txBody>
      </p:sp>
      <p:sp>
        <p:nvSpPr>
          <p:cNvPr id="6" name="Slide Number Placeholder 5"/>
          <p:cNvSpPr>
            <a:spLocks noGrp="1"/>
          </p:cNvSpPr>
          <p:nvPr>
            <p:ph type="sldNum" sz="quarter" idx="12"/>
          </p:nvPr>
        </p:nvSpPr>
        <p:spPr/>
        <p:txBody>
          <a:bodyPr rtlCol="1" anchor="ctr"/>
          <a:lstStyle/>
          <a:p>
            <a:pPr algn="l" rtl="1" fontAlgn="auto">
              <a:spcBef>
                <a:spcPts val="0"/>
              </a:spcBef>
              <a:spcAft>
                <a:spcPts val="0"/>
              </a:spcAft>
              <a:defRPr/>
            </a:pPr>
            <a:fld id="{45913106-4772-4880-9384-137D1D4792C7}" type="slidenum">
              <a:rPr lang="ar-SA" sz="1200">
                <a:solidFill>
                  <a:schemeClr val="tx1">
                    <a:tint val="75000"/>
                  </a:schemeClr>
                </a:solidFill>
                <a:latin typeface="+mn-lt"/>
                <a:cs typeface="+mn-cs"/>
              </a:rPr>
              <a:pPr algn="l" rtl="1" fontAlgn="auto">
                <a:spcBef>
                  <a:spcPts val="0"/>
                </a:spcBef>
                <a:spcAft>
                  <a:spcPts val="0"/>
                </a:spcAft>
                <a:defRPr/>
              </a:pPr>
              <a:t>27</a:t>
            </a:fld>
            <a:endParaRPr lang="en-US" sz="1200">
              <a:solidFill>
                <a:schemeClr val="tx1">
                  <a:tint val="75000"/>
                </a:schemeClr>
              </a:solidFill>
              <a:latin typeface="+mn-lt"/>
              <a:cs typeface="+mn-cs"/>
            </a:endParaRPr>
          </a:p>
        </p:txBody>
      </p:sp>
      <p:sp>
        <p:nvSpPr>
          <p:cNvPr id="146435" name="Rectangle 3"/>
          <p:cNvSpPr>
            <a:spLocks noGrp="1" noChangeArrowheads="1"/>
          </p:cNvSpPr>
          <p:nvPr>
            <p:ph type="body" idx="4294967295"/>
          </p:nvPr>
        </p:nvSpPr>
        <p:spPr>
          <a:xfrm>
            <a:off x="571472" y="1752600"/>
            <a:ext cx="8001028" cy="4267200"/>
          </a:xfrm>
        </p:spPr>
        <p:txBody>
          <a:bodyPr>
            <a:normAutofit fontScale="92500" lnSpcReduction="20000"/>
          </a:bodyPr>
          <a:lstStyle/>
          <a:p>
            <a:pPr algn="r" rtl="1" eaLnBrk="1" hangingPunct="1">
              <a:buFont typeface="Wingdings" pitchFamily="2" charset="2"/>
              <a:buNone/>
            </a:pPr>
            <a:r>
              <a:rPr lang="fa-IR" sz="2600" dirty="0" smtClean="0"/>
              <a:t> تحلیل عاملی </a:t>
            </a:r>
            <a:r>
              <a:rPr lang="en-US" sz="2600" dirty="0" smtClean="0"/>
              <a:t>Factor Analysis               </a:t>
            </a:r>
            <a:endParaRPr lang="fa-IR" sz="2600" dirty="0" smtClean="0"/>
          </a:p>
          <a:p>
            <a:pPr algn="r" rtl="1" eaLnBrk="1" hangingPunct="1">
              <a:buFont typeface="Wingdings" pitchFamily="2" charset="2"/>
              <a:buNone/>
            </a:pPr>
            <a:endParaRPr lang="en-US" sz="2600" dirty="0" smtClean="0"/>
          </a:p>
          <a:p>
            <a:pPr algn="r" rtl="1" eaLnBrk="1" hangingPunct="1"/>
            <a:r>
              <a:rPr lang="fa-IR" sz="2000" b="1" dirty="0" smtClean="0"/>
              <a:t>از </a:t>
            </a:r>
            <a:r>
              <a:rPr lang="fa-IR" sz="2000" b="1" dirty="0" smtClean="0">
                <a:solidFill>
                  <a:schemeClr val="folHlink"/>
                </a:solidFill>
              </a:rPr>
              <a:t>تعدادی فنون آماری ترکیب شده و هدف آن ساده کردن مجموعه های پیچیده داده هاست</a:t>
            </a:r>
            <a:r>
              <a:rPr lang="fa-IR" sz="2000" dirty="0" smtClean="0">
                <a:solidFill>
                  <a:schemeClr val="folHlink"/>
                </a:solidFill>
              </a:rPr>
              <a:t> .</a:t>
            </a:r>
          </a:p>
          <a:p>
            <a:pPr algn="r" rtl="1" eaLnBrk="1" hangingPunct="1"/>
            <a:endParaRPr lang="fa-IR" sz="2000" dirty="0" smtClean="0">
              <a:solidFill>
                <a:schemeClr val="folHlink"/>
              </a:solidFill>
            </a:endParaRPr>
          </a:p>
          <a:p>
            <a:pPr algn="r" rtl="1" eaLnBrk="1" hangingPunct="1"/>
            <a:r>
              <a:rPr lang="fa-IR" sz="2000" b="1" dirty="0" smtClean="0">
                <a:solidFill>
                  <a:srgbClr val="006600"/>
                </a:solidFill>
              </a:rPr>
              <a:t>روشی است برای تعیین دسته ای از سوالات مربوط به هم در یک مقیاس</a:t>
            </a:r>
          </a:p>
          <a:p>
            <a:pPr algn="r" rtl="1" eaLnBrk="1" hangingPunct="1">
              <a:buFont typeface="Wingdings" pitchFamily="2" charset="2"/>
              <a:buNone/>
            </a:pPr>
            <a:r>
              <a:rPr lang="fa-IR" sz="2000" dirty="0" smtClean="0"/>
              <a:t> </a:t>
            </a:r>
          </a:p>
          <a:p>
            <a:pPr algn="r" rtl="1" eaLnBrk="1" hangingPunct="1"/>
            <a:r>
              <a:rPr lang="fa-IR" sz="2000" b="1" dirty="0" smtClean="0">
                <a:solidFill>
                  <a:srgbClr val="9900CC"/>
                </a:solidFill>
              </a:rPr>
              <a:t>هر دسته یا عامل شامل گروهی از متغییرها است که همبستگی های بالاتری بین خودشان نسبت به متغیرهای بیرون از  دسته دارند . </a:t>
            </a:r>
          </a:p>
          <a:p>
            <a:pPr algn="r" rtl="1" eaLnBrk="1" hangingPunct="1">
              <a:buFont typeface="Wingdings" pitchFamily="2" charset="2"/>
              <a:buNone/>
            </a:pPr>
            <a:endParaRPr lang="fa-IR" sz="2000" b="1" dirty="0" smtClean="0">
              <a:solidFill>
                <a:srgbClr val="9900CC"/>
              </a:solidFill>
            </a:endParaRPr>
          </a:p>
          <a:p>
            <a:pPr algn="r" rtl="1" eaLnBrk="1" hangingPunct="1"/>
            <a:r>
              <a:rPr lang="fa-IR" sz="2000" b="1" dirty="0" smtClean="0">
                <a:solidFill>
                  <a:srgbClr val="663300"/>
                </a:solidFill>
              </a:rPr>
              <a:t>هر عامل بیانکر ویژگی نسبتا واحدی است و از این طریق گروه بندی شدن متغیرها قابل تفسیر است .</a:t>
            </a:r>
          </a:p>
          <a:p>
            <a:pPr algn="r" rtl="1" eaLnBrk="1" hangingPunct="1"/>
            <a:endParaRPr lang="en-US" sz="2000" b="1" dirty="0" smtClean="0">
              <a:solidFill>
                <a:srgbClr val="66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6435">
                                            <p:txEl>
                                              <p:pRg st="2" end="2"/>
                                            </p:txEl>
                                          </p:spTgt>
                                        </p:tgtEl>
                                        <p:attrNameLst>
                                          <p:attrName>style.visibility</p:attrName>
                                        </p:attrNameLst>
                                      </p:cBhvr>
                                      <p:to>
                                        <p:strVal val="visible"/>
                                      </p:to>
                                    </p:set>
                                    <p:animEffect transition="in" filter="blinds(horizontal)">
                                      <p:cBhvr>
                                        <p:cTn id="7" dur="500"/>
                                        <p:tgtEl>
                                          <p:spTgt spid="14643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6435">
                                            <p:txEl>
                                              <p:pRg st="4" end="4"/>
                                            </p:txEl>
                                          </p:spTgt>
                                        </p:tgtEl>
                                        <p:attrNameLst>
                                          <p:attrName>style.visibility</p:attrName>
                                        </p:attrNameLst>
                                      </p:cBhvr>
                                      <p:to>
                                        <p:strVal val="visible"/>
                                      </p:to>
                                    </p:set>
                                    <p:animEffect transition="in" filter="blinds(horizontal)">
                                      <p:cBhvr>
                                        <p:cTn id="12" dur="500"/>
                                        <p:tgtEl>
                                          <p:spTgt spid="14643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6435">
                                            <p:txEl>
                                              <p:pRg st="6" end="6"/>
                                            </p:txEl>
                                          </p:spTgt>
                                        </p:tgtEl>
                                        <p:attrNameLst>
                                          <p:attrName>style.visibility</p:attrName>
                                        </p:attrNameLst>
                                      </p:cBhvr>
                                      <p:to>
                                        <p:strVal val="visible"/>
                                      </p:to>
                                    </p:set>
                                    <p:animEffect transition="in" filter="blinds(horizontal)">
                                      <p:cBhvr>
                                        <p:cTn id="17" dur="500"/>
                                        <p:tgtEl>
                                          <p:spTgt spid="14643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6435">
                                            <p:txEl>
                                              <p:pRg st="8" end="8"/>
                                            </p:txEl>
                                          </p:spTgt>
                                        </p:tgtEl>
                                        <p:attrNameLst>
                                          <p:attrName>style.visibility</p:attrName>
                                        </p:attrNameLst>
                                      </p:cBhvr>
                                      <p:to>
                                        <p:strVal val="visible"/>
                                      </p:to>
                                    </p:set>
                                    <p:animEffect transition="in" filter="blinds(horizontal)">
                                      <p:cBhvr>
                                        <p:cTn id="22" dur="500"/>
                                        <p:tgtEl>
                                          <p:spTgt spid="1464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rtlCol="1" anchor="ctr"/>
          <a:lstStyle/>
          <a:p>
            <a:pPr algn="r" rtl="1" fontAlgn="auto">
              <a:spcBef>
                <a:spcPts val="0"/>
              </a:spcBef>
              <a:spcAft>
                <a:spcPts val="0"/>
              </a:spcAft>
              <a:defRPr/>
            </a:pPr>
            <a:fld id="{4E4980EA-A9A9-4210-8372-3A2BD339736B}" type="datetime1">
              <a:rPr lang="en-US" sz="1200" smtClean="0">
                <a:solidFill>
                  <a:schemeClr val="tx1">
                    <a:tint val="75000"/>
                  </a:schemeClr>
                </a:solidFill>
                <a:latin typeface="+mn-lt"/>
                <a:cs typeface="+mn-cs"/>
              </a:rPr>
              <a:pPr algn="r" rtl="1" fontAlgn="auto">
                <a:spcBef>
                  <a:spcPts val="0"/>
                </a:spcBef>
                <a:spcAft>
                  <a:spcPts val="0"/>
                </a:spcAft>
                <a:defRPr/>
              </a:pPr>
              <a:t>4/6/2014</a:t>
            </a:fld>
            <a:endParaRPr lang="en-US" sz="1200">
              <a:solidFill>
                <a:schemeClr val="tx1">
                  <a:tint val="75000"/>
                </a:schemeClr>
              </a:solidFill>
              <a:latin typeface="+mn-lt"/>
              <a:cs typeface="+mn-cs"/>
            </a:endParaRPr>
          </a:p>
        </p:txBody>
      </p:sp>
      <p:sp>
        <p:nvSpPr>
          <p:cNvPr id="5" name="Footer Placeholder 4"/>
          <p:cNvSpPr>
            <a:spLocks noGrp="1"/>
          </p:cNvSpPr>
          <p:nvPr>
            <p:ph type="ftr" sz="quarter" idx="11"/>
          </p:nvPr>
        </p:nvSpPr>
        <p:spPr/>
        <p:txBody>
          <a:bodyPr rtlCol="1" anchor="ctr"/>
          <a:lstStyle/>
          <a:p>
            <a:pPr rtl="1" fontAlgn="auto">
              <a:spcBef>
                <a:spcPts val="0"/>
              </a:spcBef>
              <a:spcAft>
                <a:spcPts val="0"/>
              </a:spcAft>
              <a:defRPr/>
            </a:pPr>
            <a:r>
              <a:rPr lang="en-US" sz="1200" smtClean="0">
                <a:solidFill>
                  <a:schemeClr val="tx1">
                    <a:tint val="75000"/>
                  </a:schemeClr>
                </a:solidFill>
                <a:latin typeface="+mn-lt"/>
                <a:cs typeface="+mn-cs"/>
              </a:rPr>
              <a:t>Dr. Abbas Ebadi</a:t>
            </a:r>
            <a:endParaRPr lang="en-US" sz="1200">
              <a:solidFill>
                <a:schemeClr val="tx1">
                  <a:tint val="75000"/>
                </a:schemeClr>
              </a:solidFill>
              <a:latin typeface="+mn-lt"/>
              <a:cs typeface="+mn-cs"/>
            </a:endParaRPr>
          </a:p>
        </p:txBody>
      </p:sp>
      <p:sp>
        <p:nvSpPr>
          <p:cNvPr id="6" name="Slide Number Placeholder 5"/>
          <p:cNvSpPr>
            <a:spLocks noGrp="1"/>
          </p:cNvSpPr>
          <p:nvPr>
            <p:ph type="sldNum" sz="quarter" idx="12"/>
          </p:nvPr>
        </p:nvSpPr>
        <p:spPr/>
        <p:txBody>
          <a:bodyPr rtlCol="1" anchor="ctr"/>
          <a:lstStyle/>
          <a:p>
            <a:pPr algn="l" rtl="1" fontAlgn="auto">
              <a:spcBef>
                <a:spcPts val="0"/>
              </a:spcBef>
              <a:spcAft>
                <a:spcPts val="0"/>
              </a:spcAft>
              <a:defRPr/>
            </a:pPr>
            <a:fld id="{34E41120-120B-484E-8E6F-6216710DDD31}" type="slidenum">
              <a:rPr lang="ar-SA" sz="1200">
                <a:solidFill>
                  <a:schemeClr val="tx1">
                    <a:tint val="75000"/>
                  </a:schemeClr>
                </a:solidFill>
                <a:latin typeface="+mn-lt"/>
                <a:cs typeface="+mn-cs"/>
              </a:rPr>
              <a:pPr algn="l" rtl="1" fontAlgn="auto">
                <a:spcBef>
                  <a:spcPts val="0"/>
                </a:spcBef>
                <a:spcAft>
                  <a:spcPts val="0"/>
                </a:spcAft>
                <a:defRPr/>
              </a:pPr>
              <a:t>28</a:t>
            </a:fld>
            <a:endParaRPr lang="en-US" sz="1200">
              <a:solidFill>
                <a:schemeClr val="tx1">
                  <a:tint val="75000"/>
                </a:schemeClr>
              </a:solidFill>
              <a:latin typeface="+mn-lt"/>
              <a:cs typeface="+mn-cs"/>
            </a:endParaRPr>
          </a:p>
        </p:txBody>
      </p:sp>
      <p:sp>
        <p:nvSpPr>
          <p:cNvPr id="90117" name="Rectangle 2"/>
          <p:cNvSpPr>
            <a:spLocks noGrp="1" noChangeArrowheads="1"/>
          </p:cNvSpPr>
          <p:nvPr>
            <p:ph type="title" idx="4294967295"/>
          </p:nvPr>
        </p:nvSpPr>
        <p:spPr>
          <a:xfrm>
            <a:off x="0" y="274638"/>
            <a:ext cx="8229600" cy="1143000"/>
          </a:xfrm>
        </p:spPr>
        <p:txBody>
          <a:bodyPr anchor="ctr"/>
          <a:lstStyle/>
          <a:p>
            <a:pPr algn="r" eaLnBrk="1" hangingPunct="1"/>
            <a:r>
              <a:rPr lang="fa-IR" sz="2400" smtClean="0">
                <a:solidFill>
                  <a:schemeClr val="folHlink"/>
                </a:solidFill>
              </a:rPr>
              <a:t>.....ادامه تحلیل عاملی</a:t>
            </a:r>
            <a:endParaRPr lang="en-US" sz="2400" smtClean="0">
              <a:solidFill>
                <a:schemeClr val="folHlink"/>
              </a:solidFill>
            </a:endParaRPr>
          </a:p>
        </p:txBody>
      </p:sp>
      <p:sp>
        <p:nvSpPr>
          <p:cNvPr id="147459" name="Rectangle 3" descr="Bouquet"/>
          <p:cNvSpPr>
            <a:spLocks noGrp="1" noChangeArrowheads="1"/>
          </p:cNvSpPr>
          <p:nvPr>
            <p:ph type="body" idx="4294967295"/>
          </p:nvPr>
        </p:nvSpPr>
        <p:spPr>
          <a:xfrm>
            <a:off x="928663" y="1500174"/>
            <a:ext cx="7500990" cy="4214842"/>
          </a:xfrm>
          <a:blipFill dpi="0" rotWithShape="1">
            <a:blip r:embed="rId2" cstate="print"/>
            <a:srcRect/>
            <a:tile tx="0" ty="0" sx="100000" sy="100000" flip="none" algn="tl"/>
          </a:blipFill>
        </p:spPr>
        <p:txBody>
          <a:bodyPr>
            <a:normAutofit lnSpcReduction="10000"/>
          </a:bodyPr>
          <a:lstStyle/>
          <a:p>
            <a:pPr algn="r" rtl="1" eaLnBrk="1" hangingPunct="1"/>
            <a:r>
              <a:rPr lang="fa-IR" sz="2200" b="1" dirty="0" smtClean="0">
                <a:solidFill>
                  <a:srgbClr val="006600"/>
                </a:solidFill>
              </a:rPr>
              <a:t>ابعاد مورد نیاز برای تبیین روابط بین متغیر ها را تعیین می کند . </a:t>
            </a:r>
          </a:p>
          <a:p>
            <a:pPr algn="r" rtl="1" eaLnBrk="1" hangingPunct="1"/>
            <a:endParaRPr lang="fa-IR" sz="2200" b="1" dirty="0" smtClean="0">
              <a:solidFill>
                <a:srgbClr val="006600"/>
              </a:solidFill>
            </a:endParaRPr>
          </a:p>
          <a:p>
            <a:pPr algn="r" rtl="1" eaLnBrk="1" hangingPunct="1"/>
            <a:r>
              <a:rPr lang="fa-IR" sz="2200" b="1" dirty="0" smtClean="0">
                <a:solidFill>
                  <a:srgbClr val="9900CC"/>
                </a:solidFill>
              </a:rPr>
              <a:t>تعیین اینکه متغیرها جزء کدام گروه و با چه میزانی به گروهها متعلق هستند . </a:t>
            </a:r>
          </a:p>
          <a:p>
            <a:pPr algn="r" rtl="1" eaLnBrk="1" hangingPunct="1"/>
            <a:endParaRPr lang="fa-IR" sz="2200" b="1" dirty="0" smtClean="0">
              <a:solidFill>
                <a:srgbClr val="9900CC"/>
              </a:solidFill>
            </a:endParaRPr>
          </a:p>
          <a:p>
            <a:pPr algn="r" rtl="1" eaLnBrk="1" hangingPunct="1"/>
            <a:r>
              <a:rPr lang="fa-IR" sz="2200" b="1" dirty="0" smtClean="0">
                <a:solidFill>
                  <a:srgbClr val="663300"/>
                </a:solidFill>
              </a:rPr>
              <a:t>نمرات افراد در این قبیل گروهها را تعیین می کند</a:t>
            </a:r>
            <a:r>
              <a:rPr lang="fa-IR" sz="2200" b="1" dirty="0" smtClean="0">
                <a:solidFill>
                  <a:srgbClr val="9900CC"/>
                </a:solidFill>
              </a:rPr>
              <a:t> .</a:t>
            </a:r>
          </a:p>
          <a:p>
            <a:pPr algn="r" rtl="1" eaLnBrk="1" hangingPunct="1"/>
            <a:endParaRPr lang="fa-IR" sz="2200" b="1" dirty="0" smtClean="0">
              <a:solidFill>
                <a:srgbClr val="9900CC"/>
              </a:solidFill>
            </a:endParaRPr>
          </a:p>
          <a:p>
            <a:pPr algn="r" rtl="1" eaLnBrk="1" hangingPunct="1"/>
            <a:r>
              <a:rPr lang="fa-IR" sz="2200" b="1" dirty="0" smtClean="0"/>
              <a:t>مانند اعتبارمحتوا به قضاوتی نیاز دارد که معلوم کند ، ابزار چه چیزی را اندازه گیری می کند</a:t>
            </a:r>
          </a:p>
          <a:p>
            <a:pPr algn="r" rtl="1" eaLnBrk="1" hangingPunct="1">
              <a:buFont typeface="Wingdings" pitchFamily="2" charset="2"/>
              <a:buNone/>
            </a:pPr>
            <a:r>
              <a:rPr lang="fa-IR" sz="2200" b="1" dirty="0" smtClean="0">
                <a:solidFill>
                  <a:srgbClr val="9900CC"/>
                </a:solidFill>
              </a:rPr>
              <a:t> </a:t>
            </a:r>
          </a:p>
          <a:p>
            <a:pPr algn="r" rtl="1" eaLnBrk="1" hangingPunct="1"/>
            <a:endParaRPr lang="en-US" sz="2200" dirty="0" smtClean="0">
              <a:solidFill>
                <a:srgbClr val="99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Effect transition="in" filter="blinds(horizontal)">
                                      <p:cBhvr>
                                        <p:cTn id="7" dur="500"/>
                                        <p:tgtEl>
                                          <p:spTgt spid="147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7459">
                                            <p:txEl>
                                              <p:pRg st="2" end="2"/>
                                            </p:txEl>
                                          </p:spTgt>
                                        </p:tgtEl>
                                        <p:attrNameLst>
                                          <p:attrName>style.visibility</p:attrName>
                                        </p:attrNameLst>
                                      </p:cBhvr>
                                      <p:to>
                                        <p:strVal val="visible"/>
                                      </p:to>
                                    </p:set>
                                    <p:animEffect transition="in" filter="blinds(horizontal)">
                                      <p:cBhvr>
                                        <p:cTn id="12" dur="500"/>
                                        <p:tgtEl>
                                          <p:spTgt spid="14745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7459">
                                            <p:txEl>
                                              <p:pRg st="4" end="4"/>
                                            </p:txEl>
                                          </p:spTgt>
                                        </p:tgtEl>
                                        <p:attrNameLst>
                                          <p:attrName>style.visibility</p:attrName>
                                        </p:attrNameLst>
                                      </p:cBhvr>
                                      <p:to>
                                        <p:strVal val="visible"/>
                                      </p:to>
                                    </p:set>
                                    <p:animEffect transition="in" filter="blinds(horizontal)">
                                      <p:cBhvr>
                                        <p:cTn id="17" dur="500"/>
                                        <p:tgtEl>
                                          <p:spTgt spid="14745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7459">
                                            <p:txEl>
                                              <p:pRg st="6" end="6"/>
                                            </p:txEl>
                                          </p:spTgt>
                                        </p:tgtEl>
                                        <p:attrNameLst>
                                          <p:attrName>style.visibility</p:attrName>
                                        </p:attrNameLst>
                                      </p:cBhvr>
                                      <p:to>
                                        <p:strVal val="visible"/>
                                      </p:to>
                                    </p:set>
                                    <p:animEffect transition="in" filter="blinds(horizontal)">
                                      <p:cBhvr>
                                        <p:cTn id="22" dur="500"/>
                                        <p:tgtEl>
                                          <p:spTgt spid="147459">
                                            <p:txEl>
                                              <p:pRg st="6" end="6"/>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47459">
                                            <p:txEl>
                                              <p:pRg st="7" end="7"/>
                                            </p:txEl>
                                          </p:spTgt>
                                        </p:tgtEl>
                                        <p:attrNameLst>
                                          <p:attrName>style.visibility</p:attrName>
                                        </p:attrNameLst>
                                      </p:cBhvr>
                                      <p:to>
                                        <p:strVal val="visible"/>
                                      </p:to>
                                    </p:set>
                                    <p:animEffect transition="in" filter="blinds(horizontal)">
                                      <p:cBhvr>
                                        <p:cTn id="25" dur="500"/>
                                        <p:tgtEl>
                                          <p:spTgt spid="1474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rtlCol="1" anchor="ctr"/>
          <a:lstStyle/>
          <a:p>
            <a:pPr algn="r" rtl="1" fontAlgn="auto">
              <a:spcBef>
                <a:spcPts val="0"/>
              </a:spcBef>
              <a:spcAft>
                <a:spcPts val="0"/>
              </a:spcAft>
              <a:defRPr/>
            </a:pPr>
            <a:fld id="{A25A02D3-A5C0-4895-BA71-D27E79CE0C1D}" type="datetime1">
              <a:rPr lang="en-US" sz="1200" smtClean="0">
                <a:solidFill>
                  <a:schemeClr val="tx1">
                    <a:tint val="75000"/>
                  </a:schemeClr>
                </a:solidFill>
                <a:latin typeface="+mn-lt"/>
                <a:cs typeface="+mn-cs"/>
              </a:rPr>
              <a:pPr algn="r" rtl="1" fontAlgn="auto">
                <a:spcBef>
                  <a:spcPts val="0"/>
                </a:spcBef>
                <a:spcAft>
                  <a:spcPts val="0"/>
                </a:spcAft>
                <a:defRPr/>
              </a:pPr>
              <a:t>4/6/2014</a:t>
            </a:fld>
            <a:endParaRPr lang="en-US" sz="1200">
              <a:solidFill>
                <a:schemeClr val="tx1">
                  <a:tint val="75000"/>
                </a:schemeClr>
              </a:solidFill>
              <a:latin typeface="+mn-lt"/>
              <a:cs typeface="+mn-cs"/>
            </a:endParaRPr>
          </a:p>
        </p:txBody>
      </p:sp>
      <p:sp>
        <p:nvSpPr>
          <p:cNvPr id="5" name="Footer Placeholder 4"/>
          <p:cNvSpPr>
            <a:spLocks noGrp="1"/>
          </p:cNvSpPr>
          <p:nvPr>
            <p:ph type="ftr" sz="quarter" idx="11"/>
          </p:nvPr>
        </p:nvSpPr>
        <p:spPr/>
        <p:txBody>
          <a:bodyPr rtlCol="1" anchor="ctr"/>
          <a:lstStyle/>
          <a:p>
            <a:pPr rtl="1" fontAlgn="auto">
              <a:spcBef>
                <a:spcPts val="0"/>
              </a:spcBef>
              <a:spcAft>
                <a:spcPts val="0"/>
              </a:spcAft>
              <a:defRPr/>
            </a:pPr>
            <a:r>
              <a:rPr lang="en-US" sz="1200" smtClean="0">
                <a:solidFill>
                  <a:schemeClr val="tx1">
                    <a:tint val="75000"/>
                  </a:schemeClr>
                </a:solidFill>
                <a:latin typeface="+mn-lt"/>
                <a:cs typeface="+mn-cs"/>
              </a:rPr>
              <a:t>Dr. Abbas Ebadi</a:t>
            </a:r>
            <a:endParaRPr lang="en-US" sz="1200">
              <a:solidFill>
                <a:schemeClr val="tx1">
                  <a:tint val="75000"/>
                </a:schemeClr>
              </a:solidFill>
              <a:latin typeface="+mn-lt"/>
              <a:cs typeface="+mn-cs"/>
            </a:endParaRPr>
          </a:p>
        </p:txBody>
      </p:sp>
      <p:sp>
        <p:nvSpPr>
          <p:cNvPr id="6" name="Slide Number Placeholder 5"/>
          <p:cNvSpPr>
            <a:spLocks noGrp="1"/>
          </p:cNvSpPr>
          <p:nvPr>
            <p:ph type="sldNum" sz="quarter" idx="12"/>
          </p:nvPr>
        </p:nvSpPr>
        <p:spPr/>
        <p:txBody>
          <a:bodyPr rtlCol="1" anchor="ctr"/>
          <a:lstStyle/>
          <a:p>
            <a:pPr algn="l" rtl="1" fontAlgn="auto">
              <a:spcBef>
                <a:spcPts val="0"/>
              </a:spcBef>
              <a:spcAft>
                <a:spcPts val="0"/>
              </a:spcAft>
              <a:defRPr/>
            </a:pPr>
            <a:fld id="{09530C6D-A368-49D3-8989-7C0CC0ED8DF9}" type="slidenum">
              <a:rPr lang="ar-SA" sz="1200">
                <a:solidFill>
                  <a:schemeClr val="tx1">
                    <a:tint val="75000"/>
                  </a:schemeClr>
                </a:solidFill>
                <a:latin typeface="+mn-lt"/>
                <a:cs typeface="+mn-cs"/>
              </a:rPr>
              <a:pPr algn="l" rtl="1" fontAlgn="auto">
                <a:spcBef>
                  <a:spcPts val="0"/>
                </a:spcBef>
                <a:spcAft>
                  <a:spcPts val="0"/>
                </a:spcAft>
                <a:defRPr/>
              </a:pPr>
              <a:t>29</a:t>
            </a:fld>
            <a:endParaRPr lang="en-US" sz="1200">
              <a:solidFill>
                <a:schemeClr val="tx1">
                  <a:tint val="75000"/>
                </a:schemeClr>
              </a:solidFill>
              <a:latin typeface="+mn-lt"/>
              <a:cs typeface="+mn-cs"/>
            </a:endParaRPr>
          </a:p>
        </p:txBody>
      </p:sp>
      <p:sp>
        <p:nvSpPr>
          <p:cNvPr id="91141" name="Rectangle 2"/>
          <p:cNvSpPr>
            <a:spLocks noGrp="1" noChangeArrowheads="1"/>
          </p:cNvSpPr>
          <p:nvPr>
            <p:ph type="title" idx="4294967295"/>
          </p:nvPr>
        </p:nvSpPr>
        <p:spPr>
          <a:xfrm>
            <a:off x="0" y="274638"/>
            <a:ext cx="8229600" cy="1143000"/>
          </a:xfrm>
        </p:spPr>
        <p:txBody>
          <a:bodyPr anchor="ctr"/>
          <a:lstStyle/>
          <a:p>
            <a:pPr algn="r" eaLnBrk="1" hangingPunct="1"/>
            <a:r>
              <a:rPr lang="fa-IR" sz="2400" smtClean="0">
                <a:solidFill>
                  <a:schemeClr val="folHlink"/>
                </a:solidFill>
              </a:rPr>
              <a:t>.....ادامه تحلیل عاملی</a:t>
            </a:r>
            <a:endParaRPr lang="en-US" sz="2400" smtClean="0">
              <a:solidFill>
                <a:schemeClr val="folHlink"/>
              </a:solidFill>
            </a:endParaRPr>
          </a:p>
        </p:txBody>
      </p:sp>
      <p:sp>
        <p:nvSpPr>
          <p:cNvPr id="91142" name="Rectangle 3"/>
          <p:cNvSpPr>
            <a:spLocks noGrp="1" noChangeArrowheads="1"/>
          </p:cNvSpPr>
          <p:nvPr>
            <p:ph type="body" idx="4294967295"/>
          </p:nvPr>
        </p:nvSpPr>
        <p:spPr>
          <a:xfrm>
            <a:off x="612773" y="2205038"/>
            <a:ext cx="8031193" cy="2867036"/>
          </a:xfrm>
          <a:solidFill>
            <a:srgbClr val="BEE57F"/>
          </a:solidFill>
          <a:ln w="38100">
            <a:solidFill>
              <a:srgbClr val="006600"/>
            </a:solidFill>
          </a:ln>
        </p:spPr>
        <p:txBody>
          <a:bodyPr>
            <a:normAutofit lnSpcReduction="10000"/>
          </a:bodyPr>
          <a:lstStyle/>
          <a:p>
            <a:pPr algn="r" rtl="1" eaLnBrk="1" hangingPunct="1">
              <a:lnSpc>
                <a:spcPct val="80000"/>
              </a:lnSpc>
              <a:buFont typeface="Wingdings" pitchFamily="2" charset="2"/>
              <a:buNone/>
            </a:pPr>
            <a:r>
              <a:rPr lang="fa-IR" b="1" i="1" dirty="0" smtClean="0">
                <a:solidFill>
                  <a:srgbClr val="D60093"/>
                </a:solidFill>
                <a:effectLst>
                  <a:outerShdw blurRad="38100" dist="38100" dir="2700000" algn="tl">
                    <a:srgbClr val="000000">
                      <a:alpha val="43137"/>
                    </a:srgbClr>
                  </a:outerShdw>
                </a:effectLst>
              </a:rPr>
              <a:t>بطور خلاصه :</a:t>
            </a:r>
          </a:p>
          <a:p>
            <a:pPr algn="r" rtl="1" eaLnBrk="1" hangingPunct="1">
              <a:lnSpc>
                <a:spcPct val="80000"/>
              </a:lnSpc>
              <a:buFont typeface="Wingdings" pitchFamily="2" charset="2"/>
              <a:buNone/>
            </a:pPr>
            <a:endParaRPr lang="fa-IR" dirty="0" smtClean="0">
              <a:solidFill>
                <a:srgbClr val="D60093"/>
              </a:solidFill>
            </a:endParaRPr>
          </a:p>
          <a:p>
            <a:pPr algn="r" rtl="1" eaLnBrk="1" hangingPunct="1">
              <a:lnSpc>
                <a:spcPct val="200000"/>
              </a:lnSpc>
              <a:buFont typeface="Wingdings" pitchFamily="2" charset="2"/>
              <a:buNone/>
            </a:pPr>
            <a:r>
              <a:rPr lang="fa-IR" dirty="0" smtClean="0"/>
              <a:t>    در جایی که داده ها پیچیده اند و مهمترین متغیر های حوزه مورد نظر نامعلوم است .می توان گفت  که تحلیل عاملی روش ایده آلی است .</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40"/>
            <a:ext cx="8229600" cy="1143000"/>
          </a:xfr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a:lstStyle/>
          <a:p>
            <a:pPr algn="ctr"/>
            <a:r>
              <a:rPr lang="fa-IR" dirty="0" smtClean="0">
                <a:cs typeface="B Titr" pitchFamily="2" charset="-78"/>
              </a:rPr>
              <a:t>مقدمه</a:t>
            </a:r>
            <a:endParaRPr lang="en-US" dirty="0">
              <a:cs typeface="B Titr" pitchFamily="2" charset="-78"/>
            </a:endParaRPr>
          </a:p>
        </p:txBody>
      </p:sp>
      <p:sp>
        <p:nvSpPr>
          <p:cNvPr id="3" name="Content Placeholder 2"/>
          <p:cNvSpPr>
            <a:spLocks noGrp="1"/>
          </p:cNvSpPr>
          <p:nvPr>
            <p:ph idx="1"/>
          </p:nvPr>
        </p:nvSpPr>
        <p:spPr>
          <a:xfrm>
            <a:off x="457200" y="2114576"/>
            <a:ext cx="8229600" cy="4243382"/>
          </a:xfrm>
          <a:solidFill>
            <a:schemeClr val="accent4">
              <a:lumMod val="40000"/>
              <a:lumOff val="60000"/>
            </a:schemeClr>
          </a:solidFill>
        </p:spPr>
        <p:style>
          <a:lnRef idx="2">
            <a:schemeClr val="accent3"/>
          </a:lnRef>
          <a:fillRef idx="1">
            <a:schemeClr val="lt1"/>
          </a:fillRef>
          <a:effectRef idx="0">
            <a:schemeClr val="accent3"/>
          </a:effectRef>
          <a:fontRef idx="minor">
            <a:schemeClr val="dk1"/>
          </a:fontRef>
        </p:style>
        <p:txBody>
          <a:bodyPr/>
          <a:lstStyle/>
          <a:p>
            <a:pPr algn="just" rtl="1"/>
            <a:r>
              <a:rPr lang="ar-SA" dirty="0"/>
              <a:t>بسياري از پديده هاي مرتبط با سلامتي و بهداشت داراي ابعاد انتزاعي و ذهني هستند و اين ابعاد ذهني در جهان واقع به صورت فيزيکي قابل مشاهده نيستند. اين ويژگي هاي ذهني و انتزاعي را اصطلاحاً سازه گويند</a:t>
            </a:r>
            <a:r>
              <a:rPr lang="ar-SA" dirty="0" smtClean="0"/>
              <a:t>.</a:t>
            </a:r>
            <a:endParaRPr lang="fa-IR" dirty="0" smtClean="0"/>
          </a:p>
          <a:p>
            <a:pPr algn="just" rtl="1"/>
            <a:r>
              <a:rPr lang="ar-SA" dirty="0"/>
              <a:t>وقتي متخصصان انداره گيري به بررسي روايي سازه آزمون ها </a:t>
            </a:r>
            <a:r>
              <a:rPr lang="ar-SA" dirty="0" smtClean="0"/>
              <a:t>مي پردازند</a:t>
            </a:r>
            <a:r>
              <a:rPr lang="fa-IR" dirty="0" smtClean="0"/>
              <a:t>:</a:t>
            </a:r>
          </a:p>
          <a:p>
            <a:pPr algn="just" rtl="1"/>
            <a:r>
              <a:rPr lang="ar-SA" dirty="0"/>
              <a:t>در پي پاسخ به اين سئوال هستند که "واريانس عملکرد آزمون را چه عوامل يا سازه هايي تبيين مي کنند؟" </a:t>
            </a:r>
            <a:endParaRPr lang="en-US" dirty="0">
              <a:cs typeface="B Yagut" pitchFamily="2" charset="-78"/>
            </a:endParaRPr>
          </a:p>
        </p:txBody>
      </p:sp>
      <p:sp>
        <p:nvSpPr>
          <p:cNvPr id="4" name="Date Placeholder 3"/>
          <p:cNvSpPr>
            <a:spLocks noGrp="1"/>
          </p:cNvSpPr>
          <p:nvPr>
            <p:ph type="dt" sz="half" idx="10"/>
          </p:nvPr>
        </p:nvSpPr>
        <p:spPr/>
        <p:txBody>
          <a:bodyPr/>
          <a:lstStyle/>
          <a:p>
            <a:fld id="{C4516F92-A5F9-4336-ADDB-913D2CB13AEC}" type="datetime1">
              <a:rPr lang="en-US" smtClean="0"/>
              <a:pPr/>
              <a:t>4/6/2014</a:t>
            </a:fld>
            <a:endParaRPr lang="en-US"/>
          </a:p>
        </p:txBody>
      </p:sp>
      <p:sp>
        <p:nvSpPr>
          <p:cNvPr id="6" name="Footer Placeholder 5"/>
          <p:cNvSpPr>
            <a:spLocks noGrp="1"/>
          </p:cNvSpPr>
          <p:nvPr>
            <p:ph type="ftr" sz="quarter" idx="11"/>
          </p:nvPr>
        </p:nvSpPr>
        <p:spPr/>
        <p:txBody>
          <a:bodyPr/>
          <a:lstStyle/>
          <a:p>
            <a:r>
              <a:rPr lang="en-US" smtClean="0"/>
              <a:t>Dr. Abbas Ebadi</a:t>
            </a:r>
            <a:endParaRPr lang="en-US"/>
          </a:p>
        </p:txBody>
      </p:sp>
      <p:sp>
        <p:nvSpPr>
          <p:cNvPr id="5" name="Slide Number Placeholder 4"/>
          <p:cNvSpPr>
            <a:spLocks noGrp="1"/>
          </p:cNvSpPr>
          <p:nvPr>
            <p:ph type="sldNum" sz="quarter" idx="12"/>
          </p:nvPr>
        </p:nvSpPr>
        <p:spPr/>
        <p:txBody>
          <a:bodyPr/>
          <a:lstStyle/>
          <a:p>
            <a:fld id="{7D73D77B-8EDA-45C1-929F-FB641AA8DC7A}" type="slidenum">
              <a:rPr lang="en-US" smtClean="0"/>
              <a:pPr/>
              <a:t>3</a:t>
            </a:fld>
            <a:endParaRPr lang="en-US"/>
          </a:p>
        </p:txBody>
      </p:sp>
    </p:spTree>
    <p:extLst>
      <p:ext uri="{BB962C8B-B14F-4D97-AF65-F5344CB8AC3E}">
        <p14:creationId xmlns:p14="http://schemas.microsoft.com/office/powerpoint/2010/main" xmlns="" val="18841263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rtlCol="1" anchor="ctr"/>
          <a:lstStyle/>
          <a:p>
            <a:pPr algn="r" rtl="1" fontAlgn="auto">
              <a:spcBef>
                <a:spcPts val="0"/>
              </a:spcBef>
              <a:spcAft>
                <a:spcPts val="0"/>
              </a:spcAft>
              <a:defRPr/>
            </a:pPr>
            <a:fld id="{04CCDB25-744A-45F0-8F9B-044664A27C31}" type="datetime1">
              <a:rPr lang="en-US" sz="1200" smtClean="0">
                <a:solidFill>
                  <a:schemeClr val="tx1">
                    <a:tint val="75000"/>
                  </a:schemeClr>
                </a:solidFill>
                <a:latin typeface="+mn-lt"/>
                <a:cs typeface="+mn-cs"/>
              </a:rPr>
              <a:pPr algn="r" rtl="1" fontAlgn="auto">
                <a:spcBef>
                  <a:spcPts val="0"/>
                </a:spcBef>
                <a:spcAft>
                  <a:spcPts val="0"/>
                </a:spcAft>
                <a:defRPr/>
              </a:pPr>
              <a:t>4/6/2014</a:t>
            </a:fld>
            <a:endParaRPr lang="en-US" sz="1200">
              <a:solidFill>
                <a:schemeClr val="tx1">
                  <a:tint val="75000"/>
                </a:schemeClr>
              </a:solidFill>
              <a:latin typeface="+mn-lt"/>
              <a:cs typeface="+mn-cs"/>
            </a:endParaRPr>
          </a:p>
        </p:txBody>
      </p:sp>
      <p:sp>
        <p:nvSpPr>
          <p:cNvPr id="5" name="Footer Placeholder 4"/>
          <p:cNvSpPr>
            <a:spLocks noGrp="1"/>
          </p:cNvSpPr>
          <p:nvPr>
            <p:ph type="ftr" sz="quarter" idx="11"/>
          </p:nvPr>
        </p:nvSpPr>
        <p:spPr/>
        <p:txBody>
          <a:bodyPr rtlCol="1" anchor="ctr"/>
          <a:lstStyle/>
          <a:p>
            <a:pPr rtl="1" fontAlgn="auto">
              <a:spcBef>
                <a:spcPts val="0"/>
              </a:spcBef>
              <a:spcAft>
                <a:spcPts val="0"/>
              </a:spcAft>
              <a:defRPr/>
            </a:pPr>
            <a:r>
              <a:rPr lang="en-US" sz="1200" smtClean="0">
                <a:solidFill>
                  <a:schemeClr val="tx1">
                    <a:tint val="75000"/>
                  </a:schemeClr>
                </a:solidFill>
                <a:latin typeface="+mn-lt"/>
                <a:cs typeface="+mn-cs"/>
              </a:rPr>
              <a:t>Dr. Abbas Ebadi</a:t>
            </a:r>
            <a:endParaRPr lang="en-US" sz="1200">
              <a:solidFill>
                <a:schemeClr val="tx1">
                  <a:tint val="75000"/>
                </a:schemeClr>
              </a:solidFill>
              <a:latin typeface="+mn-lt"/>
              <a:cs typeface="+mn-cs"/>
            </a:endParaRPr>
          </a:p>
        </p:txBody>
      </p:sp>
      <p:sp>
        <p:nvSpPr>
          <p:cNvPr id="6" name="Slide Number Placeholder 5"/>
          <p:cNvSpPr>
            <a:spLocks noGrp="1"/>
          </p:cNvSpPr>
          <p:nvPr>
            <p:ph type="sldNum" sz="quarter" idx="12"/>
          </p:nvPr>
        </p:nvSpPr>
        <p:spPr/>
        <p:txBody>
          <a:bodyPr rtlCol="1" anchor="ctr"/>
          <a:lstStyle/>
          <a:p>
            <a:pPr algn="l" rtl="1" fontAlgn="auto">
              <a:spcBef>
                <a:spcPts val="0"/>
              </a:spcBef>
              <a:spcAft>
                <a:spcPts val="0"/>
              </a:spcAft>
              <a:defRPr/>
            </a:pPr>
            <a:fld id="{A95899A1-EB0A-45AE-AAC6-3E8E287FC3DB}" type="slidenum">
              <a:rPr lang="ar-SA" sz="1200">
                <a:solidFill>
                  <a:schemeClr val="tx1">
                    <a:tint val="75000"/>
                  </a:schemeClr>
                </a:solidFill>
                <a:latin typeface="+mn-lt"/>
                <a:cs typeface="+mn-cs"/>
              </a:rPr>
              <a:pPr algn="l" rtl="1" fontAlgn="auto">
                <a:spcBef>
                  <a:spcPts val="0"/>
                </a:spcBef>
                <a:spcAft>
                  <a:spcPts val="0"/>
                </a:spcAft>
                <a:defRPr/>
              </a:pPr>
              <a:t>30</a:t>
            </a:fld>
            <a:endParaRPr lang="en-US" sz="1200">
              <a:solidFill>
                <a:schemeClr val="tx1">
                  <a:tint val="75000"/>
                </a:schemeClr>
              </a:solidFill>
              <a:latin typeface="+mn-lt"/>
              <a:cs typeface="+mn-cs"/>
            </a:endParaRPr>
          </a:p>
        </p:txBody>
      </p:sp>
      <p:sp>
        <p:nvSpPr>
          <p:cNvPr id="94213" name="Rectangle 2"/>
          <p:cNvSpPr>
            <a:spLocks noGrp="1" noChangeArrowheads="1"/>
          </p:cNvSpPr>
          <p:nvPr>
            <p:ph type="title" idx="4294967295"/>
          </p:nvPr>
        </p:nvSpPr>
        <p:spPr>
          <a:xfrm>
            <a:off x="0" y="274638"/>
            <a:ext cx="8229600" cy="1143000"/>
          </a:xfrm>
        </p:spPr>
        <p:txBody>
          <a:bodyPr anchor="ctr"/>
          <a:lstStyle/>
          <a:p>
            <a:pPr algn="r" eaLnBrk="1" hangingPunct="1"/>
            <a:r>
              <a:rPr lang="fa-IR" sz="2400" smtClean="0">
                <a:solidFill>
                  <a:schemeClr val="folHlink"/>
                </a:solidFill>
              </a:rPr>
              <a:t>....ادامه اعتبار  سازه</a:t>
            </a:r>
            <a:endParaRPr lang="en-US" sz="2400" smtClean="0">
              <a:solidFill>
                <a:schemeClr val="folHlink"/>
              </a:solidFill>
            </a:endParaRPr>
          </a:p>
        </p:txBody>
      </p:sp>
      <p:sp>
        <p:nvSpPr>
          <p:cNvPr id="94214" name="Rectangle 3"/>
          <p:cNvSpPr>
            <a:spLocks noGrp="1" noChangeArrowheads="1"/>
          </p:cNvSpPr>
          <p:nvPr>
            <p:ph type="body" idx="4294967295"/>
          </p:nvPr>
        </p:nvSpPr>
        <p:spPr>
          <a:xfrm>
            <a:off x="1000100" y="1600201"/>
            <a:ext cx="7000924" cy="2828932"/>
          </a:xfrm>
          <a:solidFill>
            <a:srgbClr val="CCFFCC"/>
          </a:solidFill>
          <a:ln w="28575">
            <a:solidFill>
              <a:schemeClr val="folHlink"/>
            </a:solidFill>
          </a:ln>
        </p:spPr>
        <p:txBody>
          <a:bodyPr/>
          <a:lstStyle/>
          <a:p>
            <a:pPr algn="r" rtl="1" eaLnBrk="1" hangingPunct="1"/>
            <a:endParaRPr lang="fa-IR" dirty="0" smtClean="0"/>
          </a:p>
          <a:p>
            <a:pPr algn="just" rtl="1" eaLnBrk="1" hangingPunct="1">
              <a:lnSpc>
                <a:spcPct val="150000"/>
              </a:lnSpc>
              <a:buFont typeface="Wingdings" pitchFamily="2" charset="2"/>
              <a:buNone/>
            </a:pPr>
            <a:r>
              <a:rPr lang="fa-IR" dirty="0" smtClean="0"/>
              <a:t>    اعتبار سازه مفهوم جامعی است که سایر انواع اعتبار را در بر می گیرد . این مسئله تا حدی است که بعضی می گویند ،    فقط یک نوع اعتبار و جود دارد . </a:t>
            </a:r>
            <a:endParaRPr lang="en-US" dirty="0" smtClean="0">
              <a:solidFill>
                <a:schemeClr val="accent2"/>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924800" cy="838200"/>
          </a:xfrm>
          <a:ln w="28575">
            <a:solidFill>
              <a:schemeClr val="bg1">
                <a:lumMod val="50000"/>
              </a:schemeClr>
            </a:solidFill>
          </a:ln>
        </p:spPr>
        <p:txBody>
          <a:bodyPr/>
          <a:lstStyle/>
          <a:p>
            <a:pPr algn="ctr" rtl="1"/>
            <a:r>
              <a:rPr lang="fa-IR" dirty="0" smtClean="0">
                <a:cs typeface="B Titr" pitchFamily="2" charset="-78"/>
              </a:rPr>
              <a:t>پیش فرض های تحلیل عاملی</a:t>
            </a:r>
            <a:endParaRPr lang="en-US" dirty="0">
              <a:cs typeface="B Titr" pitchFamily="2" charset="-78"/>
            </a:endParaRPr>
          </a:p>
        </p:txBody>
      </p:sp>
      <p:sp>
        <p:nvSpPr>
          <p:cNvPr id="3" name="Content Placeholder 2"/>
          <p:cNvSpPr>
            <a:spLocks noGrp="1"/>
          </p:cNvSpPr>
          <p:nvPr>
            <p:ph idx="1"/>
          </p:nvPr>
        </p:nvSpPr>
        <p:spPr>
          <a:xfrm>
            <a:off x="685800" y="1752600"/>
            <a:ext cx="7848600" cy="4648200"/>
          </a:xfrm>
        </p:spPr>
        <p:txBody>
          <a:bodyPr>
            <a:normAutofit/>
          </a:bodyPr>
          <a:lstStyle/>
          <a:p>
            <a:pPr algn="r" rtl="1"/>
            <a:r>
              <a:rPr lang="fa-IR" sz="3200" dirty="0" smtClean="0">
                <a:cs typeface="B Koodak" pitchFamily="2" charset="-78"/>
              </a:rPr>
              <a:t>دارای روابط خطی</a:t>
            </a:r>
          </a:p>
          <a:p>
            <a:pPr algn="r" rtl="1"/>
            <a:r>
              <a:rPr lang="fa-IR" sz="3200" dirty="0" smtClean="0">
                <a:cs typeface="B Koodak" pitchFamily="2" charset="-78"/>
              </a:rPr>
              <a:t>حتی الامکان داده ها فاصله ای یا شبه فاصله ای</a:t>
            </a:r>
          </a:p>
          <a:p>
            <a:pPr algn="r" rtl="1"/>
            <a:r>
              <a:rPr lang="fa-IR" sz="3200" dirty="0" smtClean="0">
                <a:cs typeface="B Koodak" pitchFamily="2" charset="-78"/>
              </a:rPr>
              <a:t>توزیع نرمال</a:t>
            </a:r>
          </a:p>
          <a:p>
            <a:pPr algn="r" rtl="1"/>
            <a:r>
              <a:rPr lang="fa-IR" sz="3200" dirty="0" smtClean="0">
                <a:cs typeface="B Koodak" pitchFamily="2" charset="-78"/>
              </a:rPr>
              <a:t>فقدان رابطه چند همخطی بالا بین عامل ها</a:t>
            </a:r>
            <a:endParaRPr lang="en-US" sz="3200" dirty="0">
              <a:cs typeface="B Koodak" pitchFamily="2" charset="-78"/>
            </a:endParaRPr>
          </a:p>
        </p:txBody>
      </p:sp>
    </p:spTree>
    <p:extLst>
      <p:ext uri="{BB962C8B-B14F-4D97-AF65-F5344CB8AC3E}">
        <p14:creationId xmlns:p14="http://schemas.microsoft.com/office/powerpoint/2010/main" xmlns="" val="30326350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924800" cy="838200"/>
          </a:xfrm>
          <a:ln w="28575">
            <a:solidFill>
              <a:schemeClr val="bg1">
                <a:lumMod val="50000"/>
              </a:schemeClr>
            </a:solidFill>
          </a:ln>
        </p:spPr>
        <p:txBody>
          <a:bodyPr/>
          <a:lstStyle/>
          <a:p>
            <a:pPr algn="ctr" rtl="1"/>
            <a:r>
              <a:rPr lang="fa-IR" dirty="0" smtClean="0">
                <a:cs typeface="B Titr" pitchFamily="2" charset="-78"/>
              </a:rPr>
              <a:t>انواع تحلیل عاملی</a:t>
            </a:r>
            <a:endParaRPr lang="en-US" dirty="0">
              <a:cs typeface="B Titr" pitchFamily="2" charset="-78"/>
            </a:endParaRPr>
          </a:p>
        </p:txBody>
      </p:sp>
      <p:sp>
        <p:nvSpPr>
          <p:cNvPr id="3" name="Content Placeholder 2"/>
          <p:cNvSpPr>
            <a:spLocks noGrp="1"/>
          </p:cNvSpPr>
          <p:nvPr>
            <p:ph idx="1"/>
          </p:nvPr>
        </p:nvSpPr>
        <p:spPr>
          <a:xfrm>
            <a:off x="685800" y="1752600"/>
            <a:ext cx="7848600" cy="4648200"/>
          </a:xfrm>
        </p:spPr>
        <p:txBody>
          <a:bodyPr>
            <a:normAutofit/>
          </a:bodyPr>
          <a:lstStyle/>
          <a:p>
            <a:pPr algn="r" rtl="1"/>
            <a:r>
              <a:rPr lang="fa-IR" sz="3200" dirty="0" smtClean="0">
                <a:cs typeface="B Koodak" pitchFamily="2" charset="-78"/>
              </a:rPr>
              <a:t>دو نوع تحلیل عاملی وجود دارد:</a:t>
            </a:r>
          </a:p>
          <a:p>
            <a:pPr marL="68580" indent="0" algn="r" rtl="1">
              <a:buNone/>
            </a:pPr>
            <a:r>
              <a:rPr lang="fa-IR" sz="3200" dirty="0" smtClean="0">
                <a:cs typeface="B Koodak" pitchFamily="2" charset="-78"/>
              </a:rPr>
              <a:t>1. تحلیل عاملی اکتشافی (</a:t>
            </a:r>
            <a:r>
              <a:rPr lang="en-US" sz="3200" dirty="0" smtClean="0">
                <a:cs typeface="B Koodak" pitchFamily="2" charset="-78"/>
              </a:rPr>
              <a:t>EFA</a:t>
            </a:r>
            <a:r>
              <a:rPr lang="fa-IR" sz="3200" dirty="0" smtClean="0">
                <a:cs typeface="B Koodak" pitchFamily="2" charset="-78"/>
              </a:rPr>
              <a:t>)</a:t>
            </a:r>
          </a:p>
          <a:p>
            <a:pPr marL="68580" indent="0" algn="r" rtl="1">
              <a:buNone/>
            </a:pPr>
            <a:r>
              <a:rPr lang="fa-IR" sz="3200" dirty="0" smtClean="0">
                <a:cs typeface="B Koodak" pitchFamily="2" charset="-78"/>
              </a:rPr>
              <a:t>2. تحلیل عاملی تأییدی (</a:t>
            </a:r>
            <a:r>
              <a:rPr lang="en-US" sz="3200" dirty="0" smtClean="0">
                <a:cs typeface="B Koodak" pitchFamily="2" charset="-78"/>
              </a:rPr>
              <a:t>CFA</a:t>
            </a:r>
            <a:r>
              <a:rPr lang="fa-IR" sz="3200" dirty="0" smtClean="0">
                <a:cs typeface="B Koodak" pitchFamily="2" charset="-78"/>
              </a:rPr>
              <a:t>)</a:t>
            </a:r>
          </a:p>
        </p:txBody>
      </p:sp>
    </p:spTree>
    <p:extLst>
      <p:ext uri="{BB962C8B-B14F-4D97-AF65-F5344CB8AC3E}">
        <p14:creationId xmlns:p14="http://schemas.microsoft.com/office/powerpoint/2010/main" xmlns="" val="3945858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924800" cy="838200"/>
          </a:xfrm>
          <a:ln w="28575">
            <a:solidFill>
              <a:schemeClr val="bg1">
                <a:lumMod val="50000"/>
              </a:schemeClr>
            </a:solidFill>
          </a:ln>
        </p:spPr>
        <p:txBody>
          <a:bodyPr/>
          <a:lstStyle/>
          <a:p>
            <a:pPr algn="ctr" rtl="1"/>
            <a:r>
              <a:rPr lang="fa-IR" dirty="0" smtClean="0">
                <a:cs typeface="B Titr" pitchFamily="2" charset="-78"/>
              </a:rPr>
              <a:t>تحلیل عاملی اکتشافی</a:t>
            </a:r>
            <a:endParaRPr lang="en-US" dirty="0">
              <a:cs typeface="B Titr" pitchFamily="2" charset="-78"/>
            </a:endParaRPr>
          </a:p>
        </p:txBody>
      </p:sp>
      <p:sp>
        <p:nvSpPr>
          <p:cNvPr id="3" name="Content Placeholder 2"/>
          <p:cNvSpPr>
            <a:spLocks noGrp="1"/>
          </p:cNvSpPr>
          <p:nvPr>
            <p:ph idx="1"/>
          </p:nvPr>
        </p:nvSpPr>
        <p:spPr>
          <a:xfrm>
            <a:off x="685800" y="1752600"/>
            <a:ext cx="7848600" cy="4648200"/>
          </a:xfrm>
        </p:spPr>
        <p:txBody>
          <a:bodyPr>
            <a:normAutofit/>
          </a:bodyPr>
          <a:lstStyle/>
          <a:p>
            <a:pPr algn="r" rtl="1"/>
            <a:r>
              <a:rPr lang="fa-IR" sz="3200" dirty="0" smtClean="0">
                <a:cs typeface="B Koodak" pitchFamily="2" charset="-78"/>
              </a:rPr>
              <a:t>قصد داریم ساختار زیربنایی مجموعه نسبتاً بزرگی از متغر ها را کشف نماییم.</a:t>
            </a:r>
          </a:p>
          <a:p>
            <a:pPr algn="r" rtl="1"/>
            <a:r>
              <a:rPr lang="fa-IR" sz="3200" dirty="0" smtClean="0">
                <a:cs typeface="B Koodak" pitchFamily="2" charset="-78"/>
              </a:rPr>
              <a:t>در این روش محقق هیچ تئوری اولیه ای ندارد و سعی می کند تا از بارهای عامل برای کشف ساختار عاملی داده ها استفاده نماید.</a:t>
            </a:r>
            <a:endParaRPr lang="en-US" sz="3200" dirty="0">
              <a:cs typeface="B Koodak" pitchFamily="2" charset="-78"/>
            </a:endParaRPr>
          </a:p>
        </p:txBody>
      </p:sp>
    </p:spTree>
    <p:extLst>
      <p:ext uri="{BB962C8B-B14F-4D97-AF65-F5344CB8AC3E}">
        <p14:creationId xmlns:p14="http://schemas.microsoft.com/office/powerpoint/2010/main" xmlns="" val="3945858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924800" cy="838200"/>
          </a:xfrm>
          <a:ln w="28575">
            <a:solidFill>
              <a:schemeClr val="bg1">
                <a:lumMod val="50000"/>
              </a:schemeClr>
            </a:solidFill>
          </a:ln>
        </p:spPr>
        <p:txBody>
          <a:bodyPr/>
          <a:lstStyle/>
          <a:p>
            <a:pPr algn="ctr" rtl="1"/>
            <a:r>
              <a:rPr lang="fa-IR" dirty="0" smtClean="0">
                <a:cs typeface="B Titr" pitchFamily="2" charset="-78"/>
              </a:rPr>
              <a:t>کاربردهای تحلیل عامل اکتشافی</a:t>
            </a:r>
            <a:endParaRPr lang="en-US" dirty="0">
              <a:cs typeface="B Titr" pitchFamily="2" charset="-78"/>
            </a:endParaRPr>
          </a:p>
        </p:txBody>
      </p:sp>
      <p:sp>
        <p:nvSpPr>
          <p:cNvPr id="3" name="Content Placeholder 2"/>
          <p:cNvSpPr>
            <a:spLocks noGrp="1"/>
          </p:cNvSpPr>
          <p:nvPr>
            <p:ph idx="1"/>
          </p:nvPr>
        </p:nvSpPr>
        <p:spPr>
          <a:xfrm>
            <a:off x="685800" y="1752600"/>
            <a:ext cx="7848600" cy="4648200"/>
          </a:xfrm>
        </p:spPr>
        <p:txBody>
          <a:bodyPr>
            <a:normAutofit/>
          </a:bodyPr>
          <a:lstStyle/>
          <a:p>
            <a:pPr algn="r" rtl="1"/>
            <a:r>
              <a:rPr lang="fa-IR" sz="3200" dirty="0" smtClean="0">
                <a:cs typeface="B Koodak" pitchFamily="2" charset="-78"/>
              </a:rPr>
              <a:t>تلخیص و کاهش تعداد زیادی از متغیرهای به تعداد کوچکتری از عامل ها با هدف مدل سازی</a:t>
            </a:r>
          </a:p>
          <a:p>
            <a:pPr algn="r" rtl="1"/>
            <a:r>
              <a:rPr lang="fa-IR" sz="3200" dirty="0" smtClean="0">
                <a:cs typeface="B Koodak" pitchFamily="2" charset="-78"/>
              </a:rPr>
              <a:t>شناسایی ماهیت سازه های زیربنایی</a:t>
            </a:r>
          </a:p>
          <a:p>
            <a:pPr algn="r" rtl="1"/>
            <a:r>
              <a:rPr lang="fa-IR" sz="3200" dirty="0" smtClean="0">
                <a:cs typeface="B Koodak" pitchFamily="2" charset="-78"/>
              </a:rPr>
              <a:t>تعیین اینکه کدام مجموعه از متغیرهای یک پرسشنامه با همدیگر ارتباط دراند</a:t>
            </a:r>
          </a:p>
          <a:p>
            <a:pPr algn="r" rtl="1"/>
            <a:r>
              <a:rPr lang="fa-IR" sz="3200" dirty="0" smtClean="0">
                <a:cs typeface="B Koodak" pitchFamily="2" charset="-78"/>
              </a:rPr>
              <a:t>تعیین اینکه زمانی که گروهی از متغیرهای را طبقه بندی می کنیم چه ویژگی هایی بیش از بقیه از وزن و اهمیت بالایی برخوردار است.</a:t>
            </a:r>
            <a:endParaRPr lang="en-US" sz="3200" dirty="0">
              <a:cs typeface="B Koodak" pitchFamily="2" charset="-78"/>
            </a:endParaRPr>
          </a:p>
        </p:txBody>
      </p:sp>
    </p:spTree>
    <p:extLst>
      <p:ext uri="{BB962C8B-B14F-4D97-AF65-F5344CB8AC3E}">
        <p14:creationId xmlns:p14="http://schemas.microsoft.com/office/powerpoint/2010/main" xmlns="" val="12391839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838200"/>
          </a:xfr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a:normAutofit/>
          </a:bodyPr>
          <a:lstStyle/>
          <a:p>
            <a:pPr algn="ctr" rtl="1"/>
            <a:r>
              <a:rPr lang="fa-IR" dirty="0" smtClean="0">
                <a:cs typeface="B Titr" pitchFamily="2" charset="-78"/>
              </a:rPr>
              <a:t>تحلیل عاملی تأییدی</a:t>
            </a:r>
            <a:endParaRPr lang="en-US" dirty="0">
              <a:cs typeface="B Titr" pitchFamily="2" charset="-78"/>
            </a:endParaRPr>
          </a:p>
        </p:txBody>
      </p:sp>
      <p:sp>
        <p:nvSpPr>
          <p:cNvPr id="3" name="Content Placeholder 2"/>
          <p:cNvSpPr>
            <a:spLocks noGrp="1"/>
          </p:cNvSpPr>
          <p:nvPr>
            <p:ph idx="1"/>
          </p:nvPr>
        </p:nvSpPr>
        <p:spPr>
          <a:xfrm>
            <a:off x="457200" y="1600200"/>
            <a:ext cx="8229600" cy="5029200"/>
          </a:xfrm>
          <a:solidFill>
            <a:schemeClr val="accent4">
              <a:lumMod val="40000"/>
              <a:lumOff val="60000"/>
            </a:schemeClr>
          </a:solidFill>
        </p:spPr>
        <p:style>
          <a:lnRef idx="2">
            <a:schemeClr val="accent3"/>
          </a:lnRef>
          <a:fillRef idx="1">
            <a:schemeClr val="lt1"/>
          </a:fillRef>
          <a:effectRef idx="0">
            <a:schemeClr val="accent3"/>
          </a:effectRef>
          <a:fontRef idx="minor">
            <a:schemeClr val="dk1"/>
          </a:fontRef>
        </p:style>
        <p:txBody>
          <a:bodyPr/>
          <a:lstStyle/>
          <a:p>
            <a:pPr algn="just" rtl="1"/>
            <a:r>
              <a:rPr lang="ar-SA" sz="3200" dirty="0">
                <a:cs typeface="B Jadid" pitchFamily="2" charset="-78"/>
              </a:rPr>
              <a:t>در نقطه مقابل، تحليل عامل تأييدي روش آماري پيچيده تري است و در مراحل پيشرفته يك پژوهش و به منظور آزمون نظريه اي درباره فرايندهاي پنهان زيربنايي بوجودآورنده عامل (عوامل) مورد استفاده قرار مي گيرد. </a:t>
            </a:r>
            <a:endParaRPr lang="fa-IR" sz="3200" dirty="0" smtClean="0">
              <a:cs typeface="B Jadid" pitchFamily="2" charset="-78"/>
            </a:endParaRPr>
          </a:p>
          <a:p>
            <a:pPr algn="just" rtl="1"/>
            <a:r>
              <a:rPr lang="ar-SA" sz="3200" dirty="0" smtClean="0">
                <a:cs typeface="B Koodak" pitchFamily="2" charset="-78"/>
              </a:rPr>
              <a:t>در </a:t>
            </a:r>
            <a:r>
              <a:rPr lang="ar-SA" sz="3200" dirty="0">
                <a:cs typeface="B Koodak" pitchFamily="2" charset="-78"/>
              </a:rPr>
              <a:t>تحليل عامل تأييدي، پژوهشگر به منظور تبيين فرايندهاي زيربنايي بوجودآورنده عامل (عوامل) متغيرها را با دقت و با انديشه اي كه از قبل شكل يافته انتخاب مي </a:t>
            </a:r>
            <a:r>
              <a:rPr lang="ar-SA" sz="3200" dirty="0" smtClean="0">
                <a:cs typeface="B Koodak" pitchFamily="2" charset="-78"/>
              </a:rPr>
              <a:t>نمايند</a:t>
            </a:r>
            <a:r>
              <a:rPr lang="fa-IR" sz="3200" dirty="0" smtClean="0">
                <a:cs typeface="B Koodak" pitchFamily="2" charset="-78"/>
              </a:rPr>
              <a:t>.</a:t>
            </a:r>
            <a:endParaRPr lang="en-US" sz="3200" dirty="0">
              <a:cs typeface="B Koodak" pitchFamily="2" charset="-78"/>
            </a:endParaRPr>
          </a:p>
        </p:txBody>
      </p:sp>
    </p:spTree>
    <p:extLst>
      <p:ext uri="{BB962C8B-B14F-4D97-AF65-F5344CB8AC3E}">
        <p14:creationId xmlns:p14="http://schemas.microsoft.com/office/powerpoint/2010/main" xmlns="" val="5996243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rtlCol="1" anchor="ctr"/>
          <a:lstStyle/>
          <a:p>
            <a:pPr algn="r" rtl="1" fontAlgn="auto">
              <a:spcBef>
                <a:spcPts val="0"/>
              </a:spcBef>
              <a:spcAft>
                <a:spcPts val="0"/>
              </a:spcAft>
              <a:defRPr/>
            </a:pPr>
            <a:fld id="{E2F30493-A3BE-4D8B-9722-78532C8D880F}" type="datetime1">
              <a:rPr lang="en-US" sz="1200" smtClean="0">
                <a:solidFill>
                  <a:schemeClr val="tx1">
                    <a:tint val="75000"/>
                  </a:schemeClr>
                </a:solidFill>
                <a:latin typeface="+mn-lt"/>
                <a:cs typeface="+mn-cs"/>
              </a:rPr>
              <a:pPr algn="r" rtl="1" fontAlgn="auto">
                <a:spcBef>
                  <a:spcPts val="0"/>
                </a:spcBef>
                <a:spcAft>
                  <a:spcPts val="0"/>
                </a:spcAft>
                <a:defRPr/>
              </a:pPr>
              <a:t>4/6/2014</a:t>
            </a:fld>
            <a:endParaRPr lang="en-US" sz="1200">
              <a:solidFill>
                <a:schemeClr val="tx1">
                  <a:tint val="75000"/>
                </a:schemeClr>
              </a:solidFill>
              <a:latin typeface="+mn-lt"/>
              <a:cs typeface="+mn-cs"/>
            </a:endParaRPr>
          </a:p>
        </p:txBody>
      </p:sp>
      <p:sp>
        <p:nvSpPr>
          <p:cNvPr id="5" name="Footer Placeholder 4"/>
          <p:cNvSpPr>
            <a:spLocks noGrp="1"/>
          </p:cNvSpPr>
          <p:nvPr>
            <p:ph type="ftr" sz="quarter" idx="11"/>
          </p:nvPr>
        </p:nvSpPr>
        <p:spPr/>
        <p:txBody>
          <a:bodyPr rtlCol="1" anchor="ctr"/>
          <a:lstStyle/>
          <a:p>
            <a:pPr rtl="1" fontAlgn="auto">
              <a:spcBef>
                <a:spcPts val="0"/>
              </a:spcBef>
              <a:spcAft>
                <a:spcPts val="0"/>
              </a:spcAft>
              <a:defRPr/>
            </a:pPr>
            <a:r>
              <a:rPr lang="en-US" sz="1200" smtClean="0">
                <a:solidFill>
                  <a:schemeClr val="tx1">
                    <a:tint val="75000"/>
                  </a:schemeClr>
                </a:solidFill>
                <a:latin typeface="+mn-lt"/>
                <a:cs typeface="+mn-cs"/>
              </a:rPr>
              <a:t>Dr. Abbas Ebadi</a:t>
            </a:r>
            <a:endParaRPr lang="en-US" sz="1200">
              <a:solidFill>
                <a:schemeClr val="tx1">
                  <a:tint val="75000"/>
                </a:schemeClr>
              </a:solidFill>
              <a:latin typeface="+mn-lt"/>
              <a:cs typeface="+mn-cs"/>
            </a:endParaRPr>
          </a:p>
        </p:txBody>
      </p:sp>
      <p:sp>
        <p:nvSpPr>
          <p:cNvPr id="6" name="Slide Number Placeholder 5"/>
          <p:cNvSpPr>
            <a:spLocks noGrp="1"/>
          </p:cNvSpPr>
          <p:nvPr>
            <p:ph type="sldNum" sz="quarter" idx="12"/>
          </p:nvPr>
        </p:nvSpPr>
        <p:spPr/>
        <p:txBody>
          <a:bodyPr rtlCol="1" anchor="ctr"/>
          <a:lstStyle/>
          <a:p>
            <a:pPr algn="l" rtl="1" fontAlgn="auto">
              <a:spcBef>
                <a:spcPts val="0"/>
              </a:spcBef>
              <a:spcAft>
                <a:spcPts val="0"/>
              </a:spcAft>
              <a:defRPr/>
            </a:pPr>
            <a:fld id="{EBAAC18D-6481-45D6-9828-610C17866C77}" type="slidenum">
              <a:rPr lang="ar-SA" sz="1200">
                <a:solidFill>
                  <a:schemeClr val="tx1">
                    <a:tint val="75000"/>
                  </a:schemeClr>
                </a:solidFill>
                <a:latin typeface="+mn-lt"/>
                <a:cs typeface="+mn-cs"/>
              </a:rPr>
              <a:pPr algn="l" rtl="1" fontAlgn="auto">
                <a:spcBef>
                  <a:spcPts val="0"/>
                </a:spcBef>
                <a:spcAft>
                  <a:spcPts val="0"/>
                </a:spcAft>
                <a:defRPr/>
              </a:pPr>
              <a:t>36</a:t>
            </a:fld>
            <a:endParaRPr lang="en-US" sz="1200">
              <a:solidFill>
                <a:schemeClr val="tx1">
                  <a:tint val="75000"/>
                </a:schemeClr>
              </a:solidFill>
              <a:latin typeface="+mn-lt"/>
              <a:cs typeface="+mn-cs"/>
            </a:endParaRPr>
          </a:p>
        </p:txBody>
      </p:sp>
      <p:sp>
        <p:nvSpPr>
          <p:cNvPr id="93189" name="Rectangle 2"/>
          <p:cNvSpPr>
            <a:spLocks noGrp="1" noChangeArrowheads="1"/>
          </p:cNvSpPr>
          <p:nvPr>
            <p:ph type="title" idx="4294967295"/>
          </p:nvPr>
        </p:nvSpPr>
        <p:spPr>
          <a:xfrm>
            <a:off x="0" y="274638"/>
            <a:ext cx="8229600" cy="1143000"/>
          </a:xfrm>
        </p:spPr>
        <p:txBody>
          <a:bodyPr anchor="ctr"/>
          <a:lstStyle/>
          <a:p>
            <a:pPr algn="r" eaLnBrk="1" hangingPunct="1"/>
            <a:r>
              <a:rPr lang="fa-IR" sz="2400" smtClean="0">
                <a:solidFill>
                  <a:schemeClr val="folHlink"/>
                </a:solidFill>
              </a:rPr>
              <a:t>......ادامه انواع تحلیل عاملی</a:t>
            </a:r>
            <a:endParaRPr lang="en-US" sz="2400" smtClean="0">
              <a:solidFill>
                <a:schemeClr val="folHlink"/>
              </a:solidFill>
            </a:endParaRPr>
          </a:p>
        </p:txBody>
      </p:sp>
      <p:sp>
        <p:nvSpPr>
          <p:cNvPr id="150531" name="Rectangle 3" descr="Newsprint"/>
          <p:cNvSpPr>
            <a:spLocks noGrp="1" noChangeArrowheads="1"/>
          </p:cNvSpPr>
          <p:nvPr>
            <p:ph type="body" idx="4294967295"/>
          </p:nvPr>
        </p:nvSpPr>
        <p:spPr>
          <a:xfrm>
            <a:off x="469929" y="1752600"/>
            <a:ext cx="8316913" cy="4267200"/>
          </a:xfrm>
          <a:blipFill dpi="0" rotWithShape="1">
            <a:blip r:embed="rId2" cstate="print"/>
            <a:srcRect/>
            <a:tile tx="0" ty="0" sx="100000" sy="100000" flip="none" algn="tl"/>
          </a:blipFill>
          <a:ln w="28575">
            <a:solidFill>
              <a:srgbClr val="006600"/>
            </a:solidFill>
          </a:ln>
        </p:spPr>
        <p:txBody>
          <a:bodyPr>
            <a:normAutofit/>
          </a:bodyPr>
          <a:lstStyle/>
          <a:p>
            <a:pPr algn="r" rtl="1" eaLnBrk="1" hangingPunct="1">
              <a:buFont typeface="Wingdings" pitchFamily="2" charset="2"/>
              <a:buNone/>
              <a:defRPr/>
            </a:pPr>
            <a:r>
              <a:rPr lang="fa-IR" sz="2600" dirty="0" smtClean="0"/>
              <a:t>2 </a:t>
            </a:r>
            <a:r>
              <a:rPr lang="fa-IR" sz="2000" b="1" dirty="0" smtClean="0">
                <a:latin typeface="Arial"/>
              </a:rPr>
              <a:t>– تحلیل عاملی تاییدی : </a:t>
            </a:r>
            <a:r>
              <a:rPr lang="en-US" sz="2000" b="1" dirty="0" smtClean="0"/>
              <a:t>Confirmatory Factor Analysis</a:t>
            </a:r>
            <a:endParaRPr lang="fa-IR" sz="2000" b="1" dirty="0" smtClean="0"/>
          </a:p>
          <a:p>
            <a:pPr algn="r" rtl="1" eaLnBrk="1" hangingPunct="1">
              <a:buFont typeface="Wingdings" pitchFamily="2" charset="2"/>
              <a:buNone/>
              <a:defRPr/>
            </a:pPr>
            <a:endParaRPr lang="fa-IR" sz="2000" b="1" dirty="0" smtClean="0"/>
          </a:p>
          <a:p>
            <a:pPr algn="r" rtl="1" eaLnBrk="1" hangingPunct="1">
              <a:defRPr/>
            </a:pPr>
            <a:r>
              <a:rPr lang="fa-IR" sz="2000" b="1" dirty="0" smtClean="0">
                <a:solidFill>
                  <a:srgbClr val="9900CC"/>
                </a:solidFill>
              </a:rPr>
              <a:t>اگر بتوان با تحلیل عاملی ، </a:t>
            </a:r>
            <a:r>
              <a:rPr lang="fa-IR" sz="2000" b="1" i="1" dirty="0" smtClean="0">
                <a:solidFill>
                  <a:schemeClr val="accent2"/>
                </a:solidFill>
                <a:effectLst>
                  <a:outerShdw blurRad="38100" dist="38100" dir="2700000" algn="tl">
                    <a:srgbClr val="C0C0C0"/>
                  </a:outerShdw>
                </a:effectLst>
              </a:rPr>
              <a:t>فرض آزمایی</a:t>
            </a:r>
            <a:r>
              <a:rPr lang="fa-IR" sz="2000" b="1" dirty="0" smtClean="0">
                <a:solidFill>
                  <a:srgbClr val="9900CC"/>
                </a:solidFill>
              </a:rPr>
              <a:t> کرد ، آن را تحلیل تاییدی می گویند .</a:t>
            </a:r>
          </a:p>
          <a:p>
            <a:pPr algn="r" rtl="1" eaLnBrk="1" hangingPunct="1">
              <a:defRPr/>
            </a:pPr>
            <a:endParaRPr lang="fa-IR" sz="2000" b="1" dirty="0" smtClean="0">
              <a:solidFill>
                <a:srgbClr val="9900CC"/>
              </a:solidFill>
            </a:endParaRPr>
          </a:p>
          <a:p>
            <a:pPr algn="r" rtl="1" eaLnBrk="1" hangingPunct="1">
              <a:defRPr/>
            </a:pPr>
            <a:r>
              <a:rPr lang="fa-IR" sz="2000" b="1" dirty="0" smtClean="0">
                <a:solidFill>
                  <a:srgbClr val="FF9900"/>
                </a:solidFill>
              </a:rPr>
              <a:t>تحلیل تاییدی مدل ها را با هم مقایسه می کند .</a:t>
            </a:r>
            <a:r>
              <a:rPr lang="fa-IR" sz="2000" b="1" dirty="0" smtClean="0">
                <a:solidFill>
                  <a:srgbClr val="9900CC"/>
                </a:solidFill>
              </a:rPr>
              <a:t> </a:t>
            </a:r>
          </a:p>
          <a:p>
            <a:pPr algn="r" rtl="1" eaLnBrk="1" hangingPunct="1">
              <a:defRPr/>
            </a:pPr>
            <a:endParaRPr lang="en-US" sz="2000" b="1" dirty="0" smtClean="0">
              <a:solidFill>
                <a:srgbClr val="9900CC"/>
              </a:solidFill>
            </a:endParaRPr>
          </a:p>
          <a:p>
            <a:pPr algn="r" rtl="1" eaLnBrk="1" hangingPunct="1">
              <a:defRPr/>
            </a:pPr>
            <a:r>
              <a:rPr lang="fa-IR" sz="2000" b="1" dirty="0" smtClean="0">
                <a:solidFill>
                  <a:srgbClr val="006600"/>
                </a:solidFill>
              </a:rPr>
              <a:t>تحلیل مسیر </a:t>
            </a:r>
            <a:r>
              <a:rPr lang="en-US" sz="2000" b="1" dirty="0" smtClean="0">
                <a:solidFill>
                  <a:srgbClr val="006600"/>
                </a:solidFill>
              </a:rPr>
              <a:t> Path Analysis</a:t>
            </a:r>
            <a:r>
              <a:rPr lang="fa-IR" sz="2000" b="1" dirty="0" smtClean="0">
                <a:solidFill>
                  <a:srgbClr val="006600"/>
                </a:solidFill>
              </a:rPr>
              <a:t>این کار را به روشنی انجام می دهد .</a:t>
            </a:r>
          </a:p>
          <a:p>
            <a:pPr algn="r" rtl="1" eaLnBrk="1" hangingPunct="1">
              <a:defRPr/>
            </a:pPr>
            <a:endParaRPr lang="fa-IR" sz="2000" b="1" dirty="0" smtClean="0">
              <a:solidFill>
                <a:srgbClr val="006600"/>
              </a:solidFill>
            </a:endParaRPr>
          </a:p>
          <a:p>
            <a:pPr algn="r" rtl="1" eaLnBrk="1" hangingPunct="1">
              <a:defRPr/>
            </a:pPr>
            <a:r>
              <a:rPr lang="fa-IR" sz="2000" b="1" dirty="0" smtClean="0"/>
              <a:t>این تحلیل بخشی از مدل اندازه گیری است که با روابط بین متغیر های مشاهده شده و عامل ها ( متغیرهای مکنون ) سروکار دارد .</a:t>
            </a:r>
            <a:endParaRPr lang="en-US" sz="20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0531">
                                            <p:txEl>
                                              <p:pRg st="2" end="2"/>
                                            </p:txEl>
                                          </p:spTgt>
                                        </p:tgtEl>
                                        <p:attrNameLst>
                                          <p:attrName>style.visibility</p:attrName>
                                        </p:attrNameLst>
                                      </p:cBhvr>
                                      <p:to>
                                        <p:strVal val="visible"/>
                                      </p:to>
                                    </p:set>
                                    <p:animEffect transition="in" filter="blinds(horizontal)">
                                      <p:cBhvr>
                                        <p:cTn id="7" dur="500"/>
                                        <p:tgtEl>
                                          <p:spTgt spid="15053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0531">
                                            <p:txEl>
                                              <p:pRg st="4" end="4"/>
                                            </p:txEl>
                                          </p:spTgt>
                                        </p:tgtEl>
                                        <p:attrNameLst>
                                          <p:attrName>style.visibility</p:attrName>
                                        </p:attrNameLst>
                                      </p:cBhvr>
                                      <p:to>
                                        <p:strVal val="visible"/>
                                      </p:to>
                                    </p:set>
                                    <p:animEffect transition="in" filter="blinds(horizontal)">
                                      <p:cBhvr>
                                        <p:cTn id="12" dur="500"/>
                                        <p:tgtEl>
                                          <p:spTgt spid="15053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0531">
                                            <p:txEl>
                                              <p:pRg st="6" end="6"/>
                                            </p:txEl>
                                          </p:spTgt>
                                        </p:tgtEl>
                                        <p:attrNameLst>
                                          <p:attrName>style.visibility</p:attrName>
                                        </p:attrNameLst>
                                      </p:cBhvr>
                                      <p:to>
                                        <p:strVal val="visible"/>
                                      </p:to>
                                    </p:set>
                                    <p:animEffect transition="in" filter="blinds(horizontal)">
                                      <p:cBhvr>
                                        <p:cTn id="17" dur="500"/>
                                        <p:tgtEl>
                                          <p:spTgt spid="150531">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0531">
                                            <p:txEl>
                                              <p:pRg st="8" end="8"/>
                                            </p:txEl>
                                          </p:spTgt>
                                        </p:tgtEl>
                                        <p:attrNameLst>
                                          <p:attrName>style.visibility</p:attrName>
                                        </p:attrNameLst>
                                      </p:cBhvr>
                                      <p:to>
                                        <p:strVal val="visible"/>
                                      </p:to>
                                    </p:set>
                                    <p:animEffect transition="in" filter="blinds(horizontal)">
                                      <p:cBhvr>
                                        <p:cTn id="22" dur="500"/>
                                        <p:tgtEl>
                                          <p:spTgt spid="15053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1143000"/>
          </a:xfr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a:lstStyle/>
          <a:p>
            <a:r>
              <a:rPr lang="en-US" b="1" dirty="0"/>
              <a:t>STEPS IN FACTOR ANALYSIS</a:t>
            </a:r>
            <a:endParaRPr lang="en-US" dirty="0">
              <a:cs typeface="B Titr" pitchFamily="2" charset="-78"/>
            </a:endParaRPr>
          </a:p>
        </p:txBody>
      </p:sp>
      <p:pic>
        <p:nvPicPr>
          <p:cNvPr id="1026" name="Picture 2" descr="C:\Users\Nursing Faculty\Desktop\FA-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1295400"/>
            <a:ext cx="7524750" cy="52959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903659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a:normAutofit/>
          </a:bodyPr>
          <a:lstStyle/>
          <a:p>
            <a:pPr algn="r" rtl="1"/>
            <a:r>
              <a:rPr lang="ar-SA" sz="3200" b="1" dirty="0" smtClean="0">
                <a:cs typeface="B Titr" pitchFamily="2" charset="-78"/>
              </a:rPr>
              <a:t> </a:t>
            </a:r>
            <a:r>
              <a:rPr lang="ar-SA" sz="3200" b="1" dirty="0">
                <a:cs typeface="B Titr" pitchFamily="2" charset="-78"/>
              </a:rPr>
              <a:t>بررسي اطلاعات جمع آوري شده قبل از تحليل</a:t>
            </a:r>
            <a:endParaRPr lang="en-US" sz="3200" dirty="0">
              <a:cs typeface="B Titr" pitchFamily="2" charset="-78"/>
            </a:endParaRPr>
          </a:p>
        </p:txBody>
      </p:sp>
      <p:sp>
        <p:nvSpPr>
          <p:cNvPr id="3" name="Content Placeholder 2"/>
          <p:cNvSpPr>
            <a:spLocks noGrp="1"/>
          </p:cNvSpPr>
          <p:nvPr>
            <p:ph idx="1"/>
          </p:nvPr>
        </p:nvSpPr>
        <p:spPr>
          <a:xfrm>
            <a:off x="457200" y="1600200"/>
            <a:ext cx="8229600" cy="5029200"/>
          </a:xfrm>
          <a:solidFill>
            <a:schemeClr val="accent4">
              <a:lumMod val="40000"/>
              <a:lumOff val="60000"/>
            </a:schemeClr>
          </a:solidFill>
        </p:spPr>
        <p:style>
          <a:lnRef idx="2">
            <a:schemeClr val="accent3"/>
          </a:lnRef>
          <a:fillRef idx="1">
            <a:schemeClr val="lt1"/>
          </a:fillRef>
          <a:effectRef idx="0">
            <a:schemeClr val="accent3"/>
          </a:effectRef>
          <a:fontRef idx="minor">
            <a:schemeClr val="dk1"/>
          </a:fontRef>
        </p:style>
        <p:txBody>
          <a:bodyPr/>
          <a:lstStyle/>
          <a:p>
            <a:pPr algn="r" rtl="1"/>
            <a:r>
              <a:rPr lang="ar-SA" sz="3200" dirty="0">
                <a:cs typeface="B Koodak" pitchFamily="2" charset="-78"/>
              </a:rPr>
              <a:t>قبل از اقدام به تحليل آماري اطلاعات بايستي به منظور كسب اطمينان از دستيابي به ساختار عاملي باثبات، نمره گذاري صحيح مقياس مورد استفاده عدم وجود سوگيري و مناسب بودن اطلاعات براي تحليل عاملي مورد بررسي قرار گيرد. </a:t>
            </a:r>
            <a:endParaRPr lang="fa-IR" sz="3200" dirty="0" smtClean="0">
              <a:cs typeface="B Koodak" pitchFamily="2" charset="-78"/>
            </a:endParaRPr>
          </a:p>
          <a:p>
            <a:pPr algn="r" rtl="1"/>
            <a:r>
              <a:rPr lang="ar-SA" sz="3200" dirty="0" smtClean="0">
                <a:cs typeface="B Koodak" pitchFamily="2" charset="-78"/>
              </a:rPr>
              <a:t>متخصصان </a:t>
            </a:r>
            <a:r>
              <a:rPr lang="ar-SA" sz="3200" dirty="0">
                <a:cs typeface="B Koodak" pitchFamily="2" charset="-78"/>
              </a:rPr>
              <a:t>آمار و اعتبارسنجي چهار شاخص را براي ميزان دستيابي به يك ساختار عاملي با ثبات معرفي كرده‌اند</a:t>
            </a:r>
            <a:r>
              <a:rPr lang="ar-SA" dirty="0"/>
              <a:t>.</a:t>
            </a:r>
            <a:endParaRPr lang="en-US" dirty="0"/>
          </a:p>
          <a:p>
            <a:pPr algn="r" rtl="1"/>
            <a:endParaRPr lang="en-US" dirty="0">
              <a:cs typeface="B Yagut" pitchFamily="2" charset="-78"/>
            </a:endParaRPr>
          </a:p>
        </p:txBody>
      </p:sp>
    </p:spTree>
    <p:extLst>
      <p:ext uri="{BB962C8B-B14F-4D97-AF65-F5344CB8AC3E}">
        <p14:creationId xmlns:p14="http://schemas.microsoft.com/office/powerpoint/2010/main" xmlns="" val="5996243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405744" cy="762000"/>
          </a:xfr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a:noAutofit/>
          </a:bodyPr>
          <a:lstStyle/>
          <a:p>
            <a:pPr algn="r" rtl="1"/>
            <a:r>
              <a:rPr lang="ar-SA" sz="3600" b="1" dirty="0">
                <a:cs typeface="B Titr" pitchFamily="2" charset="-78"/>
              </a:rPr>
              <a:t>1. حداقل حجم نمونه لازم براي تحليل </a:t>
            </a:r>
            <a:r>
              <a:rPr lang="ar-SA" sz="3600" b="1" dirty="0" smtClean="0">
                <a:cs typeface="B Titr" pitchFamily="2" charset="-78"/>
              </a:rPr>
              <a:t>عاملي</a:t>
            </a:r>
            <a:endParaRPr lang="en-US" sz="3600" dirty="0">
              <a:cs typeface="B Titr" pitchFamily="2" charset="-78"/>
            </a:endParaRPr>
          </a:p>
        </p:txBody>
      </p:sp>
      <p:sp>
        <p:nvSpPr>
          <p:cNvPr id="3" name="Content Placeholder 2"/>
          <p:cNvSpPr>
            <a:spLocks noGrp="1"/>
          </p:cNvSpPr>
          <p:nvPr>
            <p:ph idx="1"/>
          </p:nvPr>
        </p:nvSpPr>
        <p:spPr>
          <a:xfrm>
            <a:off x="457200" y="1600200"/>
            <a:ext cx="8229600" cy="5029200"/>
          </a:xfrm>
          <a:solidFill>
            <a:schemeClr val="accent4">
              <a:lumMod val="40000"/>
              <a:lumOff val="60000"/>
            </a:schemeClr>
          </a:solidFill>
        </p:spPr>
        <p:style>
          <a:lnRef idx="2">
            <a:schemeClr val="accent3"/>
          </a:lnRef>
          <a:fillRef idx="1">
            <a:schemeClr val="lt1"/>
          </a:fillRef>
          <a:effectRef idx="0">
            <a:schemeClr val="accent3"/>
          </a:effectRef>
          <a:fontRef idx="minor">
            <a:schemeClr val="dk1"/>
          </a:fontRef>
        </p:style>
        <p:txBody>
          <a:bodyPr>
            <a:normAutofit/>
          </a:bodyPr>
          <a:lstStyle/>
          <a:p>
            <a:pPr algn="r" rtl="1"/>
            <a:r>
              <a:rPr lang="ar-SA" sz="3600" b="1" dirty="0">
                <a:cs typeface="B Kamran" pitchFamily="2" charset="-78"/>
              </a:rPr>
              <a:t>تباچنيک و فيدل حداقل حجم نمونه لازم را براي تحليل عاملي 300 نفر دانسته‌اند. </a:t>
            </a:r>
            <a:endParaRPr lang="fa-IR" sz="3600" b="1" dirty="0" smtClean="0">
              <a:cs typeface="B Kamran" pitchFamily="2" charset="-78"/>
            </a:endParaRPr>
          </a:p>
          <a:p>
            <a:pPr algn="r" rtl="1"/>
            <a:r>
              <a:rPr lang="ar-SA" sz="3600" b="1" dirty="0">
                <a:cs typeface="B Kamran" pitchFamily="2" charset="-78"/>
              </a:rPr>
              <a:t>اما در عين حال ذكر كرده‌اند در صورتي‌ كه بار عاملي به دست آمده براي چندين متغير (آيتم‌هاي پرسشنامه) بيشتر از 80 درصد است مي‌توان با حجم نمونه به تعداد 150 نفر نيز به ساختار عاملي باثباتي دست </a:t>
            </a:r>
            <a:r>
              <a:rPr lang="ar-SA" sz="3600" b="1" dirty="0" smtClean="0">
                <a:cs typeface="B Kamran" pitchFamily="2" charset="-78"/>
              </a:rPr>
              <a:t>يافت</a:t>
            </a:r>
            <a:r>
              <a:rPr lang="fa-IR" sz="3600" b="1" dirty="0" smtClean="0">
                <a:cs typeface="B Kamran" pitchFamily="2" charset="-78"/>
              </a:rPr>
              <a:t>.</a:t>
            </a:r>
          </a:p>
          <a:p>
            <a:pPr algn="r" rtl="1"/>
            <a:r>
              <a:rPr lang="fa-IR" sz="3600" b="1" dirty="0">
                <a:cs typeface="B Kamran" pitchFamily="2" charset="-78"/>
              </a:rPr>
              <a:t>فرگوسن  و کاکس (1993) نيز حداقل حجم نمونه لازم براي تحليل عاملي را 300 نفر </a:t>
            </a:r>
            <a:r>
              <a:rPr lang="fa-IR" sz="3600" b="1" dirty="0" smtClean="0">
                <a:cs typeface="B Kamran" pitchFamily="2" charset="-78"/>
              </a:rPr>
              <a:t>مي‌دانند.</a:t>
            </a:r>
            <a:endParaRPr lang="en-US" sz="3600" b="1" dirty="0">
              <a:cs typeface="B Kamran" pitchFamily="2" charset="-78"/>
            </a:endParaRPr>
          </a:p>
        </p:txBody>
      </p:sp>
    </p:spTree>
    <p:extLst>
      <p:ext uri="{BB962C8B-B14F-4D97-AF65-F5344CB8AC3E}">
        <p14:creationId xmlns:p14="http://schemas.microsoft.com/office/powerpoint/2010/main" xmlns="" val="599624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0000"/>
                </a:solidFill>
                <a:effectLst>
                  <a:outerShdw blurRad="38100" dist="38100" dir="2700000" algn="tl">
                    <a:srgbClr val="000000">
                      <a:alpha val="43137"/>
                    </a:srgbClr>
                  </a:outerShdw>
                </a:effectLst>
                <a:latin typeface="Andalus" pitchFamily="18" charset="-78"/>
                <a:cs typeface="Andalus" pitchFamily="18" charset="-78"/>
              </a:rPr>
              <a:t>Introduction</a:t>
            </a:r>
            <a:endParaRPr lang="en-US" b="1" i="1" dirty="0">
              <a:solidFill>
                <a:srgbClr val="FF0000"/>
              </a:solidFill>
              <a:effectLst>
                <a:outerShdw blurRad="38100" dist="38100" dir="2700000" algn="tl">
                  <a:srgbClr val="000000">
                    <a:alpha val="43137"/>
                  </a:srgbClr>
                </a:outerShdw>
              </a:effectLst>
              <a:latin typeface="Andalus" pitchFamily="18" charset="-78"/>
              <a:cs typeface="Andalus" pitchFamily="18" charset="-78"/>
            </a:endParaRPr>
          </a:p>
        </p:txBody>
      </p:sp>
      <p:sp>
        <p:nvSpPr>
          <p:cNvPr id="3" name="Content Placeholder 2"/>
          <p:cNvSpPr>
            <a:spLocks noGrp="1"/>
          </p:cNvSpPr>
          <p:nvPr>
            <p:ph idx="1"/>
          </p:nvPr>
        </p:nvSpPr>
        <p:spPr/>
        <p:txBody>
          <a:bodyPr>
            <a:normAutofit/>
          </a:bodyPr>
          <a:lstStyle/>
          <a:p>
            <a:pPr algn="l" rtl="0">
              <a:buFont typeface="Wingdings" pitchFamily="2" charset="2"/>
              <a:buChar char="Ø"/>
            </a:pPr>
            <a:r>
              <a:rPr lang="en-US" b="1" dirty="0">
                <a:solidFill>
                  <a:srgbClr val="FF0000"/>
                </a:solidFill>
                <a:latin typeface="Comic Sans MS" pitchFamily="66" charset="0"/>
              </a:rPr>
              <a:t>Construct </a:t>
            </a:r>
            <a:r>
              <a:rPr lang="en-US" b="1" dirty="0" smtClean="0">
                <a:solidFill>
                  <a:srgbClr val="FF0000"/>
                </a:solidFill>
                <a:latin typeface="Comic Sans MS" pitchFamily="66" charset="0"/>
              </a:rPr>
              <a:t>Validity</a:t>
            </a:r>
            <a:r>
              <a:rPr lang="en-US" dirty="0" smtClean="0">
                <a:latin typeface="Comic Sans MS" pitchFamily="66" charset="0"/>
              </a:rPr>
              <a:t> is a key criterion for assessing the quality of a Instrument</a:t>
            </a:r>
          </a:p>
          <a:p>
            <a:pPr algn="l" rtl="0">
              <a:buFont typeface="Wingdings" pitchFamily="2" charset="2"/>
              <a:buChar char="Ø"/>
            </a:pPr>
            <a:r>
              <a:rPr lang="en-US" dirty="0" smtClean="0">
                <a:latin typeface="Comic Sans MS" pitchFamily="66" charset="0"/>
              </a:rPr>
              <a:t>Construct validity of an instrument is challenging but </a:t>
            </a:r>
            <a:r>
              <a:rPr lang="en-US" dirty="0" smtClean="0">
                <a:solidFill>
                  <a:srgbClr val="FF0000"/>
                </a:solidFill>
                <a:latin typeface="Comic Sans MS" pitchFamily="66" charset="0"/>
              </a:rPr>
              <a:t>vital task </a:t>
            </a:r>
            <a:r>
              <a:rPr lang="en-US" dirty="0" smtClean="0">
                <a:latin typeface="Comic Sans MS" pitchFamily="66" charset="0"/>
              </a:rPr>
              <a:t>(Polit-2012)</a:t>
            </a:r>
          </a:p>
          <a:p>
            <a:pPr algn="l" rtl="0">
              <a:buFont typeface="Wingdings" pitchFamily="2" charset="2"/>
              <a:buChar char="Ø"/>
            </a:pPr>
            <a:endParaRPr lang="en-US" dirty="0" smtClean="0">
              <a:latin typeface="Comic Sans MS" pitchFamily="66" charset="0"/>
            </a:endParaRPr>
          </a:p>
          <a:p>
            <a:pPr marL="0" indent="0" algn="l" rtl="0">
              <a:buNone/>
            </a:pPr>
            <a:r>
              <a:rPr lang="en-US" dirty="0" smtClean="0">
                <a:latin typeface="Comic Sans MS" pitchFamily="66" charset="0"/>
              </a:rPr>
              <a:t>The Key construct validity Question:</a:t>
            </a:r>
          </a:p>
          <a:p>
            <a:pPr algn="l" rtl="0">
              <a:buFont typeface="Wingdings" pitchFamily="2" charset="2"/>
              <a:buChar char="Ø"/>
            </a:pPr>
            <a:r>
              <a:rPr lang="en-US" dirty="0" smtClean="0">
                <a:latin typeface="Comic Sans MS" pitchFamily="66" charset="0"/>
              </a:rPr>
              <a:t>What is this instrument </a:t>
            </a:r>
            <a:r>
              <a:rPr lang="en-US" i="1" dirty="0" smtClean="0">
                <a:solidFill>
                  <a:srgbClr val="FF0000"/>
                </a:solidFill>
                <a:latin typeface="Comic Sans MS" pitchFamily="66" charset="0"/>
              </a:rPr>
              <a:t>really</a:t>
            </a:r>
            <a:r>
              <a:rPr lang="en-US" dirty="0" smtClean="0">
                <a:latin typeface="Comic Sans MS" pitchFamily="66" charset="0"/>
              </a:rPr>
              <a:t> measuring?</a:t>
            </a:r>
            <a:endParaRPr lang="en-US" dirty="0">
              <a:latin typeface="Comic Sans MS" pitchFamily="66" charset="0"/>
            </a:endParaRPr>
          </a:p>
        </p:txBody>
      </p:sp>
    </p:spTree>
    <p:extLst>
      <p:ext uri="{BB962C8B-B14F-4D97-AF65-F5344CB8AC3E}">
        <p14:creationId xmlns:p14="http://schemas.microsoft.com/office/powerpoint/2010/main" xmlns="" val="42451250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153400" cy="762000"/>
          </a:xfr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a:noAutofit/>
          </a:bodyPr>
          <a:lstStyle/>
          <a:p>
            <a:pPr algn="ctr" rtl="1"/>
            <a:r>
              <a:rPr lang="fa-IR" sz="3200" dirty="0">
                <a:cs typeface="B Titr" pitchFamily="2" charset="-78"/>
              </a:rPr>
              <a:t>معيارهاي </a:t>
            </a:r>
            <a:r>
              <a:rPr lang="fa-IR" sz="3200" dirty="0" smtClean="0">
                <a:cs typeface="B Titr" pitchFamily="2" charset="-78"/>
              </a:rPr>
              <a:t>تعيين </a:t>
            </a:r>
            <a:r>
              <a:rPr lang="fa-IR" sz="3200" dirty="0">
                <a:cs typeface="B Titr" pitchFamily="2" charset="-78"/>
              </a:rPr>
              <a:t>حجم نمونه در تحليل عاملي</a:t>
            </a:r>
            <a:endParaRPr lang="en-US" sz="3200" dirty="0">
              <a:cs typeface="B Titr" pitchFamily="2" charset="-78"/>
            </a:endParaRPr>
          </a:p>
        </p:txBody>
      </p:sp>
      <p:sp>
        <p:nvSpPr>
          <p:cNvPr id="3" name="Content Placeholder 2"/>
          <p:cNvSpPr>
            <a:spLocks noGrp="1"/>
          </p:cNvSpPr>
          <p:nvPr>
            <p:ph idx="1"/>
          </p:nvPr>
        </p:nvSpPr>
        <p:spPr>
          <a:xfrm>
            <a:off x="457200" y="1600200"/>
            <a:ext cx="8229600" cy="5029200"/>
          </a:xfrm>
          <a:solidFill>
            <a:schemeClr val="accent4">
              <a:lumMod val="40000"/>
              <a:lumOff val="60000"/>
            </a:schemeClr>
          </a:solidFill>
        </p:spPr>
        <p:style>
          <a:lnRef idx="2">
            <a:schemeClr val="accent3"/>
          </a:lnRef>
          <a:fillRef idx="1">
            <a:schemeClr val="lt1"/>
          </a:fillRef>
          <a:effectRef idx="0">
            <a:schemeClr val="accent3"/>
          </a:effectRef>
          <a:fontRef idx="minor">
            <a:schemeClr val="dk1"/>
          </a:fontRef>
        </p:style>
        <p:txBody>
          <a:bodyPr>
            <a:normAutofit/>
          </a:bodyPr>
          <a:lstStyle/>
          <a:p>
            <a:pPr algn="r" rtl="1"/>
            <a:r>
              <a:rPr lang="fa-IR" sz="4000" b="1" dirty="0">
                <a:cs typeface="B Kamran" pitchFamily="2" charset="-78"/>
              </a:rPr>
              <a:t>الف) حداقل نسبت آزمودني ها به متغيرها که اين نسبت در مطالعات مختلف از 2 به 1 تا 10 به 1 ذكر شده </a:t>
            </a:r>
            <a:r>
              <a:rPr lang="fa-IR" sz="4000" b="1" dirty="0" smtClean="0">
                <a:cs typeface="B Kamran" pitchFamily="2" charset="-78"/>
              </a:rPr>
              <a:t>است.</a:t>
            </a:r>
          </a:p>
          <a:p>
            <a:pPr algn="r" rtl="1"/>
            <a:r>
              <a:rPr lang="fa-IR" sz="4000" b="1" dirty="0">
                <a:cs typeface="B Kamran" pitchFamily="2" charset="-78"/>
              </a:rPr>
              <a:t>ب) حداقل نسبت آزمودني‌ها به تعداد عوامل مورد </a:t>
            </a:r>
            <a:r>
              <a:rPr lang="fa-IR" sz="4000" b="1" dirty="0" smtClean="0">
                <a:cs typeface="B Kamran" pitchFamily="2" charset="-78"/>
              </a:rPr>
              <a:t>نظر</a:t>
            </a:r>
          </a:p>
          <a:p>
            <a:pPr algn="r" rtl="1"/>
            <a:r>
              <a:rPr lang="fa-IR" sz="4000" b="1" dirty="0">
                <a:cs typeface="B Kamran" pitchFamily="2" charset="-78"/>
              </a:rPr>
              <a:t>ج) حداقل نسبت متغير به تعداد عوامل مورد انتظار كه در مطالعات مختلف از 2 به 1 تا 6 به 1 ذكر شده است. </a:t>
            </a:r>
            <a:endParaRPr lang="en-US" sz="4000" b="1" dirty="0">
              <a:cs typeface="B Kamran" pitchFamily="2" charset="-78"/>
            </a:endParaRPr>
          </a:p>
        </p:txBody>
      </p:sp>
    </p:spTree>
    <p:extLst>
      <p:ext uri="{BB962C8B-B14F-4D97-AF65-F5344CB8AC3E}">
        <p14:creationId xmlns:p14="http://schemas.microsoft.com/office/powerpoint/2010/main" xmlns="" val="5996243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t>تحليل عاملي تائيدي</a:t>
            </a:r>
            <a:r>
              <a:rPr lang="fa-IR" dirty="0" smtClean="0"/>
              <a:t> </a:t>
            </a:r>
            <a:endParaRPr lang="fa-IR" dirty="0"/>
          </a:p>
        </p:txBody>
      </p:sp>
      <p:sp>
        <p:nvSpPr>
          <p:cNvPr id="3" name="Content Placeholder 2"/>
          <p:cNvSpPr>
            <a:spLocks noGrp="1"/>
          </p:cNvSpPr>
          <p:nvPr>
            <p:ph idx="1"/>
          </p:nvPr>
        </p:nvSpPr>
        <p:spPr/>
        <p:txBody>
          <a:bodyPr/>
          <a:lstStyle/>
          <a:p>
            <a:pPr algn="just" rtl="1"/>
            <a:r>
              <a:rPr lang="fa-IR" dirty="0" smtClean="0"/>
              <a:t>اما در </a:t>
            </a:r>
            <a:r>
              <a:rPr lang="fa-IR" b="1" dirty="0" smtClean="0"/>
              <a:t>تحليل عاملي تائيدي</a:t>
            </a:r>
            <a:r>
              <a:rPr lang="fa-IR" dirty="0" smtClean="0"/>
              <a:t> حداقل حجم نمونه براساس عامل‌ها تعيين مي‌شود نه متغيرها. اگر از مدل‌يابي معادلات ساختاري استفاده شود حدود 20 نمونه براي هر عامل (متغير پنهان) لازم است. (جکسون، 2003) حجم نمونه توصيه شده براي تحليل عامل تائيدي حدود 200 نمونه براي ده عامل توصيه شده است. (شه و گلداشتاين، 2006، کلاين، 2010)</a:t>
            </a:r>
            <a:endParaRPr lang="fa-IR" dirty="0"/>
          </a:p>
        </p:txBody>
      </p:sp>
      <p:sp>
        <p:nvSpPr>
          <p:cNvPr id="4" name="Date Placeholder 3"/>
          <p:cNvSpPr>
            <a:spLocks noGrp="1"/>
          </p:cNvSpPr>
          <p:nvPr>
            <p:ph type="dt" sz="half" idx="10"/>
          </p:nvPr>
        </p:nvSpPr>
        <p:spPr/>
        <p:txBody>
          <a:bodyPr/>
          <a:lstStyle/>
          <a:p>
            <a:fld id="{58FDF2FC-E8A8-4E64-90C3-46C49BE04116}" type="datetime1">
              <a:rPr lang="en-US" smtClean="0"/>
              <a:pPr/>
              <a:t>4/6/2014</a:t>
            </a:fld>
            <a:endParaRPr lang="en-US"/>
          </a:p>
        </p:txBody>
      </p:sp>
      <p:sp>
        <p:nvSpPr>
          <p:cNvPr id="5" name="Footer Placeholder 4"/>
          <p:cNvSpPr>
            <a:spLocks noGrp="1"/>
          </p:cNvSpPr>
          <p:nvPr>
            <p:ph type="ftr" sz="quarter" idx="11"/>
          </p:nvPr>
        </p:nvSpPr>
        <p:spPr/>
        <p:txBody>
          <a:bodyPr/>
          <a:lstStyle/>
          <a:p>
            <a:r>
              <a:rPr lang="en-US" smtClean="0"/>
              <a:t>Dr. Abbas Ebadi</a:t>
            </a:r>
            <a:endParaRPr lang="en-US"/>
          </a:p>
        </p:txBody>
      </p:sp>
      <p:sp>
        <p:nvSpPr>
          <p:cNvPr id="6" name="Slide Number Placeholder 5"/>
          <p:cNvSpPr>
            <a:spLocks noGrp="1"/>
          </p:cNvSpPr>
          <p:nvPr>
            <p:ph type="sldNum" sz="quarter" idx="12"/>
          </p:nvPr>
        </p:nvSpPr>
        <p:spPr/>
        <p:txBody>
          <a:bodyPr/>
          <a:lstStyle/>
          <a:p>
            <a:fld id="{7D73D77B-8EDA-45C1-929F-FB641AA8DC7A}"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077200" cy="724936"/>
          </a:xfr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a:noAutofit/>
          </a:bodyPr>
          <a:lstStyle/>
          <a:p>
            <a:pPr algn="r" rtl="1"/>
            <a:r>
              <a:rPr lang="fa-IR" sz="3200" dirty="0">
                <a:cs typeface="B Titr" pitchFamily="2" charset="-78"/>
              </a:rPr>
              <a:t>کفايت نمونه برداري </a:t>
            </a:r>
            <a:r>
              <a:rPr lang="en-US" sz="3200" dirty="0" smtClean="0">
                <a:cs typeface="B Titr" pitchFamily="2" charset="-78"/>
              </a:rPr>
              <a:t>Sampling Adequacy</a:t>
            </a:r>
            <a:endParaRPr lang="en-US" sz="3200" dirty="0">
              <a:cs typeface="B Titr" pitchFamily="2" charset="-78"/>
            </a:endParaRPr>
          </a:p>
        </p:txBody>
      </p:sp>
      <p:sp>
        <p:nvSpPr>
          <p:cNvPr id="3" name="Content Placeholder 2"/>
          <p:cNvSpPr>
            <a:spLocks noGrp="1"/>
          </p:cNvSpPr>
          <p:nvPr>
            <p:ph idx="1"/>
          </p:nvPr>
        </p:nvSpPr>
        <p:spPr>
          <a:xfrm>
            <a:off x="457200" y="1828800"/>
            <a:ext cx="8229600" cy="4800600"/>
          </a:xfrm>
          <a:solidFill>
            <a:schemeClr val="accent4">
              <a:lumMod val="40000"/>
              <a:lumOff val="60000"/>
            </a:schemeClr>
          </a:solidFill>
        </p:spPr>
        <p:style>
          <a:lnRef idx="2">
            <a:schemeClr val="accent3"/>
          </a:lnRef>
          <a:fillRef idx="1">
            <a:schemeClr val="lt1"/>
          </a:fillRef>
          <a:effectRef idx="0">
            <a:schemeClr val="accent3"/>
          </a:effectRef>
          <a:fontRef idx="minor">
            <a:schemeClr val="dk1"/>
          </a:fontRef>
        </p:style>
        <p:txBody>
          <a:bodyPr>
            <a:normAutofit lnSpcReduction="10000"/>
          </a:bodyPr>
          <a:lstStyle/>
          <a:p>
            <a:pPr algn="r" rtl="1"/>
            <a:r>
              <a:rPr lang="fa-IR" sz="3200" dirty="0" smtClean="0">
                <a:cs typeface="B Koodak" pitchFamily="2" charset="-78"/>
              </a:rPr>
              <a:t>از آزمون </a:t>
            </a:r>
            <a:r>
              <a:rPr lang="en-US" sz="3200" dirty="0" smtClean="0">
                <a:cs typeface="B Koodak" pitchFamily="2" charset="-78"/>
              </a:rPr>
              <a:t>KMO</a:t>
            </a:r>
            <a:r>
              <a:rPr lang="fa-IR" sz="3200" dirty="0" smtClean="0">
                <a:cs typeface="B Koodak" pitchFamily="2" charset="-78"/>
              </a:rPr>
              <a:t> استفاده می شود.</a:t>
            </a:r>
          </a:p>
          <a:p>
            <a:pPr algn="r" rtl="1"/>
            <a:r>
              <a:rPr lang="fa-IR" sz="3200" dirty="0">
                <a:cs typeface="B Koodak" pitchFamily="2" charset="-78"/>
              </a:rPr>
              <a:t>اندازه </a:t>
            </a:r>
            <a:r>
              <a:rPr lang="en-US" sz="3200" dirty="0">
                <a:cs typeface="B Koodak" pitchFamily="2" charset="-78"/>
              </a:rPr>
              <a:t>KMO</a:t>
            </a:r>
            <a:r>
              <a:rPr lang="fa-IR" sz="3200" dirty="0">
                <a:cs typeface="B Koodak" pitchFamily="2" charset="-78"/>
              </a:rPr>
              <a:t> (مقياس کفايت نمونه برداري) منعکس کننده کفايت نمونه برداري است. ارقام کوچک </a:t>
            </a:r>
            <a:r>
              <a:rPr lang="en-US" sz="3200" dirty="0">
                <a:cs typeface="B Koodak" pitchFamily="2" charset="-78"/>
              </a:rPr>
              <a:t>KMO</a:t>
            </a:r>
            <a:r>
              <a:rPr lang="fa-IR" sz="3200" dirty="0">
                <a:cs typeface="B Koodak" pitchFamily="2" charset="-78"/>
              </a:rPr>
              <a:t> بيانگر آن است که همبستگي بين زوج متغيرها را نمي توان از طريق ساير متغيرها تبيين کرد و بنابراين ممکن است کاربرد روش تحليل عاملي مناسب نباشد. </a:t>
            </a:r>
            <a:endParaRPr lang="fa-IR" sz="3200" dirty="0" smtClean="0">
              <a:cs typeface="B Koodak" pitchFamily="2" charset="-78"/>
            </a:endParaRPr>
          </a:p>
          <a:p>
            <a:pPr algn="r" rtl="1"/>
            <a:r>
              <a:rPr lang="fa-IR" sz="3200" dirty="0" smtClean="0">
                <a:cs typeface="B Koodak" pitchFamily="2" charset="-78"/>
              </a:rPr>
              <a:t>سرني </a:t>
            </a:r>
            <a:r>
              <a:rPr lang="fa-IR" sz="3200" dirty="0">
                <a:cs typeface="B Koodak" pitchFamily="2" charset="-78"/>
              </a:rPr>
              <a:t>و کيسر (1977) معتقدند وقتي مقدار </a:t>
            </a:r>
            <a:r>
              <a:rPr lang="en-US" sz="3200" dirty="0">
                <a:cs typeface="B Koodak" pitchFamily="2" charset="-78"/>
              </a:rPr>
              <a:t>KMO</a:t>
            </a:r>
            <a:r>
              <a:rPr lang="fa-IR" sz="3200" dirty="0">
                <a:cs typeface="B Koodak" pitchFamily="2" charset="-78"/>
              </a:rPr>
              <a:t> بيشتر از </a:t>
            </a:r>
            <a:r>
              <a:rPr lang="fa-IR" sz="3200" dirty="0" smtClean="0">
                <a:cs typeface="B Koodak" pitchFamily="2" charset="-78"/>
              </a:rPr>
              <a:t>0.6 </a:t>
            </a:r>
            <a:r>
              <a:rPr lang="fa-IR" sz="3200" dirty="0">
                <a:cs typeface="B Koodak" pitchFamily="2" charset="-78"/>
              </a:rPr>
              <a:t>است، به راحتي مي توان تحليل عاملي کرد و هرچه اين مقدار بيشتر باشد مناسبت و تکافوي نمونه برداري بيشتر خواهد </a:t>
            </a:r>
            <a:r>
              <a:rPr lang="fa-IR" sz="3200" dirty="0" smtClean="0">
                <a:cs typeface="B Koodak" pitchFamily="2" charset="-78"/>
              </a:rPr>
              <a:t>بود.</a:t>
            </a:r>
            <a:endParaRPr lang="en-US" sz="3200" dirty="0">
              <a:cs typeface="B Koodak" pitchFamily="2" charset="-78"/>
            </a:endParaRPr>
          </a:p>
        </p:txBody>
      </p:sp>
    </p:spTree>
    <p:extLst>
      <p:ext uri="{BB962C8B-B14F-4D97-AF65-F5344CB8AC3E}">
        <p14:creationId xmlns:p14="http://schemas.microsoft.com/office/powerpoint/2010/main" xmlns="" val="5996243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077200" cy="762000"/>
          </a:xfr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a:noAutofit/>
          </a:bodyPr>
          <a:lstStyle/>
          <a:p>
            <a:pPr algn="ctr" rtl="1"/>
            <a:r>
              <a:rPr lang="fa-IR" sz="3200" dirty="0" smtClean="0">
                <a:cs typeface="B Titr" pitchFamily="2" charset="-78"/>
              </a:rPr>
              <a:t>2. </a:t>
            </a:r>
            <a:r>
              <a:rPr lang="ar-SA" sz="3200" dirty="0" smtClean="0">
                <a:cs typeface="B Titr" pitchFamily="2" charset="-78"/>
              </a:rPr>
              <a:t>آزمون </a:t>
            </a:r>
            <a:r>
              <a:rPr lang="ar-SA" sz="3200" dirty="0">
                <a:cs typeface="B Titr" pitchFamily="2" charset="-78"/>
              </a:rPr>
              <a:t>كرويت </a:t>
            </a:r>
            <a:r>
              <a:rPr lang="ar-SA" sz="3200" dirty="0" smtClean="0">
                <a:cs typeface="B Titr" pitchFamily="2" charset="-78"/>
              </a:rPr>
              <a:t>بارتلت</a:t>
            </a:r>
            <a:r>
              <a:rPr lang="fa-IR" sz="3200" dirty="0" smtClean="0">
                <a:cs typeface="B Titr" pitchFamily="2" charset="-78"/>
              </a:rPr>
              <a:t> </a:t>
            </a:r>
            <a:r>
              <a:rPr lang="en-US" sz="2800" dirty="0" smtClean="0">
                <a:cs typeface="B Titr" pitchFamily="2" charset="-78"/>
              </a:rPr>
              <a:t>Bartlett's </a:t>
            </a:r>
            <a:r>
              <a:rPr lang="en-US" sz="2800" dirty="0">
                <a:cs typeface="B Titr" pitchFamily="2" charset="-78"/>
              </a:rPr>
              <a:t>test of </a:t>
            </a:r>
            <a:r>
              <a:rPr lang="en-US" sz="2800" dirty="0" err="1" smtClean="0">
                <a:cs typeface="B Titr" pitchFamily="2" charset="-78"/>
              </a:rPr>
              <a:t>sphericity</a:t>
            </a:r>
            <a:r>
              <a:rPr lang="fa-IR" sz="2800" dirty="0" smtClean="0">
                <a:cs typeface="B Titr" pitchFamily="2" charset="-78"/>
              </a:rPr>
              <a:t> </a:t>
            </a:r>
            <a:endParaRPr lang="en-US" sz="2800" dirty="0">
              <a:cs typeface="B Titr" pitchFamily="2" charset="-78"/>
            </a:endParaRPr>
          </a:p>
        </p:txBody>
      </p:sp>
      <p:sp>
        <p:nvSpPr>
          <p:cNvPr id="3" name="Content Placeholder 2"/>
          <p:cNvSpPr>
            <a:spLocks noGrp="1"/>
          </p:cNvSpPr>
          <p:nvPr>
            <p:ph idx="1"/>
          </p:nvPr>
        </p:nvSpPr>
        <p:spPr>
          <a:xfrm>
            <a:off x="457200" y="1600200"/>
            <a:ext cx="8229600" cy="5029200"/>
          </a:xfrm>
          <a:solidFill>
            <a:schemeClr val="accent4">
              <a:lumMod val="40000"/>
              <a:lumOff val="60000"/>
            </a:schemeClr>
          </a:solidFill>
        </p:spPr>
        <p:style>
          <a:lnRef idx="2">
            <a:schemeClr val="accent3"/>
          </a:lnRef>
          <a:fillRef idx="1">
            <a:schemeClr val="lt1"/>
          </a:fillRef>
          <a:effectRef idx="0">
            <a:schemeClr val="accent3"/>
          </a:effectRef>
          <a:fontRef idx="minor">
            <a:schemeClr val="dk1"/>
          </a:fontRef>
        </p:style>
        <p:txBody>
          <a:bodyPr>
            <a:normAutofit/>
          </a:bodyPr>
          <a:lstStyle/>
          <a:p>
            <a:pPr algn="r" rtl="1"/>
            <a:r>
              <a:rPr lang="ar-SA" sz="3200" dirty="0">
                <a:cs typeface="B Koodak" pitchFamily="2" charset="-78"/>
              </a:rPr>
              <a:t>آزمون مذكور اين فرض صفر را مورد بررسي قرار مي دهد كه رابطه اي بين متغير مورد مطالعه وجود ندارد. (همبستگي هاي موجود در ماتريس همبستگي برابر با صفر است). </a:t>
            </a:r>
            <a:endParaRPr lang="fa-IR" sz="3200" dirty="0" smtClean="0">
              <a:cs typeface="B Koodak" pitchFamily="2" charset="-78"/>
            </a:endParaRPr>
          </a:p>
          <a:p>
            <a:pPr algn="r" rtl="1"/>
            <a:r>
              <a:rPr lang="ar-SA" sz="3200" dirty="0" smtClean="0">
                <a:cs typeface="B Koodak" pitchFamily="2" charset="-78"/>
              </a:rPr>
              <a:t>آزمون </a:t>
            </a:r>
            <a:r>
              <a:rPr lang="ar-SA" sz="3200" dirty="0">
                <a:cs typeface="B Koodak" pitchFamily="2" charset="-78"/>
              </a:rPr>
              <a:t>كاي دو اين فرض صفر را مورد بررسي قرار مي دهد. معناداري آزمون مذكور (رد شدن فرض صفر) حاكي از وجود روابط قابل كشف بين متغيرهايي است كه قرار است مورد تحليل عاملي قرار گيرند</a:t>
            </a:r>
            <a:endParaRPr lang="en-US" sz="3200" dirty="0">
              <a:cs typeface="B Koodak" pitchFamily="2" charset="-78"/>
            </a:endParaRPr>
          </a:p>
        </p:txBody>
      </p:sp>
    </p:spTree>
    <p:extLst>
      <p:ext uri="{BB962C8B-B14F-4D97-AF65-F5344CB8AC3E}">
        <p14:creationId xmlns:p14="http://schemas.microsoft.com/office/powerpoint/2010/main" xmlns="" val="5996243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7" name="Content Placeholder 6" descr="Factor-analysis-3.jpg"/>
          <p:cNvPicPr>
            <a:picLocks noGrp="1" noChangeAspect="1"/>
          </p:cNvPicPr>
          <p:nvPr>
            <p:ph idx="1"/>
          </p:nvPr>
        </p:nvPicPr>
        <p:blipFill>
          <a:blip r:embed="rId2" cstate="print"/>
          <a:stretch>
            <a:fillRect/>
          </a:stretch>
        </p:blipFill>
        <p:spPr>
          <a:xfrm>
            <a:off x="428596" y="1285860"/>
            <a:ext cx="8143932" cy="4546615"/>
          </a:xfrm>
        </p:spPr>
      </p:pic>
      <p:sp>
        <p:nvSpPr>
          <p:cNvPr id="4" name="Date Placeholder 3"/>
          <p:cNvSpPr>
            <a:spLocks noGrp="1"/>
          </p:cNvSpPr>
          <p:nvPr>
            <p:ph type="dt" sz="half" idx="10"/>
          </p:nvPr>
        </p:nvSpPr>
        <p:spPr/>
        <p:txBody>
          <a:bodyPr/>
          <a:lstStyle/>
          <a:p>
            <a:fld id="{58FDF2FC-E8A8-4E64-90C3-46C49BE04116}" type="datetime1">
              <a:rPr lang="en-US" smtClean="0"/>
              <a:pPr/>
              <a:t>4/6/2014</a:t>
            </a:fld>
            <a:endParaRPr lang="en-US"/>
          </a:p>
        </p:txBody>
      </p:sp>
      <p:sp>
        <p:nvSpPr>
          <p:cNvPr id="5" name="Footer Placeholder 4"/>
          <p:cNvSpPr>
            <a:spLocks noGrp="1"/>
          </p:cNvSpPr>
          <p:nvPr>
            <p:ph type="ftr" sz="quarter" idx="11"/>
          </p:nvPr>
        </p:nvSpPr>
        <p:spPr/>
        <p:txBody>
          <a:bodyPr/>
          <a:lstStyle/>
          <a:p>
            <a:r>
              <a:rPr lang="en-US" smtClean="0"/>
              <a:t>Dr. Abbas Ebadi</a:t>
            </a:r>
            <a:endParaRPr lang="en-US"/>
          </a:p>
        </p:txBody>
      </p:sp>
      <p:sp>
        <p:nvSpPr>
          <p:cNvPr id="6" name="Slide Number Placeholder 5"/>
          <p:cNvSpPr>
            <a:spLocks noGrp="1"/>
          </p:cNvSpPr>
          <p:nvPr>
            <p:ph type="sldNum" sz="quarter" idx="12"/>
          </p:nvPr>
        </p:nvSpPr>
        <p:spPr/>
        <p:txBody>
          <a:bodyPr/>
          <a:lstStyle/>
          <a:p>
            <a:fld id="{7D73D77B-8EDA-45C1-929F-FB641AA8DC7A}"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41438"/>
          </a:xfr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a:noAutofit/>
          </a:bodyPr>
          <a:lstStyle/>
          <a:p>
            <a:pPr lvl="0" algn="ctr" rtl="1"/>
            <a:r>
              <a:rPr kumimoji="0" lang="fa-IR" sz="3200"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مثال:</a:t>
            </a:r>
            <a:r>
              <a:rPr kumimoji="0" lang="fa-IR" sz="3200" b="1" i="0" u="none" strike="noStrike" cap="none" normalizeH="0" dirty="0" smtClean="0">
                <a:ln>
                  <a:noFill/>
                </a:ln>
                <a:solidFill>
                  <a:schemeClr val="tx1"/>
                </a:solidFill>
                <a:effectLst/>
                <a:latin typeface="Arial" pitchFamily="34" charset="0"/>
                <a:ea typeface="Times New Roman" pitchFamily="18" charset="0"/>
                <a:cs typeface="Nazanin" pitchFamily="2" charset="-78"/>
              </a:rPr>
              <a:t> </a:t>
            </a:r>
            <a:r>
              <a:rPr kumimoji="0" lang="fa-IR" sz="3200"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اندازه هاي </a:t>
            </a:r>
            <a:r>
              <a:rPr kumimoji="0" lang="en-US" sz="3200"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KMO</a:t>
            </a:r>
            <a:r>
              <a:rPr kumimoji="0" lang="fa-IR" sz="3200" b="1" i="0" u="none" strike="noStrike" cap="none" normalizeH="0" baseline="0" dirty="0" smtClean="0">
                <a:ln>
                  <a:noFill/>
                </a:ln>
                <a:solidFill>
                  <a:schemeClr val="tx1"/>
                </a:solidFill>
                <a:effectLst/>
                <a:latin typeface="Arial" pitchFamily="34" charset="0"/>
                <a:ea typeface="Times New Roman" pitchFamily="18" charset="0"/>
                <a:cs typeface="Nazanin" pitchFamily="2" charset="-78"/>
              </a:rPr>
              <a:t> و نتايج آزمون کرويت بارتلت ماتريس همبستگي</a:t>
            </a:r>
            <a:endParaRPr lang="en-US" sz="3200" dirty="0">
              <a:cs typeface="B Titr"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xmlns="" val="3144725900"/>
              </p:ext>
            </p:extLst>
          </p:nvPr>
        </p:nvGraphicFramePr>
        <p:xfrm>
          <a:off x="428595" y="2214554"/>
          <a:ext cx="8215371" cy="3962399"/>
        </p:xfrm>
        <a:graphic>
          <a:graphicData uri="http://schemas.openxmlformats.org/drawingml/2006/table">
            <a:tbl>
              <a:tblPr rtl="1" firstRow="1" firstCol="1" lastRow="1" lastCol="1" bandRow="1" bandCol="1">
                <a:tableStyleId>{5940675A-B579-460E-94D1-54222C63F5DA}</a:tableStyleId>
              </a:tblPr>
              <a:tblGrid>
                <a:gridCol w="2053844"/>
                <a:gridCol w="2225297"/>
                <a:gridCol w="1943966"/>
                <a:gridCol w="1992264"/>
              </a:tblGrid>
              <a:tr h="1307818">
                <a:tc gridSpan="4">
                  <a:txBody>
                    <a:bodyPr/>
                    <a:lstStyle/>
                    <a:p>
                      <a:pPr marL="0" marR="0" algn="ctr" rtl="1">
                        <a:lnSpc>
                          <a:spcPct val="150000"/>
                        </a:lnSpc>
                        <a:spcBef>
                          <a:spcPts val="0"/>
                        </a:spcBef>
                        <a:spcAft>
                          <a:spcPts val="0"/>
                        </a:spcAft>
                      </a:pPr>
                      <a:r>
                        <a:rPr lang="fa-IR" sz="4000" dirty="0">
                          <a:effectLst/>
                          <a:cs typeface="B Yagut" pitchFamily="2" charset="-78"/>
                        </a:rPr>
                        <a:t>آزمون بارتلت</a:t>
                      </a:r>
                      <a:endParaRPr lang="en-US" sz="3600" dirty="0">
                        <a:effectLst/>
                        <a:latin typeface="Times New Roman"/>
                        <a:ea typeface="Times New Roman"/>
                        <a:cs typeface="B Yagut" pitchFamily="2" charset="-78"/>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1327880">
                <a:tc>
                  <a:txBody>
                    <a:bodyPr/>
                    <a:lstStyle/>
                    <a:p>
                      <a:pPr marL="0" marR="0" algn="ctr" rtl="1">
                        <a:lnSpc>
                          <a:spcPct val="150000"/>
                        </a:lnSpc>
                        <a:spcBef>
                          <a:spcPts val="0"/>
                        </a:spcBef>
                        <a:spcAft>
                          <a:spcPts val="0"/>
                        </a:spcAft>
                      </a:pPr>
                      <a:r>
                        <a:rPr lang="en-US" sz="4000">
                          <a:effectLst/>
                          <a:cs typeface="B Yagut" pitchFamily="2" charset="-78"/>
                        </a:rPr>
                        <a:t>KMO</a:t>
                      </a:r>
                      <a:endParaRPr lang="en-US" sz="3600">
                        <a:effectLst/>
                        <a:latin typeface="Times New Roman"/>
                        <a:ea typeface="Times New Roman"/>
                        <a:cs typeface="B Yagut" pitchFamily="2" charset="-78"/>
                      </a:endParaRPr>
                    </a:p>
                  </a:txBody>
                  <a:tcPr marL="68580" marR="68580" marT="0" marB="0"/>
                </a:tc>
                <a:tc>
                  <a:txBody>
                    <a:bodyPr/>
                    <a:lstStyle/>
                    <a:p>
                      <a:pPr marL="0" marR="0" algn="ctr" rtl="1">
                        <a:lnSpc>
                          <a:spcPct val="150000"/>
                        </a:lnSpc>
                        <a:spcBef>
                          <a:spcPts val="0"/>
                        </a:spcBef>
                        <a:spcAft>
                          <a:spcPts val="0"/>
                        </a:spcAft>
                      </a:pPr>
                      <a:r>
                        <a:rPr lang="fa-IR" sz="4000">
                          <a:effectLst/>
                          <a:cs typeface="B Yagut" pitchFamily="2" charset="-78"/>
                        </a:rPr>
                        <a:t>کاي دو</a:t>
                      </a:r>
                      <a:endParaRPr lang="en-US" sz="3600">
                        <a:effectLst/>
                        <a:latin typeface="Times New Roman"/>
                        <a:ea typeface="Times New Roman"/>
                        <a:cs typeface="B Yagut" pitchFamily="2" charset="-78"/>
                      </a:endParaRPr>
                    </a:p>
                  </a:txBody>
                  <a:tcPr marL="68580" marR="68580" marT="0" marB="0"/>
                </a:tc>
                <a:tc>
                  <a:txBody>
                    <a:bodyPr/>
                    <a:lstStyle/>
                    <a:p>
                      <a:pPr marL="0" marR="0" algn="ctr" rtl="1">
                        <a:lnSpc>
                          <a:spcPct val="150000"/>
                        </a:lnSpc>
                        <a:spcBef>
                          <a:spcPts val="0"/>
                        </a:spcBef>
                        <a:spcAft>
                          <a:spcPts val="0"/>
                        </a:spcAft>
                      </a:pPr>
                      <a:r>
                        <a:rPr lang="fa-IR" sz="3200" dirty="0">
                          <a:effectLst/>
                          <a:cs typeface="B Yagut" pitchFamily="2" charset="-78"/>
                        </a:rPr>
                        <a:t>درجه آزادي</a:t>
                      </a:r>
                      <a:endParaRPr lang="en-US" sz="2800" dirty="0">
                        <a:effectLst/>
                        <a:latin typeface="Times New Roman"/>
                        <a:ea typeface="Times New Roman"/>
                        <a:cs typeface="B Yagut" pitchFamily="2" charset="-78"/>
                      </a:endParaRPr>
                    </a:p>
                  </a:txBody>
                  <a:tcPr marL="68580" marR="68580" marT="0" marB="0"/>
                </a:tc>
                <a:tc>
                  <a:txBody>
                    <a:bodyPr/>
                    <a:lstStyle/>
                    <a:p>
                      <a:pPr marL="0" marR="0" algn="ctr" rtl="1">
                        <a:lnSpc>
                          <a:spcPct val="150000"/>
                        </a:lnSpc>
                        <a:spcBef>
                          <a:spcPts val="0"/>
                        </a:spcBef>
                        <a:spcAft>
                          <a:spcPts val="0"/>
                        </a:spcAft>
                      </a:pPr>
                      <a:r>
                        <a:rPr lang="fa-IR" sz="3200" dirty="0">
                          <a:effectLst/>
                          <a:cs typeface="B Yagut" pitchFamily="2" charset="-78"/>
                        </a:rPr>
                        <a:t>معناداري</a:t>
                      </a:r>
                      <a:endParaRPr lang="en-US" sz="2800" dirty="0">
                        <a:effectLst/>
                        <a:latin typeface="Times New Roman"/>
                        <a:ea typeface="Times New Roman"/>
                        <a:cs typeface="B Yagut" pitchFamily="2" charset="-78"/>
                      </a:endParaRPr>
                    </a:p>
                  </a:txBody>
                  <a:tcPr marL="68580" marR="68580" marT="0" marB="0"/>
                </a:tc>
              </a:tr>
              <a:tr h="1326701">
                <a:tc>
                  <a:txBody>
                    <a:bodyPr/>
                    <a:lstStyle/>
                    <a:p>
                      <a:pPr marL="0" marR="0" algn="ctr" rtl="1">
                        <a:lnSpc>
                          <a:spcPct val="150000"/>
                        </a:lnSpc>
                        <a:spcBef>
                          <a:spcPts val="0"/>
                        </a:spcBef>
                        <a:spcAft>
                          <a:spcPts val="0"/>
                        </a:spcAft>
                      </a:pPr>
                      <a:r>
                        <a:rPr lang="fa-IR" sz="4000" dirty="0" smtClean="0">
                          <a:effectLst/>
                          <a:cs typeface="B Yagut" pitchFamily="2" charset="-78"/>
                        </a:rPr>
                        <a:t>0/738</a:t>
                      </a:r>
                      <a:endParaRPr lang="en-US" sz="3600" dirty="0">
                        <a:effectLst/>
                        <a:latin typeface="Times New Roman"/>
                        <a:ea typeface="Times New Roman"/>
                        <a:cs typeface="B Yagut" pitchFamily="2" charset="-78"/>
                      </a:endParaRPr>
                    </a:p>
                  </a:txBody>
                  <a:tcPr marL="68580" marR="68580" marT="0" marB="0"/>
                </a:tc>
                <a:tc>
                  <a:txBody>
                    <a:bodyPr/>
                    <a:lstStyle/>
                    <a:p>
                      <a:pPr marL="0" marR="0" algn="ctr" rtl="1">
                        <a:lnSpc>
                          <a:spcPct val="150000"/>
                        </a:lnSpc>
                        <a:spcBef>
                          <a:spcPts val="0"/>
                        </a:spcBef>
                        <a:spcAft>
                          <a:spcPts val="0"/>
                        </a:spcAft>
                      </a:pPr>
                      <a:r>
                        <a:rPr lang="fa-IR" sz="4000" dirty="0" smtClean="0">
                          <a:effectLst/>
                          <a:cs typeface="B Yagut" pitchFamily="2" charset="-78"/>
                        </a:rPr>
                        <a:t>5513/</a:t>
                      </a:r>
                      <a:r>
                        <a:rPr lang="fa-IR" sz="3600" dirty="0" smtClean="0">
                          <a:effectLst/>
                          <a:cs typeface="B Yagut" pitchFamily="2" charset="-78"/>
                        </a:rPr>
                        <a:t>03</a:t>
                      </a:r>
                      <a:endParaRPr lang="en-US" sz="3600" dirty="0">
                        <a:effectLst/>
                        <a:latin typeface="Times New Roman"/>
                        <a:ea typeface="Times New Roman"/>
                        <a:cs typeface="B Yagut" pitchFamily="2" charset="-78"/>
                      </a:endParaRPr>
                    </a:p>
                  </a:txBody>
                  <a:tcPr marL="68580" marR="68580" marT="0" marB="0"/>
                </a:tc>
                <a:tc>
                  <a:txBody>
                    <a:bodyPr/>
                    <a:lstStyle/>
                    <a:p>
                      <a:pPr marL="0" marR="0" algn="ctr" rtl="1">
                        <a:lnSpc>
                          <a:spcPct val="150000"/>
                        </a:lnSpc>
                        <a:spcBef>
                          <a:spcPts val="0"/>
                        </a:spcBef>
                        <a:spcAft>
                          <a:spcPts val="0"/>
                        </a:spcAft>
                      </a:pPr>
                      <a:r>
                        <a:rPr lang="fa-IR" sz="3200" dirty="0" smtClean="0">
                          <a:effectLst/>
                          <a:cs typeface="B Yagut" pitchFamily="2" charset="-78"/>
                        </a:rPr>
                        <a:t>9/46</a:t>
                      </a:r>
                      <a:endParaRPr lang="en-US" sz="2800" dirty="0">
                        <a:effectLst/>
                        <a:latin typeface="Times New Roman"/>
                        <a:ea typeface="Times New Roman"/>
                        <a:cs typeface="B Yagut" pitchFamily="2" charset="-78"/>
                      </a:endParaRPr>
                    </a:p>
                  </a:txBody>
                  <a:tcPr marL="68580" marR="68580" marT="0" marB="0"/>
                </a:tc>
                <a:tc>
                  <a:txBody>
                    <a:bodyPr/>
                    <a:lstStyle/>
                    <a:p>
                      <a:pPr marL="0" marR="0" algn="ctr" rtl="1">
                        <a:lnSpc>
                          <a:spcPct val="150000"/>
                        </a:lnSpc>
                        <a:spcBef>
                          <a:spcPts val="0"/>
                        </a:spcBef>
                        <a:spcAft>
                          <a:spcPts val="0"/>
                        </a:spcAft>
                      </a:pPr>
                      <a:r>
                        <a:rPr lang="fa-IR" sz="3200" dirty="0" smtClean="0">
                          <a:effectLst/>
                          <a:cs typeface="B Yagut" pitchFamily="2" charset="-78"/>
                        </a:rPr>
                        <a:t>0/0000</a:t>
                      </a:r>
                      <a:r>
                        <a:rPr lang="en-US" sz="3200" dirty="0" smtClean="0">
                          <a:effectLst/>
                          <a:cs typeface="B Yagut" pitchFamily="2" charset="-78"/>
                        </a:rPr>
                        <a:t> </a:t>
                      </a:r>
                      <a:r>
                        <a:rPr lang="en-US" sz="3200" dirty="0">
                          <a:effectLst/>
                          <a:cs typeface="B Yagut" pitchFamily="2" charset="-78"/>
                        </a:rPr>
                        <a:t>P=</a:t>
                      </a:r>
                      <a:endParaRPr lang="en-US" sz="2800" dirty="0">
                        <a:effectLst/>
                        <a:latin typeface="Times New Roman"/>
                        <a:ea typeface="Times New Roman"/>
                        <a:cs typeface="B Yagut" pitchFamily="2" charset="-78"/>
                      </a:endParaRPr>
                    </a:p>
                  </a:txBody>
                  <a:tcPr marL="68580" marR="68580" marT="0" marB="0"/>
                </a:tc>
              </a:tr>
            </a:tbl>
          </a:graphicData>
        </a:graphic>
      </p:graphicFrame>
    </p:spTree>
    <p:extLst>
      <p:ext uri="{BB962C8B-B14F-4D97-AF65-F5344CB8AC3E}">
        <p14:creationId xmlns:p14="http://schemas.microsoft.com/office/powerpoint/2010/main" xmlns="" val="5996243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077200" cy="838200"/>
          </a:xfr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a:lstStyle/>
          <a:p>
            <a:pPr algn="ctr" rtl="1"/>
            <a:r>
              <a:rPr lang="ar-SA" b="1" dirty="0" smtClean="0">
                <a:cs typeface="B Titr" pitchFamily="2" charset="-78"/>
              </a:rPr>
              <a:t>استخراج </a:t>
            </a:r>
            <a:r>
              <a:rPr lang="ar-SA" b="1" dirty="0">
                <a:cs typeface="B Titr" pitchFamily="2" charset="-78"/>
              </a:rPr>
              <a:t>عوامل</a:t>
            </a:r>
            <a:endParaRPr lang="en-US" dirty="0">
              <a:cs typeface="B Titr" pitchFamily="2" charset="-78"/>
            </a:endParaRPr>
          </a:p>
        </p:txBody>
      </p:sp>
      <p:sp>
        <p:nvSpPr>
          <p:cNvPr id="3" name="Content Placeholder 2"/>
          <p:cNvSpPr>
            <a:spLocks noGrp="1"/>
          </p:cNvSpPr>
          <p:nvPr>
            <p:ph idx="1"/>
          </p:nvPr>
        </p:nvSpPr>
        <p:spPr>
          <a:xfrm>
            <a:off x="457200" y="1600200"/>
            <a:ext cx="8229600" cy="5029200"/>
          </a:xfrm>
          <a:solidFill>
            <a:schemeClr val="accent4">
              <a:lumMod val="40000"/>
              <a:lumOff val="60000"/>
            </a:schemeClr>
          </a:solidFill>
        </p:spPr>
        <p:style>
          <a:lnRef idx="2">
            <a:schemeClr val="accent3"/>
          </a:lnRef>
          <a:fillRef idx="1">
            <a:schemeClr val="lt1"/>
          </a:fillRef>
          <a:effectRef idx="0">
            <a:schemeClr val="accent3"/>
          </a:effectRef>
          <a:fontRef idx="minor">
            <a:schemeClr val="dk1"/>
          </a:fontRef>
        </p:style>
        <p:txBody>
          <a:bodyPr/>
          <a:lstStyle/>
          <a:p>
            <a:pPr algn="r" rtl="1"/>
            <a:r>
              <a:rPr lang="ar-SA" sz="3200" b="1" dirty="0" smtClean="0">
                <a:solidFill>
                  <a:srgbClr val="FF0000"/>
                </a:solidFill>
                <a:cs typeface="B Koodak" pitchFamily="2" charset="-78"/>
              </a:rPr>
              <a:t>ملاک </a:t>
            </a:r>
            <a:r>
              <a:rPr lang="ar-SA" sz="3200" b="1" dirty="0">
                <a:solidFill>
                  <a:srgbClr val="FF0000"/>
                </a:solidFill>
                <a:cs typeface="B Koodak" pitchFamily="2" charset="-78"/>
              </a:rPr>
              <a:t>کيزر</a:t>
            </a:r>
            <a:r>
              <a:rPr lang="fa-IR" sz="3200" b="1" dirty="0">
                <a:solidFill>
                  <a:srgbClr val="FF0000"/>
                </a:solidFill>
                <a:cs typeface="B Koodak" pitchFamily="2" charset="-78"/>
              </a:rPr>
              <a:t>: </a:t>
            </a:r>
            <a:endParaRPr lang="fa-IR" sz="3200" b="1" dirty="0" smtClean="0">
              <a:solidFill>
                <a:srgbClr val="FF0000"/>
              </a:solidFill>
              <a:cs typeface="B Koodak" pitchFamily="2" charset="-78"/>
            </a:endParaRPr>
          </a:p>
          <a:p>
            <a:pPr algn="r" rtl="1"/>
            <a:r>
              <a:rPr lang="fa-IR" sz="2800" dirty="0" smtClean="0">
                <a:cs typeface="B Koodak" pitchFamily="2" charset="-78"/>
              </a:rPr>
              <a:t>رايج </a:t>
            </a:r>
            <a:r>
              <a:rPr lang="fa-IR" sz="2800" dirty="0">
                <a:cs typeface="B Koodak" pitchFamily="2" charset="-78"/>
              </a:rPr>
              <a:t>ترين ملاک براي تعيين تعداد عوامل به دست آمده از يک تحليل عاملي، ملاک کيزر است. بر اين اساس هر عاملي که ارزش ويژه آن بالاتر از يک باشد را بايد به عنوان عامل به دست آمده از يک تحليل عاملي پذيرفت. </a:t>
            </a:r>
            <a:endParaRPr lang="fa-IR" sz="2800" dirty="0" smtClean="0">
              <a:cs typeface="B Koodak" pitchFamily="2" charset="-78"/>
            </a:endParaRPr>
          </a:p>
          <a:p>
            <a:pPr algn="r" rtl="1"/>
            <a:r>
              <a:rPr lang="fa-IR" sz="2800" dirty="0" smtClean="0">
                <a:cs typeface="B Koodak" pitchFamily="2" charset="-78"/>
              </a:rPr>
              <a:t>اين </a:t>
            </a:r>
            <a:r>
              <a:rPr lang="fa-IR" sz="2800" dirty="0">
                <a:cs typeface="B Koodak" pitchFamily="2" charset="-78"/>
              </a:rPr>
              <a:t>روش اگرچه رايجترين روش براي استخراج تعداد عوامل است، اما معمولاً </a:t>
            </a:r>
            <a:r>
              <a:rPr lang="fa-IR" sz="2800" dirty="0" smtClean="0">
                <a:cs typeface="B Koodak" pitchFamily="2" charset="-78"/>
              </a:rPr>
              <a:t>سبب میگردد </a:t>
            </a:r>
            <a:r>
              <a:rPr lang="fa-IR" sz="2800" dirty="0">
                <a:cs typeface="B Koodak" pitchFamily="2" charset="-78"/>
              </a:rPr>
              <a:t>تا پژوهشگر به تعداد عواملي بيش از حد مطلوب دست پيدا </a:t>
            </a:r>
            <a:r>
              <a:rPr lang="fa-IR" sz="2800" dirty="0" smtClean="0">
                <a:cs typeface="B Koodak" pitchFamily="2" charset="-78"/>
              </a:rPr>
              <a:t>کند</a:t>
            </a:r>
            <a:endParaRPr lang="fa-IR" sz="2800" dirty="0">
              <a:cs typeface="B Koodak" pitchFamily="2" charset="-78"/>
            </a:endParaRPr>
          </a:p>
          <a:p>
            <a:pPr marL="0" indent="0" algn="r" rtl="1">
              <a:buNone/>
            </a:pPr>
            <a:endParaRPr lang="en-US" dirty="0">
              <a:cs typeface="B Yagut" pitchFamily="2" charset="-78"/>
            </a:endParaRPr>
          </a:p>
        </p:txBody>
      </p:sp>
    </p:spTree>
    <p:extLst>
      <p:ext uri="{BB962C8B-B14F-4D97-AF65-F5344CB8AC3E}">
        <p14:creationId xmlns:p14="http://schemas.microsoft.com/office/powerpoint/2010/main" xmlns="" val="5996243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153400" cy="762000"/>
          </a:xfr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a:lstStyle/>
          <a:p>
            <a:pPr algn="ctr" rtl="1"/>
            <a:r>
              <a:rPr lang="ar-SA" b="1" i="1" dirty="0" smtClean="0">
                <a:cs typeface="B Titr" pitchFamily="2" charset="-78"/>
              </a:rPr>
              <a:t>استخراج عوامل</a:t>
            </a:r>
            <a:endParaRPr lang="en-US" dirty="0">
              <a:cs typeface="B Titr" pitchFamily="2" charset="-78"/>
            </a:endParaRPr>
          </a:p>
        </p:txBody>
      </p:sp>
      <p:sp>
        <p:nvSpPr>
          <p:cNvPr id="3" name="Content Placeholder 2"/>
          <p:cNvSpPr>
            <a:spLocks noGrp="1"/>
          </p:cNvSpPr>
          <p:nvPr>
            <p:ph idx="1"/>
          </p:nvPr>
        </p:nvSpPr>
        <p:spPr>
          <a:xfrm>
            <a:off x="457200" y="1600200"/>
            <a:ext cx="8229600" cy="5029200"/>
          </a:xfrm>
          <a:solidFill>
            <a:schemeClr val="accent4">
              <a:lumMod val="40000"/>
              <a:lumOff val="60000"/>
            </a:schemeClr>
          </a:solidFill>
        </p:spPr>
        <p:style>
          <a:lnRef idx="2">
            <a:schemeClr val="accent3"/>
          </a:lnRef>
          <a:fillRef idx="1">
            <a:schemeClr val="lt1"/>
          </a:fillRef>
          <a:effectRef idx="0">
            <a:schemeClr val="accent3"/>
          </a:effectRef>
          <a:fontRef idx="minor">
            <a:schemeClr val="dk1"/>
          </a:fontRef>
        </p:style>
        <p:txBody>
          <a:bodyPr>
            <a:normAutofit lnSpcReduction="10000"/>
          </a:bodyPr>
          <a:lstStyle/>
          <a:p>
            <a:pPr algn="r" rtl="1"/>
            <a:r>
              <a:rPr lang="fa-IR" b="1" dirty="0"/>
              <a:t>آزمون اسکري: </a:t>
            </a:r>
            <a:endParaRPr lang="fa-IR" b="1" dirty="0" smtClean="0"/>
          </a:p>
          <a:p>
            <a:pPr algn="r" rtl="1"/>
            <a:r>
              <a:rPr lang="fa-IR" sz="3200" dirty="0" smtClean="0">
                <a:cs typeface="B Koodak" pitchFamily="2" charset="-78"/>
              </a:rPr>
              <a:t>روش </a:t>
            </a:r>
            <a:r>
              <a:rPr lang="fa-IR" sz="3200" dirty="0">
                <a:cs typeface="B Koodak" pitchFamily="2" charset="-78"/>
              </a:rPr>
              <a:t>رايج ديگر براي تعيين تعداد عوامل، ترسيم نموداري از ارزش هاي ويژه است. در اين نمودار، پژوهشگر ارزش ويژه هر عامل را يکي پس از ديگري بررسي مي کند تا به نقطه اي برسد که در آن منحني معرف ارزش هاي ويژه، ناگهان افت کرده و از آن نقطه به بعد به خط تقريباً صافي تبديل شده است. </a:t>
            </a:r>
            <a:endParaRPr lang="fa-IR" sz="3200" dirty="0" smtClean="0">
              <a:cs typeface="B Koodak" pitchFamily="2" charset="-78"/>
            </a:endParaRPr>
          </a:p>
          <a:p>
            <a:pPr algn="r" rtl="1"/>
            <a:r>
              <a:rPr lang="fa-IR" sz="3200" dirty="0" smtClean="0">
                <a:cs typeface="B Koodak" pitchFamily="2" charset="-78"/>
              </a:rPr>
              <a:t>پژوهشگر </a:t>
            </a:r>
            <a:r>
              <a:rPr lang="fa-IR" sz="3200" dirty="0">
                <a:cs typeface="B Koodak" pitchFamily="2" charset="-78"/>
              </a:rPr>
              <a:t>تعداد ارزش هاي ويژه قبل از اين نقطه افت را شمرده و تعداد آنها را به عنوان تعداد عوامل قابل قبول مي پذيرد</a:t>
            </a:r>
            <a:r>
              <a:rPr lang="en-US" sz="3200" dirty="0" smtClean="0">
                <a:effectLst/>
                <a:cs typeface="B Koodak" pitchFamily="2" charset="-78"/>
              </a:rPr>
              <a:t> </a:t>
            </a:r>
            <a:r>
              <a:rPr lang="en-US" sz="3200" dirty="0">
                <a:cs typeface="B Koodak" pitchFamily="2" charset="-78"/>
              </a:rPr>
              <a:t>. </a:t>
            </a:r>
          </a:p>
        </p:txBody>
      </p:sp>
    </p:spTree>
    <p:extLst>
      <p:ext uri="{BB962C8B-B14F-4D97-AF65-F5344CB8AC3E}">
        <p14:creationId xmlns:p14="http://schemas.microsoft.com/office/powerpoint/2010/main" xmlns="" val="5996243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7" name="Content Placeholder 6" descr="scree plot.png"/>
          <p:cNvPicPr>
            <a:picLocks noGrp="1" noChangeAspect="1"/>
          </p:cNvPicPr>
          <p:nvPr>
            <p:ph idx="1"/>
          </p:nvPr>
        </p:nvPicPr>
        <p:blipFill>
          <a:blip r:embed="rId2" cstate="print"/>
          <a:stretch>
            <a:fillRect/>
          </a:stretch>
        </p:blipFill>
        <p:spPr>
          <a:xfrm>
            <a:off x="500034" y="642918"/>
            <a:ext cx="8143932" cy="5643602"/>
          </a:xfrm>
        </p:spPr>
      </p:pic>
      <p:sp>
        <p:nvSpPr>
          <p:cNvPr id="4" name="Date Placeholder 3"/>
          <p:cNvSpPr>
            <a:spLocks noGrp="1"/>
          </p:cNvSpPr>
          <p:nvPr>
            <p:ph type="dt" sz="half" idx="10"/>
          </p:nvPr>
        </p:nvSpPr>
        <p:spPr/>
        <p:txBody>
          <a:bodyPr/>
          <a:lstStyle/>
          <a:p>
            <a:fld id="{58FDF2FC-E8A8-4E64-90C3-46C49BE04116}" type="datetime1">
              <a:rPr lang="en-US" smtClean="0"/>
              <a:pPr/>
              <a:t>4/6/2014</a:t>
            </a:fld>
            <a:endParaRPr lang="en-US"/>
          </a:p>
        </p:txBody>
      </p:sp>
      <p:sp>
        <p:nvSpPr>
          <p:cNvPr id="5" name="Footer Placeholder 4"/>
          <p:cNvSpPr>
            <a:spLocks noGrp="1"/>
          </p:cNvSpPr>
          <p:nvPr>
            <p:ph type="ftr" sz="quarter" idx="11"/>
          </p:nvPr>
        </p:nvSpPr>
        <p:spPr/>
        <p:txBody>
          <a:bodyPr/>
          <a:lstStyle/>
          <a:p>
            <a:r>
              <a:rPr lang="en-US" smtClean="0"/>
              <a:t>Dr. Abbas Ebadi</a:t>
            </a:r>
            <a:endParaRPr lang="en-US"/>
          </a:p>
        </p:txBody>
      </p:sp>
      <p:sp>
        <p:nvSpPr>
          <p:cNvPr id="6" name="Slide Number Placeholder 5"/>
          <p:cNvSpPr>
            <a:spLocks noGrp="1"/>
          </p:cNvSpPr>
          <p:nvPr>
            <p:ph type="sldNum" sz="quarter" idx="12"/>
          </p:nvPr>
        </p:nvSpPr>
        <p:spPr/>
        <p:txBody>
          <a:bodyPr/>
          <a:lstStyle/>
          <a:p>
            <a:fld id="{7D73D77B-8EDA-45C1-929F-FB641AA8DC7A}"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838200"/>
          </a:xfr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a:normAutofit/>
          </a:bodyPr>
          <a:lstStyle/>
          <a:p>
            <a:pPr algn="ctr" rtl="1"/>
            <a:r>
              <a:rPr lang="fa-IR" b="1" i="1" dirty="0" smtClean="0">
                <a:cs typeface="B Titr" pitchFamily="2" charset="-78"/>
              </a:rPr>
              <a:t>چرخش </a:t>
            </a:r>
            <a:endParaRPr lang="en-US" dirty="0">
              <a:cs typeface="B Titr" pitchFamily="2" charset="-78"/>
            </a:endParaRPr>
          </a:p>
        </p:txBody>
      </p:sp>
      <p:sp>
        <p:nvSpPr>
          <p:cNvPr id="3" name="Content Placeholder 2"/>
          <p:cNvSpPr>
            <a:spLocks noGrp="1"/>
          </p:cNvSpPr>
          <p:nvPr>
            <p:ph idx="1"/>
          </p:nvPr>
        </p:nvSpPr>
        <p:spPr>
          <a:xfrm>
            <a:off x="457200" y="1600200"/>
            <a:ext cx="8229600" cy="5029200"/>
          </a:xfrm>
          <a:solidFill>
            <a:schemeClr val="accent4">
              <a:lumMod val="40000"/>
              <a:lumOff val="60000"/>
            </a:schemeClr>
          </a:solidFill>
        </p:spPr>
        <p:style>
          <a:lnRef idx="2">
            <a:schemeClr val="accent3"/>
          </a:lnRef>
          <a:fillRef idx="1">
            <a:schemeClr val="lt1"/>
          </a:fillRef>
          <a:effectRef idx="0">
            <a:schemeClr val="accent3"/>
          </a:effectRef>
          <a:fontRef idx="minor">
            <a:schemeClr val="dk1"/>
          </a:fontRef>
        </p:style>
        <p:txBody>
          <a:bodyPr>
            <a:normAutofit/>
          </a:bodyPr>
          <a:lstStyle/>
          <a:p>
            <a:pPr algn="r" rtl="1"/>
            <a:r>
              <a:rPr lang="fa-IR" sz="2800" dirty="0">
                <a:cs typeface="B Koodak" pitchFamily="2" charset="-78"/>
              </a:rPr>
              <a:t>پس از استخراج تعداد مطلوب عوامل، گام بعدي انتخاب چرخش مناسب از بين دو چرخش عمودي و مايل است. در بسياري از تحليل هاي عاملي به نظر مي رسد با توجه به احتمال وجود همبستگي بين عوامل در قياس با عدم وجود همبستگي بين آنها، استفاده از چرخش مايل در مقايسه با چرخش عمودي مناسب تر است. </a:t>
            </a:r>
            <a:endParaRPr lang="fa-IR" sz="2800" dirty="0" smtClean="0">
              <a:cs typeface="B Koodak" pitchFamily="2" charset="-78"/>
            </a:endParaRPr>
          </a:p>
          <a:p>
            <a:pPr algn="r" rtl="1"/>
            <a:r>
              <a:rPr lang="fa-IR" sz="2800" dirty="0" smtClean="0">
                <a:cs typeface="B Koodak" pitchFamily="2" charset="-78"/>
              </a:rPr>
              <a:t>اما </a:t>
            </a:r>
            <a:r>
              <a:rPr lang="fa-IR" sz="2800" dirty="0">
                <a:cs typeface="B Koodak" pitchFamily="2" charset="-78"/>
              </a:rPr>
              <a:t>بايد به ياد داشت كه اگر پژوهشگر از چرخش مايل استفاده نمود بايد علاوه بر گزارش ماتريس بار عاملي يا ساختار ماتريس، الگوي ماتريس و ضرايب همبستگي بين عامل ها را گزارش كند. لذا مشاهده مي شود كه ارائه نتايج چرخش عمودي از مايل ساده تر است.</a:t>
            </a:r>
            <a:endParaRPr lang="en-US" sz="2800" dirty="0">
              <a:cs typeface="B Koodak" pitchFamily="2" charset="-78"/>
            </a:endParaRPr>
          </a:p>
          <a:p>
            <a:pPr marL="0" indent="0">
              <a:buNone/>
            </a:pPr>
            <a:endParaRPr lang="en-US" dirty="0">
              <a:cs typeface="B Yagut" pitchFamily="2" charset="-78"/>
            </a:endParaRPr>
          </a:p>
        </p:txBody>
      </p:sp>
    </p:spTree>
    <p:extLst>
      <p:ext uri="{BB962C8B-B14F-4D97-AF65-F5344CB8AC3E}">
        <p14:creationId xmlns:p14="http://schemas.microsoft.com/office/powerpoint/2010/main" xmlns="" val="15455108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rtlCol="1" anchor="ctr"/>
          <a:lstStyle/>
          <a:p>
            <a:pPr algn="r" rtl="1" fontAlgn="auto">
              <a:spcBef>
                <a:spcPts val="0"/>
              </a:spcBef>
              <a:spcAft>
                <a:spcPts val="0"/>
              </a:spcAft>
              <a:defRPr/>
            </a:pPr>
            <a:fld id="{E30FC3E7-5971-4BBF-82B7-4EAF7321C2D1}" type="datetime1">
              <a:rPr lang="en-US" sz="1200" smtClean="0">
                <a:solidFill>
                  <a:schemeClr val="tx1">
                    <a:tint val="75000"/>
                  </a:schemeClr>
                </a:solidFill>
                <a:latin typeface="+mn-lt"/>
                <a:cs typeface="+mn-cs"/>
              </a:rPr>
              <a:pPr algn="r" rtl="1" fontAlgn="auto">
                <a:spcBef>
                  <a:spcPts val="0"/>
                </a:spcBef>
                <a:spcAft>
                  <a:spcPts val="0"/>
                </a:spcAft>
                <a:defRPr/>
              </a:pPr>
              <a:t>4/6/2014</a:t>
            </a:fld>
            <a:endParaRPr lang="en-US" sz="1200">
              <a:solidFill>
                <a:schemeClr val="tx1">
                  <a:tint val="75000"/>
                </a:schemeClr>
              </a:solidFill>
              <a:latin typeface="+mn-lt"/>
              <a:cs typeface="+mn-cs"/>
            </a:endParaRPr>
          </a:p>
        </p:txBody>
      </p:sp>
      <p:sp>
        <p:nvSpPr>
          <p:cNvPr id="5" name="Footer Placeholder 4"/>
          <p:cNvSpPr>
            <a:spLocks noGrp="1"/>
          </p:cNvSpPr>
          <p:nvPr>
            <p:ph type="ftr" sz="quarter" idx="11"/>
          </p:nvPr>
        </p:nvSpPr>
        <p:spPr/>
        <p:txBody>
          <a:bodyPr rtlCol="1" anchor="ctr"/>
          <a:lstStyle/>
          <a:p>
            <a:pPr rtl="1" fontAlgn="auto">
              <a:spcBef>
                <a:spcPts val="0"/>
              </a:spcBef>
              <a:spcAft>
                <a:spcPts val="0"/>
              </a:spcAft>
              <a:defRPr/>
            </a:pPr>
            <a:r>
              <a:rPr lang="en-US" sz="1200" smtClean="0">
                <a:solidFill>
                  <a:schemeClr val="tx1">
                    <a:tint val="75000"/>
                  </a:schemeClr>
                </a:solidFill>
                <a:latin typeface="+mn-lt"/>
                <a:cs typeface="+mn-cs"/>
              </a:rPr>
              <a:t>Dr. Abbas Ebadi</a:t>
            </a:r>
            <a:endParaRPr lang="en-US" sz="1200">
              <a:solidFill>
                <a:schemeClr val="tx1">
                  <a:tint val="75000"/>
                </a:schemeClr>
              </a:solidFill>
              <a:latin typeface="+mn-lt"/>
              <a:cs typeface="+mn-cs"/>
            </a:endParaRPr>
          </a:p>
        </p:txBody>
      </p:sp>
      <p:sp>
        <p:nvSpPr>
          <p:cNvPr id="6" name="Slide Number Placeholder 5"/>
          <p:cNvSpPr>
            <a:spLocks noGrp="1"/>
          </p:cNvSpPr>
          <p:nvPr>
            <p:ph type="sldNum" sz="quarter" idx="12"/>
          </p:nvPr>
        </p:nvSpPr>
        <p:spPr/>
        <p:txBody>
          <a:bodyPr rtlCol="1" anchor="ctr"/>
          <a:lstStyle/>
          <a:p>
            <a:pPr algn="l" rtl="1" fontAlgn="auto">
              <a:spcBef>
                <a:spcPts val="0"/>
              </a:spcBef>
              <a:spcAft>
                <a:spcPts val="0"/>
              </a:spcAft>
              <a:defRPr/>
            </a:pPr>
            <a:fld id="{0BD725F9-9E60-4EA3-8CEB-3B6B29DBE219}" type="slidenum">
              <a:rPr lang="ar-SA" sz="1200">
                <a:solidFill>
                  <a:schemeClr val="tx1">
                    <a:tint val="75000"/>
                  </a:schemeClr>
                </a:solidFill>
                <a:latin typeface="+mn-lt"/>
                <a:cs typeface="+mn-cs"/>
              </a:rPr>
              <a:pPr algn="l" rtl="1" fontAlgn="auto">
                <a:spcBef>
                  <a:spcPts val="0"/>
                </a:spcBef>
                <a:spcAft>
                  <a:spcPts val="0"/>
                </a:spcAft>
                <a:defRPr/>
              </a:pPr>
              <a:t>5</a:t>
            </a:fld>
            <a:endParaRPr lang="en-US" sz="1200">
              <a:solidFill>
                <a:schemeClr val="tx1">
                  <a:tint val="75000"/>
                </a:schemeClr>
              </a:solidFill>
              <a:latin typeface="+mn-lt"/>
              <a:cs typeface="+mn-cs"/>
            </a:endParaRPr>
          </a:p>
        </p:txBody>
      </p:sp>
      <p:sp>
        <p:nvSpPr>
          <p:cNvPr id="83973" name="Rectangle 2"/>
          <p:cNvSpPr>
            <a:spLocks noGrp="1" noChangeArrowheads="1"/>
          </p:cNvSpPr>
          <p:nvPr>
            <p:ph type="title" idx="4294967295"/>
          </p:nvPr>
        </p:nvSpPr>
        <p:spPr>
          <a:xfrm>
            <a:off x="0" y="500050"/>
            <a:ext cx="8229600" cy="1143000"/>
          </a:xfrm>
        </p:spPr>
        <p:txBody>
          <a:bodyPr anchor="ctr">
            <a:normAutofit/>
          </a:bodyPr>
          <a:lstStyle/>
          <a:p>
            <a:pPr algn="ctr" eaLnBrk="1" hangingPunct="1"/>
            <a:r>
              <a:rPr lang="fa-IR" sz="4400" b="1" i="1" dirty="0" smtClean="0">
                <a:solidFill>
                  <a:schemeClr val="tx1"/>
                </a:solidFill>
                <a:effectLst>
                  <a:outerShdw blurRad="38100" dist="38100" dir="2700000" algn="tl">
                    <a:srgbClr val="000000">
                      <a:alpha val="43137"/>
                    </a:srgbClr>
                  </a:outerShdw>
                </a:effectLst>
              </a:rPr>
              <a:t>اعتبار سازه </a:t>
            </a:r>
            <a:r>
              <a:rPr lang="en-US" sz="4400" b="1" i="1" dirty="0" smtClean="0">
                <a:solidFill>
                  <a:schemeClr val="tx1"/>
                </a:solidFill>
                <a:effectLst>
                  <a:outerShdw blurRad="38100" dist="38100" dir="2700000" algn="tl">
                    <a:srgbClr val="000000">
                      <a:alpha val="43137"/>
                    </a:srgbClr>
                  </a:outerShdw>
                </a:effectLst>
              </a:rPr>
              <a:t>Construct V.                 </a:t>
            </a:r>
          </a:p>
        </p:txBody>
      </p:sp>
      <p:sp>
        <p:nvSpPr>
          <p:cNvPr id="144387" name="Rectangle 3"/>
          <p:cNvSpPr>
            <a:spLocks noGrp="1" noChangeArrowheads="1"/>
          </p:cNvSpPr>
          <p:nvPr>
            <p:ph type="body" idx="4294967295"/>
          </p:nvPr>
        </p:nvSpPr>
        <p:spPr>
          <a:xfrm>
            <a:off x="0" y="2143125"/>
            <a:ext cx="8137525" cy="3257550"/>
          </a:xfrm>
        </p:spPr>
        <p:txBody>
          <a:bodyPr/>
          <a:lstStyle/>
          <a:p>
            <a:pPr eaLnBrk="1" hangingPunct="1">
              <a:defRPr/>
            </a:pPr>
            <a:r>
              <a:rPr lang="fa-IR" b="1" smtClean="0">
                <a:effectLst>
                  <a:outerShdw blurRad="38100" dist="38100" dir="2700000" algn="tl">
                    <a:srgbClr val="C0C0C0"/>
                  </a:outerShdw>
                </a:effectLst>
                <a:cs typeface="B Lotus" pitchFamily="2" charset="-78"/>
              </a:rPr>
              <a:t>اعتبار سازه میزانی است که یک ابزار،  سازه تحت بررسی  را اندازه گیری می کند .</a:t>
            </a:r>
          </a:p>
          <a:p>
            <a:pPr eaLnBrk="1" hangingPunct="1">
              <a:defRPr/>
            </a:pPr>
            <a:endParaRPr lang="fa-IR" b="1" smtClean="0">
              <a:effectLst>
                <a:outerShdw blurRad="38100" dist="38100" dir="2700000" algn="tl">
                  <a:srgbClr val="C0C0C0"/>
                </a:outerShdw>
              </a:effectLst>
              <a:cs typeface="B Lotus" pitchFamily="2" charset="-78"/>
            </a:endParaRPr>
          </a:p>
          <a:p>
            <a:pPr eaLnBrk="1" hangingPunct="1">
              <a:defRPr/>
            </a:pPr>
            <a:r>
              <a:rPr lang="fa-IR" b="1" smtClean="0">
                <a:effectLst>
                  <a:outerShdw blurRad="38100" dist="38100" dir="2700000" algn="tl">
                    <a:srgbClr val="C0C0C0"/>
                  </a:outerShdw>
                </a:effectLst>
                <a:cs typeface="B Lotus" pitchFamily="2" charset="-78"/>
              </a:rPr>
              <a:t>سازه ها بر حسب مفاهیم دیگر واضح و روشن می شوند .</a:t>
            </a:r>
            <a:endParaRPr lang="en-US" b="1" smtClean="0">
              <a:effectLst>
                <a:outerShdw blurRad="38100" dist="38100" dir="2700000" algn="tl">
                  <a:srgbClr val="C0C0C0"/>
                </a:outerShdw>
              </a:effectLst>
              <a:cs typeface="B Lotus"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Effect transition="in" filter="blinds(horizontal)">
                                      <p:cBhvr>
                                        <p:cTn id="7" dur="500"/>
                                        <p:tgtEl>
                                          <p:spTgt spid="144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4387">
                                            <p:txEl>
                                              <p:pRg st="2" end="2"/>
                                            </p:txEl>
                                          </p:spTgt>
                                        </p:tgtEl>
                                        <p:attrNameLst>
                                          <p:attrName>style.visibility</p:attrName>
                                        </p:attrNameLst>
                                      </p:cBhvr>
                                      <p:to>
                                        <p:strVal val="visible"/>
                                      </p:to>
                                    </p:set>
                                    <p:animEffect transition="in" filter="blinds(horizontal)">
                                      <p:cBhvr>
                                        <p:cTn id="12" dur="500"/>
                                        <p:tgtEl>
                                          <p:spTgt spid="144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027664"/>
            <a:ext cx="7496762" cy="686824"/>
          </a:xfrm>
        </p:spPr>
        <p:txBody>
          <a:bodyPr>
            <a:normAutofit/>
          </a:bodyPr>
          <a:lstStyle/>
          <a:p>
            <a:pPr algn="ctr"/>
            <a:r>
              <a:rPr lang="fa-IR" sz="3300" b="1" i="1" dirty="0" smtClean="0">
                <a:solidFill>
                  <a:srgbClr val="FF0000"/>
                </a:solidFill>
                <a:effectLst>
                  <a:outerShdw blurRad="38100" dist="38100" dir="2700000" algn="tl">
                    <a:srgbClr val="000000">
                      <a:alpha val="43137"/>
                    </a:srgbClr>
                  </a:outerShdw>
                </a:effectLst>
              </a:rPr>
              <a:t>نمایش عملی تحلیل عاملی اکتشافی</a:t>
            </a:r>
            <a:endParaRPr lang="fa-IR" sz="3300" b="1" i="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hlinkClick r:id="rId2" action="ppaction://hlinkfile"/>
              </a:rPr>
              <a:t>F:\24factor_analysis.swf</a:t>
            </a:r>
            <a:endParaRPr lang="fa-IR" dirty="0"/>
          </a:p>
        </p:txBody>
      </p:sp>
      <p:sp>
        <p:nvSpPr>
          <p:cNvPr id="4" name="Date Placeholder 3"/>
          <p:cNvSpPr>
            <a:spLocks noGrp="1"/>
          </p:cNvSpPr>
          <p:nvPr>
            <p:ph type="dt" sz="half" idx="10"/>
          </p:nvPr>
        </p:nvSpPr>
        <p:spPr/>
        <p:txBody>
          <a:bodyPr/>
          <a:lstStyle/>
          <a:p>
            <a:fld id="{58FDF2FC-E8A8-4E64-90C3-46C49BE04116}" type="datetime1">
              <a:rPr lang="en-US" smtClean="0"/>
              <a:pPr/>
              <a:t>4/6/2014</a:t>
            </a:fld>
            <a:endParaRPr lang="en-US"/>
          </a:p>
        </p:txBody>
      </p:sp>
      <p:sp>
        <p:nvSpPr>
          <p:cNvPr id="5" name="Footer Placeholder 4"/>
          <p:cNvSpPr>
            <a:spLocks noGrp="1"/>
          </p:cNvSpPr>
          <p:nvPr>
            <p:ph type="ftr" sz="quarter" idx="11"/>
          </p:nvPr>
        </p:nvSpPr>
        <p:spPr/>
        <p:txBody>
          <a:bodyPr/>
          <a:lstStyle/>
          <a:p>
            <a:r>
              <a:rPr lang="en-US" smtClean="0"/>
              <a:t>Dr. Abbas Ebadi</a:t>
            </a:r>
            <a:endParaRPr lang="en-US"/>
          </a:p>
        </p:txBody>
      </p:sp>
      <p:sp>
        <p:nvSpPr>
          <p:cNvPr id="6" name="Slide Number Placeholder 5"/>
          <p:cNvSpPr>
            <a:spLocks noGrp="1"/>
          </p:cNvSpPr>
          <p:nvPr>
            <p:ph type="sldNum" sz="quarter" idx="12"/>
          </p:nvPr>
        </p:nvSpPr>
        <p:spPr/>
        <p:txBody>
          <a:bodyPr/>
          <a:lstStyle/>
          <a:p>
            <a:fld id="{7D73D77B-8EDA-45C1-929F-FB641AA8DC7A}" type="slidenum">
              <a:rPr lang="en-US" smtClean="0"/>
              <a:pPr/>
              <a:t>50</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990600"/>
            <a:ext cx="8686800" cy="5135563"/>
          </a:xfrm>
        </p:spPr>
        <p:txBody>
          <a:bodyPr>
            <a:normAutofit/>
          </a:bodyPr>
          <a:lstStyle/>
          <a:p>
            <a:pPr marL="0" indent="0" algn="just" rtl="0">
              <a:buNone/>
            </a:pPr>
            <a:r>
              <a:rPr lang="en-US" sz="4000" b="1" dirty="0" smtClean="0">
                <a:solidFill>
                  <a:srgbClr val="FF0000"/>
                </a:solidFill>
                <a:latin typeface="Comic Sans MS" pitchFamily="66" charset="0"/>
              </a:rPr>
              <a:t>It Should also be noted:</a:t>
            </a:r>
          </a:p>
          <a:p>
            <a:pPr marL="0" indent="0" algn="just" rtl="0">
              <a:buNone/>
            </a:pPr>
            <a:endParaRPr lang="en-US" sz="4000" b="1" dirty="0" smtClean="0">
              <a:solidFill>
                <a:srgbClr val="FF0000"/>
              </a:solidFill>
              <a:latin typeface="Comic Sans MS" pitchFamily="66" charset="0"/>
            </a:endParaRPr>
          </a:p>
          <a:p>
            <a:pPr algn="just" rtl="0">
              <a:buFont typeface="Wingdings" pitchFamily="2" charset="2"/>
              <a:buChar char="Ø"/>
            </a:pPr>
            <a:r>
              <a:rPr lang="en-US" sz="3600" dirty="0" smtClean="0">
                <a:latin typeface="Comic Sans MS" pitchFamily="66" charset="0"/>
              </a:rPr>
              <a:t>If an instrument Developer has taken </a:t>
            </a:r>
            <a:r>
              <a:rPr lang="en-US" sz="3600" dirty="0" smtClean="0">
                <a:solidFill>
                  <a:schemeClr val="accent6">
                    <a:lumMod val="75000"/>
                  </a:schemeClr>
                </a:solidFill>
                <a:latin typeface="Comic Sans MS" pitchFamily="66" charset="0"/>
              </a:rPr>
              <a:t>strong steps </a:t>
            </a:r>
            <a:r>
              <a:rPr lang="en-US" sz="3600" dirty="0" smtClean="0">
                <a:latin typeface="Comic Sans MS" pitchFamily="66" charset="0"/>
              </a:rPr>
              <a:t>to ensure the </a:t>
            </a:r>
            <a:r>
              <a:rPr lang="en-US" sz="3600" i="1" dirty="0" smtClean="0">
                <a:solidFill>
                  <a:srgbClr val="0070C0"/>
                </a:solidFill>
                <a:latin typeface="Comic Sans MS" pitchFamily="66" charset="0"/>
              </a:rPr>
              <a:t>content validity </a:t>
            </a:r>
            <a:r>
              <a:rPr lang="en-US" sz="3600" dirty="0" smtClean="0">
                <a:latin typeface="Comic Sans MS" pitchFamily="66" charset="0"/>
              </a:rPr>
              <a:t>of instrument, construct validity will also be </a:t>
            </a:r>
            <a:r>
              <a:rPr lang="en-US" sz="3600" dirty="0" smtClean="0">
                <a:solidFill>
                  <a:srgbClr val="00B050"/>
                </a:solidFill>
                <a:latin typeface="Comic Sans MS" pitchFamily="66" charset="0"/>
              </a:rPr>
              <a:t>strengthened</a:t>
            </a:r>
            <a:endParaRPr lang="en-US" sz="3600" dirty="0">
              <a:solidFill>
                <a:srgbClr val="00B050"/>
              </a:solidFill>
              <a:latin typeface="Comic Sans MS" pitchFamily="66" charset="0"/>
            </a:endParaRPr>
          </a:p>
        </p:txBody>
      </p:sp>
    </p:spTree>
    <p:extLst>
      <p:ext uri="{BB962C8B-B14F-4D97-AF65-F5344CB8AC3E}">
        <p14:creationId xmlns:p14="http://schemas.microsoft.com/office/powerpoint/2010/main" xmlns="" val="2274983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normAutofit/>
          </a:bodyPr>
          <a:lstStyle/>
          <a:p>
            <a:r>
              <a:rPr lang="en-US" sz="4000" i="1" dirty="0" smtClean="0">
                <a:solidFill>
                  <a:srgbClr val="FF0000"/>
                </a:solidFill>
                <a:effectLst>
                  <a:outerShdw blurRad="38100" dist="38100" dir="2700000" algn="tl">
                    <a:srgbClr val="000000">
                      <a:alpha val="43137"/>
                    </a:srgbClr>
                  </a:outerShdw>
                </a:effectLst>
              </a:rPr>
              <a:t>Types of Construct Validity Estimation</a:t>
            </a:r>
            <a:endParaRPr lang="en-US" sz="4000" i="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612648" y="1600200"/>
            <a:ext cx="8153400" cy="4876800"/>
          </a:xfrm>
        </p:spPr>
        <p:txBody>
          <a:bodyPr>
            <a:normAutofit/>
          </a:bodyPr>
          <a:lstStyle/>
          <a:p>
            <a:pPr algn="l" rtl="0">
              <a:buFont typeface="Wingdings" pitchFamily="2" charset="2"/>
              <a:buChar char="Ø"/>
            </a:pPr>
            <a:r>
              <a:rPr lang="en-US" dirty="0" smtClean="0">
                <a:latin typeface="Comic Sans MS" pitchFamily="66" charset="0"/>
              </a:rPr>
              <a:t>Known Group </a:t>
            </a:r>
            <a:r>
              <a:rPr lang="en-US" dirty="0">
                <a:latin typeface="Comic Sans MS" pitchFamily="66" charset="0"/>
              </a:rPr>
              <a:t>Validation</a:t>
            </a:r>
          </a:p>
          <a:p>
            <a:pPr algn="l" rtl="0">
              <a:buFont typeface="Wingdings" pitchFamily="2" charset="2"/>
              <a:buChar char="Ø"/>
            </a:pPr>
            <a:r>
              <a:rPr lang="en-US" dirty="0" smtClean="0">
                <a:latin typeface="Comic Sans MS" pitchFamily="66" charset="0"/>
              </a:rPr>
              <a:t>Hypothesized Relationship</a:t>
            </a:r>
          </a:p>
          <a:p>
            <a:pPr algn="l" rtl="0">
              <a:buFont typeface="Wingdings" pitchFamily="2" charset="2"/>
              <a:buChar char="Ø"/>
            </a:pPr>
            <a:r>
              <a:rPr lang="en-US" dirty="0">
                <a:latin typeface="Comic Sans MS" pitchFamily="66" charset="0"/>
              </a:rPr>
              <a:t>Experimental Intervention </a:t>
            </a:r>
            <a:r>
              <a:rPr lang="en-US" dirty="0" smtClean="0">
                <a:latin typeface="Comic Sans MS" pitchFamily="66" charset="0"/>
              </a:rPr>
              <a:t>Validation</a:t>
            </a:r>
          </a:p>
          <a:p>
            <a:pPr algn="l" rtl="0">
              <a:buFont typeface="Wingdings" pitchFamily="2" charset="2"/>
              <a:buChar char="Ø"/>
            </a:pPr>
            <a:r>
              <a:rPr lang="en-US" dirty="0">
                <a:latin typeface="Comic Sans MS" pitchFamily="66" charset="0"/>
              </a:rPr>
              <a:t>Discriminant </a:t>
            </a:r>
            <a:r>
              <a:rPr lang="en-US" dirty="0" smtClean="0">
                <a:latin typeface="Comic Sans MS" pitchFamily="66" charset="0"/>
              </a:rPr>
              <a:t>Validation</a:t>
            </a:r>
          </a:p>
          <a:p>
            <a:pPr marL="0" indent="0" algn="ctr" rtl="0">
              <a:buNone/>
            </a:pPr>
            <a:r>
              <a:rPr lang="en-US" dirty="0" smtClean="0">
                <a:latin typeface="Comic Sans MS" pitchFamily="66" charset="0"/>
              </a:rPr>
              <a:t>Convergent </a:t>
            </a:r>
            <a:r>
              <a:rPr lang="en-US" dirty="0">
                <a:latin typeface="Comic Sans MS" pitchFamily="66" charset="0"/>
              </a:rPr>
              <a:t>Validation</a:t>
            </a:r>
          </a:p>
          <a:p>
            <a:pPr marL="0" indent="0" algn="ctr" rtl="0">
              <a:buNone/>
            </a:pPr>
            <a:r>
              <a:rPr lang="en-US" dirty="0" smtClean="0">
                <a:latin typeface="Comic Sans MS" pitchFamily="66" charset="0"/>
              </a:rPr>
              <a:t>Divergent </a:t>
            </a:r>
            <a:r>
              <a:rPr lang="en-US" dirty="0">
                <a:latin typeface="Comic Sans MS" pitchFamily="66" charset="0"/>
              </a:rPr>
              <a:t>Validation</a:t>
            </a:r>
          </a:p>
          <a:p>
            <a:pPr algn="l" rtl="0">
              <a:buFont typeface="Wingdings" pitchFamily="2" charset="2"/>
              <a:buChar char="Ø"/>
            </a:pPr>
            <a:r>
              <a:rPr lang="en-US" dirty="0" smtClean="0">
                <a:latin typeface="Comic Sans MS" pitchFamily="66" charset="0"/>
              </a:rPr>
              <a:t>Multitrait - Multimethod (MTMM)</a:t>
            </a:r>
          </a:p>
          <a:p>
            <a:pPr marL="0" indent="0" algn="ctr" rtl="0">
              <a:buNone/>
            </a:pPr>
            <a:r>
              <a:rPr lang="en-US" dirty="0" err="1" smtClean="0">
                <a:latin typeface="Comic Sans MS" pitchFamily="66" charset="0"/>
              </a:rPr>
              <a:t>Multitrait-Monomethod</a:t>
            </a:r>
            <a:endParaRPr lang="en-US" dirty="0" smtClean="0">
              <a:latin typeface="Comic Sans MS" pitchFamily="66" charset="0"/>
            </a:endParaRPr>
          </a:p>
          <a:p>
            <a:pPr algn="l" rtl="0">
              <a:buFont typeface="Wingdings" pitchFamily="2" charset="2"/>
              <a:buChar char="Ø"/>
            </a:pPr>
            <a:r>
              <a:rPr lang="en-US" dirty="0" smtClean="0">
                <a:latin typeface="Comic Sans MS" pitchFamily="66" charset="0"/>
              </a:rPr>
              <a:t>Factorial Validation</a:t>
            </a:r>
          </a:p>
          <a:p>
            <a:pPr marL="0" indent="0" algn="l" rtl="0">
              <a:buNone/>
            </a:pPr>
            <a:endParaRPr lang="en-US" dirty="0">
              <a:latin typeface="Comic Sans MS" pitchFamily="66" charset="0"/>
            </a:endParaRPr>
          </a:p>
          <a:p>
            <a:pPr algn="l" rtl="0">
              <a:buFont typeface="Wingdings" pitchFamily="2" charset="2"/>
              <a:buChar char="Ø"/>
            </a:pPr>
            <a:endParaRPr lang="en-US" dirty="0">
              <a:latin typeface="Comic Sans MS" pitchFamily="66" charset="0"/>
            </a:endParaRPr>
          </a:p>
          <a:p>
            <a:pPr algn="l" rtl="0">
              <a:buFont typeface="Wingdings" pitchFamily="2" charset="2"/>
              <a:buChar char="Ø"/>
            </a:pPr>
            <a:endParaRPr lang="en-US" dirty="0" smtClean="0">
              <a:latin typeface="Comic Sans MS" pitchFamily="66" charset="0"/>
            </a:endParaRPr>
          </a:p>
        </p:txBody>
      </p:sp>
    </p:spTree>
    <p:extLst>
      <p:ext uri="{BB962C8B-B14F-4D97-AF65-F5344CB8AC3E}">
        <p14:creationId xmlns:p14="http://schemas.microsoft.com/office/powerpoint/2010/main" xmlns="" val="2274983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rtlCol="1" anchor="ctr"/>
          <a:lstStyle/>
          <a:p>
            <a:pPr algn="r" rtl="1" fontAlgn="auto">
              <a:spcBef>
                <a:spcPts val="0"/>
              </a:spcBef>
              <a:spcAft>
                <a:spcPts val="0"/>
              </a:spcAft>
              <a:defRPr/>
            </a:pPr>
            <a:fld id="{EC257EDB-E1DE-46C2-9B7F-8F57A89067F9}" type="datetime1">
              <a:rPr lang="en-US" sz="1200" smtClean="0">
                <a:solidFill>
                  <a:schemeClr val="tx1">
                    <a:tint val="75000"/>
                  </a:schemeClr>
                </a:solidFill>
                <a:latin typeface="+mn-lt"/>
                <a:cs typeface="+mn-cs"/>
              </a:rPr>
              <a:pPr algn="r" rtl="1" fontAlgn="auto">
                <a:spcBef>
                  <a:spcPts val="0"/>
                </a:spcBef>
                <a:spcAft>
                  <a:spcPts val="0"/>
                </a:spcAft>
                <a:defRPr/>
              </a:pPr>
              <a:t>4/6/2014</a:t>
            </a:fld>
            <a:endParaRPr lang="en-US" sz="1200">
              <a:solidFill>
                <a:schemeClr val="tx1">
                  <a:tint val="75000"/>
                </a:schemeClr>
              </a:solidFill>
              <a:latin typeface="+mn-lt"/>
              <a:cs typeface="+mn-cs"/>
            </a:endParaRPr>
          </a:p>
        </p:txBody>
      </p:sp>
      <p:sp>
        <p:nvSpPr>
          <p:cNvPr id="5" name="Footer Placeholder 4"/>
          <p:cNvSpPr>
            <a:spLocks noGrp="1"/>
          </p:cNvSpPr>
          <p:nvPr>
            <p:ph type="ftr" sz="quarter" idx="11"/>
          </p:nvPr>
        </p:nvSpPr>
        <p:spPr/>
        <p:txBody>
          <a:bodyPr rtlCol="1" anchor="ctr"/>
          <a:lstStyle/>
          <a:p>
            <a:pPr rtl="1" fontAlgn="auto">
              <a:spcBef>
                <a:spcPts val="0"/>
              </a:spcBef>
              <a:spcAft>
                <a:spcPts val="0"/>
              </a:spcAft>
              <a:defRPr/>
            </a:pPr>
            <a:r>
              <a:rPr lang="en-US" sz="1200" smtClean="0">
                <a:solidFill>
                  <a:schemeClr val="tx1">
                    <a:tint val="75000"/>
                  </a:schemeClr>
                </a:solidFill>
                <a:latin typeface="+mn-lt"/>
                <a:cs typeface="+mn-cs"/>
              </a:rPr>
              <a:t>Dr. Abbas Ebadi</a:t>
            </a:r>
            <a:endParaRPr lang="en-US" sz="1200">
              <a:solidFill>
                <a:schemeClr val="tx1">
                  <a:tint val="75000"/>
                </a:schemeClr>
              </a:solidFill>
              <a:latin typeface="+mn-lt"/>
              <a:cs typeface="+mn-cs"/>
            </a:endParaRPr>
          </a:p>
        </p:txBody>
      </p:sp>
      <p:sp>
        <p:nvSpPr>
          <p:cNvPr id="6" name="Slide Number Placeholder 5"/>
          <p:cNvSpPr>
            <a:spLocks noGrp="1"/>
          </p:cNvSpPr>
          <p:nvPr>
            <p:ph type="sldNum" sz="quarter" idx="12"/>
          </p:nvPr>
        </p:nvSpPr>
        <p:spPr/>
        <p:txBody>
          <a:bodyPr rtlCol="1" anchor="ctr"/>
          <a:lstStyle/>
          <a:p>
            <a:pPr algn="l" rtl="1" fontAlgn="auto">
              <a:spcBef>
                <a:spcPts val="0"/>
              </a:spcBef>
              <a:spcAft>
                <a:spcPts val="0"/>
              </a:spcAft>
              <a:defRPr/>
            </a:pPr>
            <a:fld id="{DF83C5CA-5156-47DF-8000-89261E2C2CD2}" type="slidenum">
              <a:rPr lang="ar-SA" sz="1200">
                <a:solidFill>
                  <a:schemeClr val="tx1">
                    <a:tint val="75000"/>
                  </a:schemeClr>
                </a:solidFill>
                <a:latin typeface="+mn-lt"/>
                <a:cs typeface="+mn-cs"/>
              </a:rPr>
              <a:pPr algn="l" rtl="1" fontAlgn="auto">
                <a:spcBef>
                  <a:spcPts val="0"/>
                </a:spcBef>
                <a:spcAft>
                  <a:spcPts val="0"/>
                </a:spcAft>
                <a:defRPr/>
              </a:pPr>
              <a:t>8</a:t>
            </a:fld>
            <a:endParaRPr lang="en-US" sz="1200">
              <a:solidFill>
                <a:schemeClr val="tx1">
                  <a:tint val="75000"/>
                </a:schemeClr>
              </a:solidFill>
              <a:latin typeface="+mn-lt"/>
              <a:cs typeface="+mn-cs"/>
            </a:endParaRPr>
          </a:p>
        </p:txBody>
      </p:sp>
      <p:sp>
        <p:nvSpPr>
          <p:cNvPr id="84997" name="Rectangle 2"/>
          <p:cNvSpPr>
            <a:spLocks noGrp="1" noChangeArrowheads="1"/>
          </p:cNvSpPr>
          <p:nvPr>
            <p:ph type="title" idx="4294967295"/>
          </p:nvPr>
        </p:nvSpPr>
        <p:spPr>
          <a:xfrm>
            <a:off x="0" y="500050"/>
            <a:ext cx="8229600" cy="1143000"/>
          </a:xfrm>
        </p:spPr>
        <p:txBody>
          <a:bodyPr anchor="ctr"/>
          <a:lstStyle/>
          <a:p>
            <a:pPr algn="r" eaLnBrk="1" hangingPunct="1"/>
            <a:r>
              <a:rPr lang="fa-IR" sz="2400" b="1" i="1" dirty="0" smtClean="0">
                <a:solidFill>
                  <a:schemeClr val="tx1"/>
                </a:solidFill>
                <a:effectLst>
                  <a:outerShdw blurRad="38100" dist="38100" dir="2700000" algn="tl">
                    <a:srgbClr val="000000">
                      <a:alpha val="43137"/>
                    </a:srgbClr>
                  </a:outerShdw>
                </a:effectLst>
              </a:rPr>
              <a:t>.....ادامه اعتبار سازه</a:t>
            </a:r>
            <a:endParaRPr lang="en-US" sz="2400" b="1" i="1" dirty="0" smtClean="0">
              <a:solidFill>
                <a:schemeClr val="tx1"/>
              </a:solidFill>
              <a:effectLst>
                <a:outerShdw blurRad="38100" dist="38100" dir="2700000" algn="tl">
                  <a:srgbClr val="000000">
                    <a:alpha val="43137"/>
                  </a:srgbClr>
                </a:outerShdw>
              </a:effectLst>
            </a:endParaRPr>
          </a:p>
        </p:txBody>
      </p:sp>
      <p:sp>
        <p:nvSpPr>
          <p:cNvPr id="143363" name="Rectangle 3" descr="Canvas"/>
          <p:cNvSpPr>
            <a:spLocks noGrp="1" noChangeArrowheads="1"/>
          </p:cNvSpPr>
          <p:nvPr>
            <p:ph type="body" idx="4294967295"/>
          </p:nvPr>
        </p:nvSpPr>
        <p:spPr>
          <a:xfrm>
            <a:off x="398491" y="1752600"/>
            <a:ext cx="8316913" cy="4267200"/>
          </a:xfrm>
          <a:blipFill dpi="0" rotWithShape="1">
            <a:blip r:embed="rId2" cstate="print"/>
            <a:srcRect/>
            <a:tile tx="0" ty="0" sx="100000" sy="100000" flip="none" algn="tl"/>
          </a:blipFill>
        </p:spPr>
        <p:txBody>
          <a:bodyPr/>
          <a:lstStyle/>
          <a:p>
            <a:pPr marL="571500" indent="-571500" eaLnBrk="1" hangingPunct="1">
              <a:lnSpc>
                <a:spcPct val="80000"/>
              </a:lnSpc>
              <a:buFont typeface="Wingdings" pitchFamily="2" charset="2"/>
              <a:buNone/>
            </a:pPr>
            <a:endParaRPr lang="fa-IR" sz="4000" dirty="0" smtClean="0">
              <a:cs typeface="B Lotus" pitchFamily="2" charset="-78"/>
            </a:endParaRPr>
          </a:p>
          <a:p>
            <a:pPr marL="571500" indent="-571500" eaLnBrk="1" hangingPunct="1">
              <a:lnSpc>
                <a:spcPct val="80000"/>
              </a:lnSpc>
              <a:buFont typeface="Wingdings" pitchFamily="2" charset="2"/>
              <a:buAutoNum type="arabicPeriod"/>
            </a:pPr>
            <a:r>
              <a:rPr lang="fa-IR" sz="3100" b="1" dirty="0" smtClean="0">
                <a:solidFill>
                  <a:srgbClr val="006600"/>
                </a:solidFill>
                <a:cs typeface="B Lotus" pitchFamily="2" charset="-78"/>
              </a:rPr>
              <a:t>تکنیک مقایسه گروه های شناخته شده :</a:t>
            </a:r>
            <a:r>
              <a:rPr lang="fa-IR" sz="2800" b="1" dirty="0" smtClean="0">
                <a:solidFill>
                  <a:srgbClr val="006600"/>
                </a:solidFill>
                <a:cs typeface="B Lotus" pitchFamily="2" charset="-78"/>
              </a:rPr>
              <a:t> </a:t>
            </a:r>
          </a:p>
          <a:p>
            <a:pPr marL="571500" indent="-571500" algn="l" eaLnBrk="1" hangingPunct="1">
              <a:lnSpc>
                <a:spcPct val="80000"/>
              </a:lnSpc>
              <a:buFont typeface="Wingdings" pitchFamily="2" charset="2"/>
              <a:buNone/>
            </a:pPr>
            <a:r>
              <a:rPr lang="en-US" sz="2800" b="1" i="1" dirty="0" smtClean="0">
                <a:solidFill>
                  <a:srgbClr val="FF0000"/>
                </a:solidFill>
                <a:effectLst>
                  <a:outerShdw blurRad="38100" dist="38100" dir="2700000" algn="tl">
                    <a:srgbClr val="000000">
                      <a:alpha val="43137"/>
                    </a:srgbClr>
                  </a:outerShdw>
                </a:effectLst>
                <a:cs typeface="B Lotus" pitchFamily="2" charset="-78"/>
              </a:rPr>
              <a:t>Know Group Comparison</a:t>
            </a:r>
          </a:p>
          <a:p>
            <a:pPr marL="571500" indent="-571500" eaLnBrk="1" hangingPunct="1">
              <a:lnSpc>
                <a:spcPct val="80000"/>
              </a:lnSpc>
              <a:buFont typeface="Wingdings" pitchFamily="2" charset="2"/>
              <a:buAutoNum type="arabicPeriod"/>
            </a:pPr>
            <a:endParaRPr lang="en-US" sz="2800" b="1" dirty="0" smtClean="0">
              <a:solidFill>
                <a:srgbClr val="006600"/>
              </a:solidFill>
              <a:cs typeface="B Lotus" pitchFamily="2" charset="-78"/>
            </a:endParaRPr>
          </a:p>
          <a:p>
            <a:pPr marL="571500" indent="-571500" eaLnBrk="1" hangingPunct="1">
              <a:lnSpc>
                <a:spcPct val="80000"/>
              </a:lnSpc>
            </a:pPr>
            <a:r>
              <a:rPr lang="fa-IR" b="1" dirty="0" smtClean="0">
                <a:cs typeface="B Lotus" pitchFamily="2" charset="-78"/>
              </a:rPr>
              <a:t>در این روش ، ابزار را برای گروههایی که انتظار می رود در یک صفت ویژه با هم تفاوت داشته باشند ، بکار برده و نمرات را با هم مقایسه می کنند . که باید توانایی افتراق گروهها را</a:t>
            </a:r>
            <a:r>
              <a:rPr lang="en-US" b="1" dirty="0" smtClean="0">
                <a:cs typeface="B Lotus" pitchFamily="2" charset="-78"/>
              </a:rPr>
              <a:t> </a:t>
            </a:r>
            <a:r>
              <a:rPr lang="fa-IR" b="1" dirty="0" smtClean="0">
                <a:cs typeface="B Lotus" pitchFamily="2" charset="-78"/>
              </a:rPr>
              <a:t>داشته باشد.</a:t>
            </a:r>
            <a:r>
              <a:rPr lang="fa-IR" b="1" dirty="0" smtClean="0">
                <a:solidFill>
                  <a:schemeClr val="folHlink"/>
                </a:solidFill>
                <a:cs typeface="B Lotus" pitchFamily="2" charset="-78"/>
              </a:rPr>
              <a:t> .</a:t>
            </a:r>
            <a:endParaRPr lang="en-US" b="1" dirty="0" smtClean="0">
              <a:solidFill>
                <a:schemeClr val="folHlink"/>
              </a:solidFill>
              <a:cs typeface="B Lotus"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3363">
                                            <p:txEl>
                                              <p:pRg st="1" end="1"/>
                                            </p:txEl>
                                          </p:spTgt>
                                        </p:tgtEl>
                                        <p:attrNameLst>
                                          <p:attrName>style.visibility</p:attrName>
                                        </p:attrNameLst>
                                      </p:cBhvr>
                                      <p:to>
                                        <p:strVal val="visible"/>
                                      </p:to>
                                    </p:set>
                                    <p:animEffect transition="in" filter="blinds(horizontal)">
                                      <p:cBhvr>
                                        <p:cTn id="7" dur="500"/>
                                        <p:tgtEl>
                                          <p:spTgt spid="1433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3363">
                                            <p:txEl>
                                              <p:pRg st="2" end="2"/>
                                            </p:txEl>
                                          </p:spTgt>
                                        </p:tgtEl>
                                        <p:attrNameLst>
                                          <p:attrName>style.visibility</p:attrName>
                                        </p:attrNameLst>
                                      </p:cBhvr>
                                      <p:to>
                                        <p:strVal val="visible"/>
                                      </p:to>
                                    </p:set>
                                    <p:animEffect transition="in" filter="blinds(horizontal)">
                                      <p:cBhvr>
                                        <p:cTn id="12" dur="500"/>
                                        <p:tgtEl>
                                          <p:spTgt spid="14336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43363">
                                            <p:txEl>
                                              <p:pRg st="4" end="4"/>
                                            </p:txEl>
                                          </p:spTgt>
                                        </p:tgtEl>
                                        <p:attrNameLst>
                                          <p:attrName>style.visibility</p:attrName>
                                        </p:attrNameLst>
                                      </p:cBhvr>
                                      <p:to>
                                        <p:strVal val="visible"/>
                                      </p:to>
                                    </p:set>
                                    <p:animEffect transition="in" filter="blinds(horizontal)">
                                      <p:cBhvr>
                                        <p:cTn id="15" dur="500"/>
                                        <p:tgtEl>
                                          <p:spTgt spid="1433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i="1" dirty="0" smtClean="0">
                <a:solidFill>
                  <a:srgbClr val="C00000"/>
                </a:solidFill>
                <a:effectLst>
                  <a:outerShdw blurRad="38100" dist="38100" dir="2700000" algn="tl">
                    <a:srgbClr val="000000">
                      <a:alpha val="43137"/>
                    </a:srgbClr>
                  </a:outerShdw>
                </a:effectLst>
                <a:latin typeface="Angsana New" pitchFamily="18" charset="-34"/>
                <a:cs typeface="Angsana New" pitchFamily="18" charset="-34"/>
              </a:rPr>
              <a:t>Known Groups Technique</a:t>
            </a:r>
            <a:endParaRPr lang="en-US" sz="4800" b="1" i="1" dirty="0">
              <a:solidFill>
                <a:srgbClr val="C00000"/>
              </a:solidFill>
              <a:effectLst>
                <a:outerShdw blurRad="38100" dist="38100" dir="2700000" algn="tl">
                  <a:srgbClr val="000000">
                    <a:alpha val="43137"/>
                  </a:srgbClr>
                </a:outerShdw>
              </a:effectLst>
              <a:latin typeface="Angsana New" pitchFamily="18" charset="-34"/>
              <a:cs typeface="Angsana New" pitchFamily="18" charset="-34"/>
            </a:endParaRPr>
          </a:p>
        </p:txBody>
      </p:sp>
      <p:sp>
        <p:nvSpPr>
          <p:cNvPr id="3" name="Content Placeholder 2"/>
          <p:cNvSpPr>
            <a:spLocks noGrp="1"/>
          </p:cNvSpPr>
          <p:nvPr>
            <p:ph sz="quarter" idx="1"/>
          </p:nvPr>
        </p:nvSpPr>
        <p:spPr/>
        <p:txBody>
          <a:bodyPr>
            <a:normAutofit/>
          </a:bodyPr>
          <a:lstStyle/>
          <a:p>
            <a:pPr algn="r">
              <a:buFont typeface="Wingdings" pitchFamily="2" charset="2"/>
              <a:buChar char="Ø"/>
            </a:pPr>
            <a:r>
              <a:rPr lang="fa-IR" sz="3600" b="1" dirty="0" smtClean="0">
                <a:latin typeface="Comic Sans MS" pitchFamily="66" charset="0"/>
                <a:cs typeface="B Kamran" pitchFamily="2" charset="-78"/>
              </a:rPr>
              <a:t>ابزاری ساخته شده که ترس از بچه دار شدن را می سنجد.</a:t>
            </a:r>
          </a:p>
          <a:p>
            <a:pPr algn="r">
              <a:buFont typeface="Wingdings" pitchFamily="2" charset="2"/>
              <a:buChar char="Ø"/>
            </a:pPr>
            <a:r>
              <a:rPr lang="fa-IR" sz="3600" b="1" dirty="0" smtClean="0">
                <a:latin typeface="Comic Sans MS" pitchFamily="66" charset="0"/>
                <a:cs typeface="B Kamran" pitchFamily="2" charset="-78"/>
              </a:rPr>
              <a:t>حال چگونه روایی گروه های شناخته شده را بررسی نماییم؟</a:t>
            </a:r>
          </a:p>
          <a:p>
            <a:pPr algn="r" rtl="0">
              <a:buFont typeface="Wingdings" pitchFamily="2" charset="2"/>
              <a:buChar char="Ø"/>
            </a:pPr>
            <a:r>
              <a:rPr lang="en-US" sz="3600" b="1" dirty="0" smtClean="0">
                <a:latin typeface="Comic Sans MS" pitchFamily="66" charset="0"/>
                <a:cs typeface="B Kamran" pitchFamily="2" charset="-78"/>
              </a:rPr>
              <a:t>Note: </a:t>
            </a:r>
            <a:r>
              <a:rPr lang="en-US" sz="2800" dirty="0">
                <a:latin typeface="Comic Sans MS" pitchFamily="66" charset="0"/>
                <a:cs typeface="B Kamran" pitchFamily="2" charset="-78"/>
              </a:rPr>
              <a:t>We</a:t>
            </a:r>
            <a:r>
              <a:rPr lang="en-US" sz="2800" dirty="0" smtClean="0">
                <a:latin typeface="Comic Sans MS" pitchFamily="66" charset="0"/>
                <a:cs typeface="B Kamran" pitchFamily="2" charset="-78"/>
              </a:rPr>
              <a:t> would not necessarily expect large differences.</a:t>
            </a:r>
            <a:endParaRPr lang="en-US" sz="3600" dirty="0">
              <a:latin typeface="Comic Sans MS" pitchFamily="66" charset="0"/>
              <a:cs typeface="B Kamran" pitchFamily="2" charset="-78"/>
            </a:endParaRPr>
          </a:p>
        </p:txBody>
      </p:sp>
    </p:spTree>
    <p:extLst>
      <p:ext uri="{BB962C8B-B14F-4D97-AF65-F5344CB8AC3E}">
        <p14:creationId xmlns:p14="http://schemas.microsoft.com/office/powerpoint/2010/main" xmlns="" val="22749839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906</TotalTime>
  <Words>2528</Words>
  <Application>Microsoft Office PowerPoint</Application>
  <PresentationFormat>On-screen Show (4:3)</PresentationFormat>
  <Paragraphs>257</Paragraphs>
  <Slides>50</Slides>
  <Notes>2</Notes>
  <HiddenSlides>0</HiddenSlides>
  <MMClips>0</MMClips>
  <ScaleCrop>false</ScaleCrop>
  <HeadingPairs>
    <vt:vector size="4" baseType="variant">
      <vt:variant>
        <vt:lpstr>Theme</vt:lpstr>
      </vt:variant>
      <vt:variant>
        <vt:i4>3</vt:i4>
      </vt:variant>
      <vt:variant>
        <vt:lpstr>Slide Titles</vt:lpstr>
      </vt:variant>
      <vt:variant>
        <vt:i4>50</vt:i4>
      </vt:variant>
    </vt:vector>
  </HeadingPairs>
  <TitlesOfParts>
    <vt:vector size="53" baseType="lpstr">
      <vt:lpstr>Couture</vt:lpstr>
      <vt:lpstr>Austin</vt:lpstr>
      <vt:lpstr>Flow</vt:lpstr>
      <vt:lpstr>Slide 1</vt:lpstr>
      <vt:lpstr>روایی سازه</vt:lpstr>
      <vt:lpstr>مقدمه</vt:lpstr>
      <vt:lpstr>Introduction</vt:lpstr>
      <vt:lpstr>اعتبار سازه Construct V.                 </vt:lpstr>
      <vt:lpstr>Slide 6</vt:lpstr>
      <vt:lpstr>Types of Construct Validity Estimation</vt:lpstr>
      <vt:lpstr>.....ادامه اعتبار سازه</vt:lpstr>
      <vt:lpstr>Known Groups Technique</vt:lpstr>
      <vt:lpstr>مثال : </vt:lpstr>
      <vt:lpstr>Hypothesized Relationships</vt:lpstr>
      <vt:lpstr>Hypothesized Relationships. cont.</vt:lpstr>
      <vt:lpstr>روش مداخله آزمايشي </vt:lpstr>
      <vt:lpstr>روایی همگرا</vt:lpstr>
      <vt:lpstr>روایی افتراقي يا روایی واگرا </vt:lpstr>
      <vt:lpstr> اعتبار واگرا :   Divergent V.                  </vt:lpstr>
      <vt:lpstr>Multitrait-Multimethod</vt:lpstr>
      <vt:lpstr>Slide 18</vt:lpstr>
      <vt:lpstr>مثال</vt:lpstr>
      <vt:lpstr>Slide 20</vt:lpstr>
      <vt:lpstr>Multitarit - Monomethod</vt:lpstr>
      <vt:lpstr>Multitarit-Monomethod</vt:lpstr>
      <vt:lpstr>Multitarit - Monomethod</vt:lpstr>
      <vt:lpstr>Multitarit-Monomethod</vt:lpstr>
      <vt:lpstr>تحلیل عاملی</vt:lpstr>
      <vt:lpstr>تحلیل عاملی چیست؟</vt:lpstr>
      <vt:lpstr>Slide 27</vt:lpstr>
      <vt:lpstr>.....ادامه تحلیل عاملی</vt:lpstr>
      <vt:lpstr>.....ادامه تحلیل عاملی</vt:lpstr>
      <vt:lpstr>....ادامه اعتبار  سازه</vt:lpstr>
      <vt:lpstr>پیش فرض های تحلیل عاملی</vt:lpstr>
      <vt:lpstr>انواع تحلیل عاملی</vt:lpstr>
      <vt:lpstr>تحلیل عاملی اکتشافی</vt:lpstr>
      <vt:lpstr>کاربردهای تحلیل عامل اکتشافی</vt:lpstr>
      <vt:lpstr>تحلیل عاملی تأییدی</vt:lpstr>
      <vt:lpstr>......ادامه انواع تحلیل عاملی</vt:lpstr>
      <vt:lpstr>STEPS IN FACTOR ANALYSIS</vt:lpstr>
      <vt:lpstr> بررسي اطلاعات جمع آوري شده قبل از تحليل</vt:lpstr>
      <vt:lpstr>1. حداقل حجم نمونه لازم براي تحليل عاملي</vt:lpstr>
      <vt:lpstr>معيارهاي تعيين حجم نمونه در تحليل عاملي</vt:lpstr>
      <vt:lpstr>تحليل عاملي تائيدي </vt:lpstr>
      <vt:lpstr>کفايت نمونه برداري Sampling Adequacy</vt:lpstr>
      <vt:lpstr>2. آزمون كرويت بارتلت Bartlett's test of sphericity </vt:lpstr>
      <vt:lpstr>Slide 44</vt:lpstr>
      <vt:lpstr>مثال: اندازه هاي KMO و نتايج آزمون کرويت بارتلت ماتريس همبستگي</vt:lpstr>
      <vt:lpstr>استخراج عوامل</vt:lpstr>
      <vt:lpstr>استخراج عوامل</vt:lpstr>
      <vt:lpstr>Slide 48</vt:lpstr>
      <vt:lpstr>چرخش </vt:lpstr>
      <vt:lpstr>نمایش عملی تحلیل عاملی اکتشافی</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روایی سازه</dc:title>
  <dc:creator>Nursing Faculty</dc:creator>
  <cp:lastModifiedBy>Dear User</cp:lastModifiedBy>
  <cp:revision>26</cp:revision>
  <dcterms:created xsi:type="dcterms:W3CDTF">2011-04-19T19:58:28Z</dcterms:created>
  <dcterms:modified xsi:type="dcterms:W3CDTF">2014-04-06T14:45:08Z</dcterms:modified>
</cp:coreProperties>
</file>