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98" r:id="rId3"/>
    <p:sldId id="257" r:id="rId4"/>
    <p:sldId id="289" r:id="rId5"/>
    <p:sldId id="299" r:id="rId6"/>
    <p:sldId id="295" r:id="rId7"/>
    <p:sldId id="305" r:id="rId8"/>
    <p:sldId id="293" r:id="rId9"/>
    <p:sldId id="256" r:id="rId10"/>
    <p:sldId id="259" r:id="rId11"/>
    <p:sldId id="300" r:id="rId12"/>
    <p:sldId id="301" r:id="rId13"/>
    <p:sldId id="302" r:id="rId14"/>
    <p:sldId id="303" r:id="rId15"/>
    <p:sldId id="306" r:id="rId16"/>
    <p:sldId id="307" r:id="rId17"/>
    <p:sldId id="260" r:id="rId18"/>
    <p:sldId id="304" r:id="rId19"/>
    <p:sldId id="308" r:id="rId20"/>
    <p:sldId id="309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311" r:id="rId32"/>
    <p:sldId id="271" r:id="rId33"/>
    <p:sldId id="272" r:id="rId34"/>
    <p:sldId id="282" r:id="rId35"/>
    <p:sldId id="273" r:id="rId36"/>
    <p:sldId id="274" r:id="rId37"/>
    <p:sldId id="278" r:id="rId38"/>
    <p:sldId id="279" r:id="rId39"/>
    <p:sldId id="280" r:id="rId40"/>
    <p:sldId id="281" r:id="rId41"/>
    <p:sldId id="288" r:id="rId42"/>
    <p:sldId id="283" r:id="rId43"/>
    <p:sldId id="284" r:id="rId44"/>
    <p:sldId id="310" r:id="rId45"/>
    <p:sldId id="28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32A70-416E-41C0-AB89-BFACE079420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ADAEB-6B71-45E2-A5EC-ABAB4946293D}">
      <dgm:prSet phldrT="[Text]" custT="1"/>
      <dgm:spPr/>
      <dgm:t>
        <a:bodyPr/>
        <a:lstStyle/>
        <a:p>
          <a:pPr rtl="1"/>
          <a:r>
            <a:rPr lang="ar-SA" sz="3600" b="0" dirty="0" smtClean="0">
              <a:cs typeface="B Koodak" pitchFamily="2" charset="-78"/>
            </a:rPr>
            <a:t>تعيين روایی محتوا</a:t>
          </a:r>
          <a:endParaRPr lang="en-US" sz="3600" b="0" dirty="0">
            <a:cs typeface="B Koodak" pitchFamily="2" charset="-78"/>
          </a:endParaRPr>
        </a:p>
      </dgm:t>
    </dgm:pt>
    <dgm:pt modelId="{3B48C1A7-B8FA-4541-A120-F703AB152B94}" type="parTrans" cxnId="{CE21157F-8907-4849-8D9C-C0AC0B4259B2}">
      <dgm:prSet/>
      <dgm:spPr/>
      <dgm:t>
        <a:bodyPr/>
        <a:lstStyle/>
        <a:p>
          <a:endParaRPr lang="en-US"/>
        </a:p>
      </dgm:t>
    </dgm:pt>
    <dgm:pt modelId="{B222BB43-9BED-40FE-9FD4-FBAFEAEBB1E1}" type="sibTrans" cxnId="{CE21157F-8907-4849-8D9C-C0AC0B4259B2}">
      <dgm:prSet/>
      <dgm:spPr/>
      <dgm:t>
        <a:bodyPr/>
        <a:lstStyle/>
        <a:p>
          <a:endParaRPr lang="en-US"/>
        </a:p>
      </dgm:t>
    </dgm:pt>
    <dgm:pt modelId="{A955F416-402B-46D8-9EDB-FC4F0679DA45}">
      <dgm:prSet phldrT="[Text]" custT="1"/>
      <dgm:spPr/>
      <dgm:t>
        <a:bodyPr/>
        <a:lstStyle/>
        <a:p>
          <a:pPr rtl="1"/>
          <a:r>
            <a:rPr lang="ar-SA" sz="3200" dirty="0" smtClean="0">
              <a:cs typeface="B Koodak" pitchFamily="2" charset="-78"/>
            </a:rPr>
            <a:t>تعيين کيفي روایی </a:t>
          </a:r>
          <a:r>
            <a:rPr lang="ar-SA" sz="3200" b="0" dirty="0" smtClean="0">
              <a:cs typeface="B Koodak" pitchFamily="2" charset="-78"/>
            </a:rPr>
            <a:t>محتوا</a:t>
          </a:r>
          <a:endParaRPr lang="en-US" sz="3200" dirty="0">
            <a:cs typeface="B Koodak" pitchFamily="2" charset="-78"/>
          </a:endParaRPr>
        </a:p>
      </dgm:t>
    </dgm:pt>
    <dgm:pt modelId="{6A9A051C-C850-403D-A9E0-D7A62B7CD70D}" type="parTrans" cxnId="{B52832EB-A475-4A32-870D-46B14B18D383}">
      <dgm:prSet/>
      <dgm:spPr/>
      <dgm:t>
        <a:bodyPr/>
        <a:lstStyle/>
        <a:p>
          <a:endParaRPr lang="en-US"/>
        </a:p>
      </dgm:t>
    </dgm:pt>
    <dgm:pt modelId="{9375DA76-95B4-42ED-B801-EB18CDCA4B61}" type="sibTrans" cxnId="{B52832EB-A475-4A32-870D-46B14B18D383}">
      <dgm:prSet/>
      <dgm:spPr/>
      <dgm:t>
        <a:bodyPr/>
        <a:lstStyle/>
        <a:p>
          <a:endParaRPr lang="en-US"/>
        </a:p>
      </dgm:t>
    </dgm:pt>
    <dgm:pt modelId="{980B714D-30B5-4DD0-8C28-A646E3547C93}">
      <dgm:prSet phldrT="[Text]" custT="1"/>
      <dgm:spPr/>
      <dgm:t>
        <a:bodyPr/>
        <a:lstStyle/>
        <a:p>
          <a:pPr rtl="1"/>
          <a:r>
            <a:rPr lang="ar-SA" sz="2800" dirty="0" smtClean="0">
              <a:cs typeface="B Koodak" pitchFamily="2" charset="-78"/>
            </a:rPr>
            <a:t>تعيين </a:t>
          </a:r>
          <a:r>
            <a:rPr lang="fa-IR" sz="2800" dirty="0" smtClean="0">
              <a:cs typeface="B Koodak" pitchFamily="2" charset="-78"/>
            </a:rPr>
            <a:t>کمی</a:t>
          </a:r>
          <a:r>
            <a:rPr lang="ar-SA" sz="2800" dirty="0" smtClean="0">
              <a:cs typeface="B Koodak" pitchFamily="2" charset="-78"/>
            </a:rPr>
            <a:t> روایی </a:t>
          </a:r>
          <a:r>
            <a:rPr lang="ar-SA" sz="2800" b="0" dirty="0" smtClean="0">
              <a:cs typeface="B Koodak" pitchFamily="2" charset="-78"/>
            </a:rPr>
            <a:t>محتوا</a:t>
          </a:r>
          <a:endParaRPr lang="en-US" sz="2800" dirty="0">
            <a:cs typeface="B Koodak" pitchFamily="2" charset="-78"/>
          </a:endParaRPr>
        </a:p>
      </dgm:t>
    </dgm:pt>
    <dgm:pt modelId="{EB260EB7-1CD8-4543-B996-C6A96E5CD4E5}" type="parTrans" cxnId="{FD4F350A-C77A-4FD9-AE12-58F6A5A629D7}">
      <dgm:prSet/>
      <dgm:spPr/>
      <dgm:t>
        <a:bodyPr/>
        <a:lstStyle/>
        <a:p>
          <a:endParaRPr lang="en-US"/>
        </a:p>
      </dgm:t>
    </dgm:pt>
    <dgm:pt modelId="{DDD0D07E-27A6-4E81-BC73-7AD30F7B6CB7}" type="sibTrans" cxnId="{FD4F350A-C77A-4FD9-AE12-58F6A5A629D7}">
      <dgm:prSet/>
      <dgm:spPr/>
      <dgm:t>
        <a:bodyPr/>
        <a:lstStyle/>
        <a:p>
          <a:endParaRPr lang="en-US"/>
        </a:p>
      </dgm:t>
    </dgm:pt>
    <dgm:pt modelId="{D57B32B9-9B83-40BF-A93B-DDD78DC7E422}" type="pres">
      <dgm:prSet presAssocID="{F3C32A70-416E-41C0-AB89-BFACE07942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4E78E-1429-4B92-8BF1-46DD0E7A7624}" type="pres">
      <dgm:prSet presAssocID="{444ADAEB-6B71-45E2-A5EC-ABAB4946293D}" presName="root1" presStyleCnt="0"/>
      <dgm:spPr/>
      <dgm:t>
        <a:bodyPr/>
        <a:lstStyle/>
        <a:p>
          <a:endParaRPr lang="en-US"/>
        </a:p>
      </dgm:t>
    </dgm:pt>
    <dgm:pt modelId="{42263828-EC8B-4954-8991-10AAF246FEA9}" type="pres">
      <dgm:prSet presAssocID="{444ADAEB-6B71-45E2-A5EC-ABAB4946293D}" presName="LevelOneTextNode" presStyleLbl="node0" presStyleIdx="0" presStyleCnt="1" custScaleX="171488" custScaleY="136534" custLinFactNeighborX="-5441" custLinFactNeighborY="6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B3C44-FF73-4E91-B77B-41C5D3C53AD9}" type="pres">
      <dgm:prSet presAssocID="{444ADAEB-6B71-45E2-A5EC-ABAB4946293D}" presName="level2hierChild" presStyleCnt="0"/>
      <dgm:spPr/>
      <dgm:t>
        <a:bodyPr/>
        <a:lstStyle/>
        <a:p>
          <a:endParaRPr lang="en-US"/>
        </a:p>
      </dgm:t>
    </dgm:pt>
    <dgm:pt modelId="{D0E1E84E-56D4-4B64-A10F-FEFFACD49CF5}" type="pres">
      <dgm:prSet presAssocID="{6A9A051C-C850-403D-A9E0-D7A62B7CD70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19AD07A-E061-4392-A23F-51608C208E84}" type="pres">
      <dgm:prSet presAssocID="{6A9A051C-C850-403D-A9E0-D7A62B7CD70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6006383-FC7E-405C-AA50-B11B91A3B819}" type="pres">
      <dgm:prSet presAssocID="{A955F416-402B-46D8-9EDB-FC4F0679DA45}" presName="root2" presStyleCnt="0"/>
      <dgm:spPr/>
      <dgm:t>
        <a:bodyPr/>
        <a:lstStyle/>
        <a:p>
          <a:endParaRPr lang="en-US"/>
        </a:p>
      </dgm:t>
    </dgm:pt>
    <dgm:pt modelId="{1CB81ABF-10B3-4990-A530-278979632EBF}" type="pres">
      <dgm:prSet presAssocID="{A955F416-402B-46D8-9EDB-FC4F0679DA45}" presName="LevelTwoTextNode" presStyleLbl="node2" presStyleIdx="0" presStyleCnt="2" custScaleX="218341" custScaleY="105016" custLinFactNeighborX="-711" custLinFactNeighborY="-6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35B03-9863-4CBA-BC17-7BD8DBF43651}" type="pres">
      <dgm:prSet presAssocID="{A955F416-402B-46D8-9EDB-FC4F0679DA45}" presName="level3hierChild" presStyleCnt="0"/>
      <dgm:spPr/>
      <dgm:t>
        <a:bodyPr/>
        <a:lstStyle/>
        <a:p>
          <a:endParaRPr lang="en-US"/>
        </a:p>
      </dgm:t>
    </dgm:pt>
    <dgm:pt modelId="{5A1EC4D2-B1EF-4073-BF42-28059E39390C}" type="pres">
      <dgm:prSet presAssocID="{EB260EB7-1CD8-4543-B996-C6A96E5CD4E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45A4123-2D81-4DA2-A96F-113EA5151BF3}" type="pres">
      <dgm:prSet presAssocID="{EB260EB7-1CD8-4543-B996-C6A96E5CD4E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754F3F8-4FF6-4A38-82CF-1CD028B6975D}" type="pres">
      <dgm:prSet presAssocID="{980B714D-30B5-4DD0-8C28-A646E3547C93}" presName="root2" presStyleCnt="0"/>
      <dgm:spPr/>
      <dgm:t>
        <a:bodyPr/>
        <a:lstStyle/>
        <a:p>
          <a:endParaRPr lang="en-US"/>
        </a:p>
      </dgm:t>
    </dgm:pt>
    <dgm:pt modelId="{C53FD7F5-F81D-439B-8055-0F088A549BB9}" type="pres">
      <dgm:prSet presAssocID="{980B714D-30B5-4DD0-8C28-A646E3547C93}" presName="LevelTwoTextNode" presStyleLbl="node2" presStyleIdx="1" presStyleCnt="2" custScaleX="218341" custScaleY="105016" custLinFactNeighborX="3255" custLinFactNeighborY="-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079BE-DC3D-48C9-AC23-B31AA17B1CAD}" type="pres">
      <dgm:prSet presAssocID="{980B714D-30B5-4DD0-8C28-A646E3547C93}" presName="level3hierChild" presStyleCnt="0"/>
      <dgm:spPr/>
      <dgm:t>
        <a:bodyPr/>
        <a:lstStyle/>
        <a:p>
          <a:endParaRPr lang="en-US"/>
        </a:p>
      </dgm:t>
    </dgm:pt>
  </dgm:ptLst>
  <dgm:cxnLst>
    <dgm:cxn modelId="{CE21157F-8907-4849-8D9C-C0AC0B4259B2}" srcId="{F3C32A70-416E-41C0-AB89-BFACE0794208}" destId="{444ADAEB-6B71-45E2-A5EC-ABAB4946293D}" srcOrd="0" destOrd="0" parTransId="{3B48C1A7-B8FA-4541-A120-F703AB152B94}" sibTransId="{B222BB43-9BED-40FE-9FD4-FBAFEAEBB1E1}"/>
    <dgm:cxn modelId="{B52832EB-A475-4A32-870D-46B14B18D383}" srcId="{444ADAEB-6B71-45E2-A5EC-ABAB4946293D}" destId="{A955F416-402B-46D8-9EDB-FC4F0679DA45}" srcOrd="0" destOrd="0" parTransId="{6A9A051C-C850-403D-A9E0-D7A62B7CD70D}" sibTransId="{9375DA76-95B4-42ED-B801-EB18CDCA4B61}"/>
    <dgm:cxn modelId="{F62E6D38-1DEC-409D-A5CD-47A52BF41270}" type="presOf" srcId="{6A9A051C-C850-403D-A9E0-D7A62B7CD70D}" destId="{B19AD07A-E061-4392-A23F-51608C208E84}" srcOrd="1" destOrd="0" presId="urn:microsoft.com/office/officeart/2005/8/layout/hierarchy2"/>
    <dgm:cxn modelId="{E4CF8C36-6792-43C2-A988-EFDD9C5D56BE}" type="presOf" srcId="{6A9A051C-C850-403D-A9E0-D7A62B7CD70D}" destId="{D0E1E84E-56D4-4B64-A10F-FEFFACD49CF5}" srcOrd="0" destOrd="0" presId="urn:microsoft.com/office/officeart/2005/8/layout/hierarchy2"/>
    <dgm:cxn modelId="{0B1096DF-338E-4359-B508-0A5B35286195}" type="presOf" srcId="{F3C32A70-416E-41C0-AB89-BFACE0794208}" destId="{D57B32B9-9B83-40BF-A93B-DDD78DC7E422}" srcOrd="0" destOrd="0" presId="urn:microsoft.com/office/officeart/2005/8/layout/hierarchy2"/>
    <dgm:cxn modelId="{CFF94EAE-56EA-4BA8-AF6C-B783397AC963}" type="presOf" srcId="{980B714D-30B5-4DD0-8C28-A646E3547C93}" destId="{C53FD7F5-F81D-439B-8055-0F088A549BB9}" srcOrd="0" destOrd="0" presId="urn:microsoft.com/office/officeart/2005/8/layout/hierarchy2"/>
    <dgm:cxn modelId="{785FEE9B-2F63-4E7F-9098-942B62F4C894}" type="presOf" srcId="{444ADAEB-6B71-45E2-A5EC-ABAB4946293D}" destId="{42263828-EC8B-4954-8991-10AAF246FEA9}" srcOrd="0" destOrd="0" presId="urn:microsoft.com/office/officeart/2005/8/layout/hierarchy2"/>
    <dgm:cxn modelId="{3CE635F9-CA8F-44EC-B451-A9D2E710606E}" type="presOf" srcId="{EB260EB7-1CD8-4543-B996-C6A96E5CD4E5}" destId="{445A4123-2D81-4DA2-A96F-113EA5151BF3}" srcOrd="1" destOrd="0" presId="urn:microsoft.com/office/officeart/2005/8/layout/hierarchy2"/>
    <dgm:cxn modelId="{5349B42C-8C87-44AE-A899-ED00F5DDF6D6}" type="presOf" srcId="{A955F416-402B-46D8-9EDB-FC4F0679DA45}" destId="{1CB81ABF-10B3-4990-A530-278979632EBF}" srcOrd="0" destOrd="0" presId="urn:microsoft.com/office/officeart/2005/8/layout/hierarchy2"/>
    <dgm:cxn modelId="{9E30AC9A-60B9-4F6D-B574-29CB14347D49}" type="presOf" srcId="{EB260EB7-1CD8-4543-B996-C6A96E5CD4E5}" destId="{5A1EC4D2-B1EF-4073-BF42-28059E39390C}" srcOrd="0" destOrd="0" presId="urn:microsoft.com/office/officeart/2005/8/layout/hierarchy2"/>
    <dgm:cxn modelId="{FD4F350A-C77A-4FD9-AE12-58F6A5A629D7}" srcId="{444ADAEB-6B71-45E2-A5EC-ABAB4946293D}" destId="{980B714D-30B5-4DD0-8C28-A646E3547C93}" srcOrd="1" destOrd="0" parTransId="{EB260EB7-1CD8-4543-B996-C6A96E5CD4E5}" sibTransId="{DDD0D07E-27A6-4E81-BC73-7AD30F7B6CB7}"/>
    <dgm:cxn modelId="{A030A42D-4D6E-49D0-B8CE-6A0129C6F421}" type="presParOf" srcId="{D57B32B9-9B83-40BF-A93B-DDD78DC7E422}" destId="{D504E78E-1429-4B92-8BF1-46DD0E7A7624}" srcOrd="0" destOrd="0" presId="urn:microsoft.com/office/officeart/2005/8/layout/hierarchy2"/>
    <dgm:cxn modelId="{623EF2F9-8989-48F6-B49C-E8FD2F5B0931}" type="presParOf" srcId="{D504E78E-1429-4B92-8BF1-46DD0E7A7624}" destId="{42263828-EC8B-4954-8991-10AAF246FEA9}" srcOrd="0" destOrd="0" presId="urn:microsoft.com/office/officeart/2005/8/layout/hierarchy2"/>
    <dgm:cxn modelId="{B6DBC3B7-9F68-4441-91F1-D0FE5D52991B}" type="presParOf" srcId="{D504E78E-1429-4B92-8BF1-46DD0E7A7624}" destId="{494B3C44-FF73-4E91-B77B-41C5D3C53AD9}" srcOrd="1" destOrd="0" presId="urn:microsoft.com/office/officeart/2005/8/layout/hierarchy2"/>
    <dgm:cxn modelId="{FA7DEAA5-4947-4919-B6C4-B8B03BCC8A4D}" type="presParOf" srcId="{494B3C44-FF73-4E91-B77B-41C5D3C53AD9}" destId="{D0E1E84E-56D4-4B64-A10F-FEFFACD49CF5}" srcOrd="0" destOrd="0" presId="urn:microsoft.com/office/officeart/2005/8/layout/hierarchy2"/>
    <dgm:cxn modelId="{84B802D4-3CC4-4B20-8090-72EBABC380FE}" type="presParOf" srcId="{D0E1E84E-56D4-4B64-A10F-FEFFACD49CF5}" destId="{B19AD07A-E061-4392-A23F-51608C208E84}" srcOrd="0" destOrd="0" presId="urn:microsoft.com/office/officeart/2005/8/layout/hierarchy2"/>
    <dgm:cxn modelId="{F81998F4-162E-460D-A68B-B0CCEE3771D2}" type="presParOf" srcId="{494B3C44-FF73-4E91-B77B-41C5D3C53AD9}" destId="{86006383-FC7E-405C-AA50-B11B91A3B819}" srcOrd="1" destOrd="0" presId="urn:microsoft.com/office/officeart/2005/8/layout/hierarchy2"/>
    <dgm:cxn modelId="{95843185-9E2D-407C-BDF8-DABB67F4167C}" type="presParOf" srcId="{86006383-FC7E-405C-AA50-B11B91A3B819}" destId="{1CB81ABF-10B3-4990-A530-278979632EBF}" srcOrd="0" destOrd="0" presId="urn:microsoft.com/office/officeart/2005/8/layout/hierarchy2"/>
    <dgm:cxn modelId="{914F83C9-6EB2-4B82-883C-442B7DB4C349}" type="presParOf" srcId="{86006383-FC7E-405C-AA50-B11B91A3B819}" destId="{86035B03-9863-4CBA-BC17-7BD8DBF43651}" srcOrd="1" destOrd="0" presId="urn:microsoft.com/office/officeart/2005/8/layout/hierarchy2"/>
    <dgm:cxn modelId="{13762E92-3B75-4160-9FF4-29604C8753F9}" type="presParOf" srcId="{494B3C44-FF73-4E91-B77B-41C5D3C53AD9}" destId="{5A1EC4D2-B1EF-4073-BF42-28059E39390C}" srcOrd="2" destOrd="0" presId="urn:microsoft.com/office/officeart/2005/8/layout/hierarchy2"/>
    <dgm:cxn modelId="{E856B961-6B22-47A5-8991-7F37DB0AFD38}" type="presParOf" srcId="{5A1EC4D2-B1EF-4073-BF42-28059E39390C}" destId="{445A4123-2D81-4DA2-A96F-113EA5151BF3}" srcOrd="0" destOrd="0" presId="urn:microsoft.com/office/officeart/2005/8/layout/hierarchy2"/>
    <dgm:cxn modelId="{216734CF-EF00-45A7-9CBA-3AEA94B1D021}" type="presParOf" srcId="{494B3C44-FF73-4E91-B77B-41C5D3C53AD9}" destId="{2754F3F8-4FF6-4A38-82CF-1CD028B6975D}" srcOrd="3" destOrd="0" presId="urn:microsoft.com/office/officeart/2005/8/layout/hierarchy2"/>
    <dgm:cxn modelId="{3CE7FB6F-66EE-41E2-87FE-0E718D94B868}" type="presParOf" srcId="{2754F3F8-4FF6-4A38-82CF-1CD028B6975D}" destId="{C53FD7F5-F81D-439B-8055-0F088A549BB9}" srcOrd="0" destOrd="0" presId="urn:microsoft.com/office/officeart/2005/8/layout/hierarchy2"/>
    <dgm:cxn modelId="{4EB718E2-8C26-4893-8E74-1F8503A25D30}" type="presParOf" srcId="{2754F3F8-4FF6-4A38-82CF-1CD028B6975D}" destId="{096079BE-DC3D-48C9-AC23-B31AA17B1CAD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63828-EC8B-4954-8991-10AAF246FEA9}">
      <dsp:nvSpPr>
        <dsp:cNvPr id="0" name=""/>
        <dsp:cNvSpPr/>
      </dsp:nvSpPr>
      <dsp:spPr>
        <a:xfrm>
          <a:off x="0" y="1462984"/>
          <a:ext cx="3158267" cy="1257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0" kern="1200" dirty="0" smtClean="0">
              <a:cs typeface="B Koodak" pitchFamily="2" charset="-78"/>
            </a:rPr>
            <a:t>تعيين روایی محتوا</a:t>
          </a:r>
          <a:endParaRPr lang="en-US" sz="3600" b="0" kern="1200" dirty="0">
            <a:cs typeface="B Koodak" pitchFamily="2" charset="-78"/>
          </a:endParaRPr>
        </a:p>
      </dsp:txBody>
      <dsp:txXfrm>
        <a:off x="0" y="1462984"/>
        <a:ext cx="3158267" cy="1257262"/>
      </dsp:txXfrm>
    </dsp:sp>
    <dsp:sp modelId="{D0E1E84E-56D4-4B64-A10F-FEFFACD49CF5}">
      <dsp:nvSpPr>
        <dsp:cNvPr id="0" name=""/>
        <dsp:cNvSpPr/>
      </dsp:nvSpPr>
      <dsp:spPr>
        <a:xfrm rot="19030873">
          <a:off x="3026033" y="1733964"/>
          <a:ext cx="992400" cy="40785"/>
        </a:xfrm>
        <a:custGeom>
          <a:avLst/>
          <a:gdLst/>
          <a:ahLst/>
          <a:cxnLst/>
          <a:rect l="0" t="0" r="0" b="0"/>
          <a:pathLst>
            <a:path>
              <a:moveTo>
                <a:pt x="0" y="20392"/>
              </a:moveTo>
              <a:lnTo>
                <a:pt x="992400" y="20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030873">
        <a:off x="3497423" y="1729546"/>
        <a:ext cx="49620" cy="49620"/>
      </dsp:txXfrm>
    </dsp:sp>
    <dsp:sp modelId="{1CB81ABF-10B3-4990-A530-278979632EBF}">
      <dsp:nvSpPr>
        <dsp:cNvPr id="0" name=""/>
        <dsp:cNvSpPr/>
      </dsp:nvSpPr>
      <dsp:spPr>
        <a:xfrm>
          <a:off x="3886200" y="933582"/>
          <a:ext cx="4021151" cy="967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B Koodak" pitchFamily="2" charset="-78"/>
            </a:rPr>
            <a:t>تعيين کيفي روایی </a:t>
          </a:r>
          <a:r>
            <a:rPr lang="ar-SA" sz="3200" b="0" kern="1200" dirty="0" smtClean="0">
              <a:cs typeface="B Koodak" pitchFamily="2" charset="-78"/>
            </a:rPr>
            <a:t>محتوا</a:t>
          </a:r>
          <a:endParaRPr lang="en-US" sz="3200" kern="1200" dirty="0">
            <a:cs typeface="B Koodak" pitchFamily="2" charset="-78"/>
          </a:endParaRPr>
        </a:p>
      </dsp:txBody>
      <dsp:txXfrm>
        <a:off x="3886200" y="933582"/>
        <a:ext cx="4021151" cy="967031"/>
      </dsp:txXfrm>
    </dsp:sp>
    <dsp:sp modelId="{5A1EC4D2-B1EF-4073-BF42-28059E39390C}">
      <dsp:nvSpPr>
        <dsp:cNvPr id="0" name=""/>
        <dsp:cNvSpPr/>
      </dsp:nvSpPr>
      <dsp:spPr>
        <a:xfrm rot="2007999">
          <a:off x="3084197" y="2317589"/>
          <a:ext cx="893520" cy="40785"/>
        </a:xfrm>
        <a:custGeom>
          <a:avLst/>
          <a:gdLst/>
          <a:ahLst/>
          <a:cxnLst/>
          <a:rect l="0" t="0" r="0" b="0"/>
          <a:pathLst>
            <a:path>
              <a:moveTo>
                <a:pt x="0" y="20392"/>
              </a:moveTo>
              <a:lnTo>
                <a:pt x="893520" y="20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07999">
        <a:off x="3508619" y="2315643"/>
        <a:ext cx="44676" cy="44676"/>
      </dsp:txXfrm>
    </dsp:sp>
    <dsp:sp modelId="{C53FD7F5-F81D-439B-8055-0F088A549BB9}">
      <dsp:nvSpPr>
        <dsp:cNvPr id="0" name=""/>
        <dsp:cNvSpPr/>
      </dsp:nvSpPr>
      <dsp:spPr>
        <a:xfrm>
          <a:off x="3903648" y="2100832"/>
          <a:ext cx="4021151" cy="967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B Koodak" pitchFamily="2" charset="-78"/>
            </a:rPr>
            <a:t>تعيين </a:t>
          </a:r>
          <a:r>
            <a:rPr lang="fa-IR" sz="2800" kern="1200" dirty="0" smtClean="0">
              <a:cs typeface="B Koodak" pitchFamily="2" charset="-78"/>
            </a:rPr>
            <a:t>کمی</a:t>
          </a:r>
          <a:r>
            <a:rPr lang="ar-SA" sz="2800" kern="1200" dirty="0" smtClean="0">
              <a:cs typeface="B Koodak" pitchFamily="2" charset="-78"/>
            </a:rPr>
            <a:t> روایی </a:t>
          </a:r>
          <a:r>
            <a:rPr lang="ar-SA" sz="2800" b="0" kern="1200" dirty="0" smtClean="0">
              <a:cs typeface="B Koodak" pitchFamily="2" charset="-78"/>
            </a:rPr>
            <a:t>محتوا</a:t>
          </a:r>
          <a:endParaRPr lang="en-US" sz="2800" kern="1200" dirty="0">
            <a:cs typeface="B Koodak" pitchFamily="2" charset="-78"/>
          </a:endParaRPr>
        </a:p>
      </dsp:txBody>
      <dsp:txXfrm>
        <a:off x="3903648" y="2100832"/>
        <a:ext cx="4021151" cy="967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C0B1-675C-4D3F-A5F6-623EAB0B5866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3D0D-E2C7-4C0C-A9DE-EA4A67A1D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8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smtClean="0"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B6671F-2E29-42B0-8C0F-F15D406EDD95}" type="slidenum">
              <a:rPr lang="ar-SA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77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7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18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0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90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35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9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7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7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272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2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9083-0197-4E72-9659-74E5F78E91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8A5F-4B17-4EE6-918C-667B2D3A4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8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2011680"/>
          </a:xfrm>
        </p:spPr>
        <p:txBody>
          <a:bodyPr>
            <a:normAutofit/>
          </a:bodyPr>
          <a:lstStyle/>
          <a:p>
            <a:r>
              <a:rPr lang="fa-IR" sz="96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روایی محتوا</a:t>
            </a:r>
            <a:endParaRPr lang="en-US" sz="96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19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CC00"/>
                </a:solidFill>
              </a:rPr>
              <a:t>Content validity</a:t>
            </a:r>
            <a:endParaRPr lang="en-US" sz="5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7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b="1" dirty="0" smtClean="0">
                <a:cs typeface="B Titr" pitchFamily="2" charset="-78"/>
              </a:rPr>
              <a:t>تعیین </a:t>
            </a:r>
            <a:r>
              <a:rPr lang="fa-IR" b="1" dirty="0">
                <a:cs typeface="B Titr" pitchFamily="2" charset="-78"/>
              </a:rPr>
              <a:t>روايي محتوا به صورت کمّي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1"/>
            <a:r>
              <a:rPr lang="fa-IR" dirty="0">
                <a:cs typeface="B Koodak" pitchFamily="2" charset="-78"/>
              </a:rPr>
              <a:t>به صورت يک امر متداول، روش کمي در تعيين روايي محتوا به عنوان يک روش تکميلي بعد از گرفتن بازخوردهاي کيفي از ارزياب و اصلاح موارد صورت خواهد گرفت. </a:t>
            </a:r>
            <a:endParaRPr lang="fa-IR" dirty="0" smtClean="0">
              <a:cs typeface="B Koodak" pitchFamily="2" charset="-78"/>
            </a:endParaRPr>
          </a:p>
          <a:p>
            <a:pPr algn="just" rtl="1"/>
            <a:r>
              <a:rPr lang="fa-IR" i="1" dirty="0">
                <a:solidFill>
                  <a:srgbClr val="FF0000"/>
                </a:solidFill>
                <a:cs typeface="B Koodak" pitchFamily="2" charset="-78"/>
              </a:rPr>
              <a:t>رانگ توسانتهام </a:t>
            </a:r>
            <a:r>
              <a:rPr lang="fa-IR" dirty="0">
                <a:cs typeface="B Koodak" pitchFamily="2" charset="-78"/>
              </a:rPr>
              <a:t>معتقد است که در بررسي روايي محتوا به دو نکته بايد توجه شود؛ </a:t>
            </a:r>
            <a:r>
              <a:rPr lang="fa-IR" i="1" dirty="0">
                <a:solidFill>
                  <a:srgbClr val="FF0000"/>
                </a:solidFill>
                <a:cs typeface="B Koodak" pitchFamily="2" charset="-78"/>
              </a:rPr>
              <a:t>اطمينان از اينکه مهمترين و صحيح ترين محتوا انتخاب شده است </a:t>
            </a:r>
            <a:r>
              <a:rPr lang="fa-IR" dirty="0">
                <a:cs typeface="B Koodak" pitchFamily="2" charset="-78"/>
              </a:rPr>
              <a:t>و  </a:t>
            </a:r>
            <a:r>
              <a:rPr lang="fa-IR" dirty="0">
                <a:solidFill>
                  <a:srgbClr val="00CC00"/>
                </a:solidFill>
                <a:cs typeface="B Koodak" pitchFamily="2" charset="-78"/>
              </a:rPr>
              <a:t>آيتم هاي ابزار به بهترين نحو جهت اندازه­گيري محتوا طراحي شده اند. </a:t>
            </a:r>
            <a:r>
              <a:rPr lang="fa-IR" dirty="0">
                <a:cs typeface="B Koodak" pitchFamily="2" charset="-78"/>
              </a:rPr>
              <a:t>محاسبه مورد اول  مي تواند توسط نسبت روايي محتوا و مورد دوم توسط ايندکس روايي محتوا صورت پذيرد</a:t>
            </a:r>
            <a:r>
              <a:rPr lang="en-US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. 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2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نسبت روایی محتوا (</a:t>
            </a:r>
            <a:r>
              <a:rPr lang="en-US" dirty="0" smtClean="0">
                <a:cs typeface="B Titr" pitchFamily="2" charset="-78"/>
              </a:rPr>
              <a:t>CVR</a:t>
            </a:r>
            <a:r>
              <a:rPr lang="fa-IR" dirty="0" smtClean="0">
                <a:cs typeface="B Titr" pitchFamily="2" charset="-78"/>
              </a:rPr>
              <a:t>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 rtl="1">
              <a:lnSpc>
                <a:spcPct val="90000"/>
              </a:lnSpc>
              <a:buClr>
                <a:srgbClr val="CC66FF"/>
              </a:buClr>
              <a:buFont typeface="Wingdings" pitchFamily="2" charset="2"/>
              <a:buChar char="Ø"/>
            </a:pPr>
            <a:r>
              <a:rPr lang="ar-SA" b="1" dirty="0">
                <a:cs typeface="B Lotus" pitchFamily="2" charset="-78"/>
              </a:rPr>
              <a:t>در خواست از پانل خبرگان </a:t>
            </a:r>
            <a:r>
              <a:rPr lang="fa-IR" b="1" dirty="0">
                <a:cs typeface="B Lotus" pitchFamily="2" charset="-78"/>
              </a:rPr>
              <a:t>جهت </a:t>
            </a:r>
            <a:r>
              <a:rPr lang="ar-SA" b="1" dirty="0">
                <a:cs typeface="B Lotus" pitchFamily="2" charset="-78"/>
              </a:rPr>
              <a:t>بررسي</a:t>
            </a:r>
            <a:r>
              <a:rPr lang="fa-IR" b="1" dirty="0">
                <a:cs typeface="B Lotus" pitchFamily="2" charset="-78"/>
              </a:rPr>
              <a:t> </a:t>
            </a:r>
            <a:r>
              <a:rPr lang="ar-SA" b="1" dirty="0">
                <a:cs typeface="B Lotus" pitchFamily="2" charset="-78"/>
              </a:rPr>
              <a:t>هر آيتم بر اساس </a:t>
            </a:r>
            <a:endParaRPr lang="fa-IR" b="1" dirty="0">
              <a:cs typeface="B Lotus" pitchFamily="2" charset="-78"/>
            </a:endParaRPr>
          </a:p>
          <a:p>
            <a:pPr marL="609600" indent="-609600" algn="just" rtl="1">
              <a:lnSpc>
                <a:spcPct val="90000"/>
              </a:lnSpc>
              <a:buClr>
                <a:srgbClr val="CC66FF"/>
              </a:buClr>
              <a:buNone/>
            </a:pPr>
            <a:r>
              <a:rPr lang="ar-SA" b="1" dirty="0">
                <a:cs typeface="B Lotus" pitchFamily="2" charset="-78"/>
              </a:rPr>
              <a:t>طيف 3 قسمتي زير:</a:t>
            </a:r>
          </a:p>
          <a:p>
            <a:pPr marL="609600" indent="-609600" algn="just" rtl="1">
              <a:lnSpc>
                <a:spcPct val="90000"/>
              </a:lnSpc>
              <a:buNone/>
            </a:pPr>
            <a:r>
              <a:rPr lang="ar-SA" b="1" dirty="0">
                <a:solidFill>
                  <a:srgbClr val="800000"/>
                </a:solidFill>
                <a:cs typeface="B Lotus" pitchFamily="2" charset="-78"/>
              </a:rPr>
              <a:t>1- ضروري است</a:t>
            </a:r>
            <a:r>
              <a:rPr lang="fa-IR" b="1" dirty="0">
                <a:solidFill>
                  <a:srgbClr val="800000"/>
                </a:solidFill>
                <a:cs typeface="B Lotus" pitchFamily="2" charset="-78"/>
              </a:rPr>
              <a:t>؛</a:t>
            </a:r>
            <a:endParaRPr lang="ar-SA" b="1" dirty="0">
              <a:solidFill>
                <a:srgbClr val="800000"/>
              </a:solidFill>
              <a:cs typeface="B Lotus" pitchFamily="2" charset="-78"/>
            </a:endParaRPr>
          </a:p>
          <a:p>
            <a:pPr marL="609600" indent="-609600" algn="just" rtl="1">
              <a:lnSpc>
                <a:spcPct val="90000"/>
              </a:lnSpc>
              <a:buNone/>
            </a:pPr>
            <a:r>
              <a:rPr lang="ar-SA" b="1" dirty="0">
                <a:solidFill>
                  <a:srgbClr val="800000"/>
                </a:solidFill>
                <a:cs typeface="B Lotus" pitchFamily="2" charset="-78"/>
              </a:rPr>
              <a:t>2- مفيد است ولي ضروري نيست</a:t>
            </a:r>
            <a:r>
              <a:rPr lang="fa-IR" b="1" dirty="0">
                <a:solidFill>
                  <a:srgbClr val="800000"/>
                </a:solidFill>
                <a:cs typeface="B Lotus" pitchFamily="2" charset="-78"/>
              </a:rPr>
              <a:t>؛</a:t>
            </a:r>
            <a:endParaRPr lang="ar-SA" b="1" i="1" dirty="0">
              <a:solidFill>
                <a:srgbClr val="800000"/>
              </a:solidFill>
              <a:cs typeface="B Lotus" pitchFamily="2" charset="-78"/>
            </a:endParaRPr>
          </a:p>
          <a:p>
            <a:pPr marL="609600" indent="-609600" algn="just" rtl="1">
              <a:lnSpc>
                <a:spcPct val="90000"/>
              </a:lnSpc>
              <a:buNone/>
            </a:pPr>
            <a:r>
              <a:rPr lang="ar-SA" b="1" dirty="0">
                <a:solidFill>
                  <a:srgbClr val="800000"/>
                </a:solidFill>
                <a:cs typeface="B Lotus" pitchFamily="2" charset="-78"/>
              </a:rPr>
              <a:t>3-ضرورتي ندارد</a:t>
            </a:r>
            <a:r>
              <a:rPr lang="fa-IR" b="1" dirty="0">
                <a:solidFill>
                  <a:srgbClr val="800000"/>
                </a:solidFill>
                <a:cs typeface="B Lotus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17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فرمول نسبت روایی محتوا (</a:t>
            </a:r>
            <a:r>
              <a:rPr lang="en-US" dirty="0" smtClean="0">
                <a:cs typeface="B Titr" pitchFamily="2" charset="-78"/>
              </a:rPr>
              <a:t>CVR</a:t>
            </a:r>
            <a:r>
              <a:rPr lang="fa-IR" dirty="0" smtClean="0">
                <a:cs typeface="B Titr" pitchFamily="2" charset="-78"/>
              </a:rPr>
              <a:t>)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1"/>
            <a:ext cx="4495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3962400"/>
            <a:ext cx="8458200" cy="2667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dirty="0">
                <a:cs typeface="B Koodak" pitchFamily="2" charset="-78"/>
              </a:rPr>
              <a:t>که در اين فرمول:</a:t>
            </a:r>
            <a:r>
              <a:rPr lang="en-US" sz="4000" dirty="0">
                <a:cs typeface="B Koodak" pitchFamily="2" charset="-78"/>
              </a:rPr>
              <a:t> </a:t>
            </a:r>
          </a:p>
          <a:p>
            <a:pPr algn="r" rtl="1"/>
            <a:r>
              <a:rPr lang="en-US" sz="4000" dirty="0">
                <a:cs typeface="B Koodak" pitchFamily="2" charset="-78"/>
              </a:rPr>
              <a:t> = N</a:t>
            </a:r>
            <a:r>
              <a:rPr lang="en-US" sz="4000" baseline="-25000" dirty="0">
                <a:cs typeface="B Koodak" pitchFamily="2" charset="-78"/>
              </a:rPr>
              <a:t>E</a:t>
            </a:r>
            <a:r>
              <a:rPr lang="ar-SA" sz="4000" dirty="0">
                <a:cs typeface="B Koodak" pitchFamily="2" charset="-78"/>
              </a:rPr>
              <a:t>تعداد متخصصاني که گزينه ضروري را انتخاب نموده</a:t>
            </a:r>
            <a:r>
              <a:rPr lang="en-US" sz="4000" dirty="0">
                <a:cs typeface="B Koodak" pitchFamily="2" charset="-78"/>
              </a:rPr>
              <a:t>­</a:t>
            </a:r>
            <a:r>
              <a:rPr lang="ar-SA" sz="4000" dirty="0">
                <a:cs typeface="B Koodak" pitchFamily="2" charset="-78"/>
              </a:rPr>
              <a:t>اند.</a:t>
            </a:r>
            <a:endParaRPr lang="en-US" sz="4000" dirty="0">
              <a:cs typeface="B Koodak" pitchFamily="2" charset="-78"/>
            </a:endParaRPr>
          </a:p>
          <a:p>
            <a:pPr algn="r" rtl="1"/>
            <a:r>
              <a:rPr lang="en-US" sz="4000" dirty="0">
                <a:cs typeface="B Koodak" pitchFamily="2" charset="-78"/>
              </a:rPr>
              <a:t> = N</a:t>
            </a:r>
            <a:r>
              <a:rPr lang="ar-SA" sz="4000" dirty="0">
                <a:cs typeface="B Koodak" pitchFamily="2" charset="-78"/>
              </a:rPr>
              <a:t>تعداد کل متخصصان ارزيابي­کننده. </a:t>
            </a:r>
            <a:endParaRPr lang="en-US" sz="40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0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D7EA7AFD-BC1A-4340-9737-245FA57B4421}" type="datetime1">
              <a:rPr lang="en-US"/>
              <a:pPr/>
              <a:t>4/17/2014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M  Heravi-PhD, Shahed University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0FB8845-D7E4-44BC-BF8B-187D9FDCDA90}" type="slidenum">
              <a:rPr lang="ar-SA"/>
              <a:pPr/>
              <a:t>13</a:t>
            </a:fld>
            <a:endParaRPr lang="en-US"/>
          </a:p>
        </p:txBody>
      </p:sp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3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610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07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533400"/>
            <a:ext cx="75057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67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cs typeface="B Koodak" pitchFamily="2" charset="-78"/>
              </a:rPr>
              <a:t>Content Validity Index(CVI)- </a:t>
            </a:r>
            <a:r>
              <a:rPr lang="en-US" sz="2400" dirty="0" smtClean="0">
                <a:solidFill>
                  <a:srgbClr val="002060"/>
                </a:solidFill>
                <a:cs typeface="B Koodak" pitchFamily="2" charset="-78"/>
              </a:rPr>
              <a:t>Waltz &amp; </a:t>
            </a:r>
            <a:r>
              <a:rPr lang="en-US" sz="2400" dirty="0" err="1" smtClean="0">
                <a:solidFill>
                  <a:srgbClr val="002060"/>
                </a:solidFill>
                <a:cs typeface="B Koodak" pitchFamily="2" charset="-78"/>
              </a:rPr>
              <a:t>Bausel</a:t>
            </a:r>
            <a:r>
              <a:rPr lang="en-US" sz="2400" dirty="0" smtClean="0">
                <a:solidFill>
                  <a:srgbClr val="002060"/>
                </a:solidFill>
                <a:cs typeface="B Koodak" pitchFamily="2" charset="-78"/>
              </a:rPr>
              <a:t> 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  <a:p>
            <a:pPr algn="r" rtl="1"/>
            <a:r>
              <a:rPr lang="ar-SA" dirty="0">
                <a:cs typeface="B Davat" pitchFamily="2" charset="-78"/>
              </a:rPr>
              <a:t>براساس فرمول فوق معمولاً 4 معيار سادگي، واضح بودن، اختصاصي بودن و مرتبط بودن براساس طيف ليکرتي چهار قسمتي براي هر کدام از ابعاد چهار گانه مورد احصاء قرار مي­گيرد.</a:t>
            </a:r>
            <a:r>
              <a:rPr lang="en-US" dirty="0" smtClean="0">
                <a:effectLst/>
                <a:cs typeface="B Davat" pitchFamily="2" charset="-78"/>
              </a:rPr>
              <a:t> </a:t>
            </a:r>
            <a:endParaRPr lang="fa-IR" dirty="0" smtClean="0"/>
          </a:p>
          <a:p>
            <a:pPr algn="l"/>
            <a:r>
              <a:rPr lang="en-US" dirty="0" smtClean="0"/>
              <a:t>Simplicity</a:t>
            </a:r>
            <a:endParaRPr lang="en-US" dirty="0"/>
          </a:p>
          <a:p>
            <a:pPr algn="l"/>
            <a:r>
              <a:rPr lang="en-US" dirty="0" smtClean="0"/>
              <a:t>Clarity</a:t>
            </a:r>
            <a:endParaRPr lang="en-US" dirty="0"/>
          </a:p>
          <a:p>
            <a:pPr algn="l"/>
            <a:r>
              <a:rPr lang="en-US" dirty="0" smtClean="0"/>
              <a:t>Specificity</a:t>
            </a:r>
            <a:endParaRPr lang="en-US" dirty="0"/>
          </a:p>
          <a:p>
            <a:pPr algn="l"/>
            <a:r>
              <a:rPr lang="en-US" dirty="0" smtClean="0"/>
              <a:t>Relevancy</a:t>
            </a:r>
            <a:endParaRPr lang="en-US" dirty="0"/>
          </a:p>
          <a:p>
            <a:pPr algn="r" rtl="1"/>
            <a:endParaRPr lang="en-US" dirty="0" smtClean="0">
              <a:cs typeface="B Koodak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Koodak" pitchFamily="2" charset="-78"/>
            </a:endParaRPr>
          </a:p>
        </p:txBody>
      </p:sp>
      <p:pic>
        <p:nvPicPr>
          <p:cNvPr id="4" name="Picture 3" descr="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086600" cy="11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b="1" dirty="0" smtClean="0">
                <a:cs typeface="B Titr" pitchFamily="2" charset="-78"/>
              </a:rPr>
              <a:t>تفسیر بر اساس روش والتز وباسل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SA" dirty="0">
                <a:cs typeface="B Koodak" pitchFamily="2" charset="-78"/>
              </a:rPr>
              <a:t>نمره ايندکس روايي محتوا (</a:t>
            </a:r>
            <a:r>
              <a:rPr lang="en-US" dirty="0">
                <a:cs typeface="B Koodak" pitchFamily="2" charset="-78"/>
              </a:rPr>
              <a:t>CVI</a:t>
            </a:r>
            <a:r>
              <a:rPr lang="ar-SA" dirty="0">
                <a:cs typeface="B Koodak" pitchFamily="2" charset="-78"/>
              </a:rPr>
              <a:t>) بالاتر از 79/0 </a:t>
            </a:r>
            <a:r>
              <a:rPr lang="ar-SA" dirty="0">
                <a:solidFill>
                  <a:srgbClr val="00CC00"/>
                </a:solidFill>
                <a:cs typeface="B Koodak" pitchFamily="2" charset="-78"/>
              </a:rPr>
              <a:t>مناسب </a:t>
            </a:r>
            <a:r>
              <a:rPr lang="ar-SA" dirty="0">
                <a:cs typeface="B Koodak" pitchFamily="2" charset="-78"/>
              </a:rPr>
              <a:t>تشخيص داده مي شود. </a:t>
            </a:r>
            <a:r>
              <a:rPr lang="fa-IR" dirty="0" smtClean="0">
                <a:solidFill>
                  <a:srgbClr val="00CC00"/>
                </a:solidFill>
                <a:cs typeface="B Koodak" pitchFamily="2" charset="-78"/>
              </a:rPr>
              <a:t>(</a:t>
            </a:r>
            <a:r>
              <a:rPr lang="en-US" dirty="0" smtClean="0">
                <a:solidFill>
                  <a:srgbClr val="00CC00"/>
                </a:solidFill>
                <a:cs typeface="B Koodak" pitchFamily="2" charset="-78"/>
              </a:rPr>
              <a:t>Adequate</a:t>
            </a:r>
            <a:r>
              <a:rPr lang="fa-IR" dirty="0" smtClean="0">
                <a:solidFill>
                  <a:srgbClr val="00CC00"/>
                </a:solidFill>
                <a:cs typeface="B Koodak" pitchFamily="2" charset="-78"/>
              </a:rPr>
              <a:t>)</a:t>
            </a:r>
            <a:endParaRPr lang="en-US" dirty="0">
              <a:solidFill>
                <a:srgbClr val="00CC00"/>
              </a:solidFill>
              <a:cs typeface="B Koodak" pitchFamily="2" charset="-78"/>
            </a:endParaRPr>
          </a:p>
          <a:p>
            <a:pPr algn="r" rtl="1"/>
            <a:r>
              <a:rPr lang="ar-SA" dirty="0">
                <a:cs typeface="B Koodak" pitchFamily="2" charset="-78"/>
              </a:rPr>
              <a:t>نمره ايندکس روايي محتوا (</a:t>
            </a:r>
            <a:r>
              <a:rPr lang="en-US" dirty="0">
                <a:cs typeface="B Koodak" pitchFamily="2" charset="-78"/>
              </a:rPr>
              <a:t>CVI</a:t>
            </a:r>
            <a:r>
              <a:rPr lang="ar-SA" dirty="0">
                <a:cs typeface="B Koodak" pitchFamily="2" charset="-78"/>
              </a:rPr>
              <a:t>) بين 79% تا 70% </a:t>
            </a:r>
            <a:r>
              <a:rPr lang="ar-SA" dirty="0">
                <a:solidFill>
                  <a:srgbClr val="FFC000"/>
                </a:solidFill>
                <a:cs typeface="B Koodak" pitchFamily="2" charset="-78"/>
              </a:rPr>
              <a:t>سئوال برانگيز </a:t>
            </a:r>
            <a:r>
              <a:rPr lang="fa-IR" dirty="0" smtClean="0">
                <a:solidFill>
                  <a:srgbClr val="FFC000"/>
                </a:solidFill>
                <a:cs typeface="B Koodak" pitchFamily="2" charset="-78"/>
              </a:rPr>
              <a:t>(</a:t>
            </a:r>
            <a:r>
              <a:rPr lang="en-US" dirty="0" smtClean="0">
                <a:solidFill>
                  <a:srgbClr val="FFC000"/>
                </a:solidFill>
                <a:cs typeface="B Koodak" pitchFamily="2" charset="-78"/>
              </a:rPr>
              <a:t>Questionable</a:t>
            </a:r>
            <a:r>
              <a:rPr lang="fa-IR" dirty="0" smtClean="0">
                <a:solidFill>
                  <a:srgbClr val="FFC000"/>
                </a:solidFill>
                <a:cs typeface="B Koodak" pitchFamily="2" charset="-78"/>
              </a:rPr>
              <a:t>) </a:t>
            </a:r>
            <a:r>
              <a:rPr lang="ar-SA" dirty="0" smtClean="0">
                <a:cs typeface="B Koodak" pitchFamily="2" charset="-78"/>
              </a:rPr>
              <a:t>بوده </a:t>
            </a:r>
            <a:r>
              <a:rPr lang="ar-SA" dirty="0">
                <a:cs typeface="B Koodak" pitchFamily="2" charset="-78"/>
              </a:rPr>
              <a:t>و به اصلاح و بازنگري نياز دارد. </a:t>
            </a:r>
            <a:endParaRPr lang="en-US" dirty="0">
              <a:cs typeface="B Koodak" pitchFamily="2" charset="-78"/>
            </a:endParaRPr>
          </a:p>
          <a:p>
            <a:pPr algn="r" rtl="1"/>
            <a:r>
              <a:rPr lang="ar-SA" dirty="0">
                <a:cs typeface="B Koodak" pitchFamily="2" charset="-78"/>
              </a:rPr>
              <a:t>نمره ايندکس روايي محتوا (</a:t>
            </a:r>
            <a:r>
              <a:rPr lang="en-US" dirty="0">
                <a:cs typeface="B Koodak" pitchFamily="2" charset="-78"/>
              </a:rPr>
              <a:t>CVI</a:t>
            </a:r>
            <a:r>
              <a:rPr lang="ar-SA" dirty="0">
                <a:cs typeface="B Koodak" pitchFamily="2" charset="-78"/>
              </a:rPr>
              <a:t>) کمتر از 70% </a:t>
            </a:r>
            <a:r>
              <a:rPr lang="ar-SA" dirty="0">
                <a:solidFill>
                  <a:srgbClr val="FF0000"/>
                </a:solidFill>
                <a:cs typeface="B Koodak" pitchFamily="2" charset="-78"/>
              </a:rPr>
              <a:t>غير قابل قبول بوده </a:t>
            </a: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(</a:t>
            </a:r>
            <a:r>
              <a:rPr lang="en-US" dirty="0" smtClean="0">
                <a:solidFill>
                  <a:srgbClr val="FF0000"/>
                </a:solidFill>
                <a:cs typeface="B Koodak" pitchFamily="2" charset="-78"/>
              </a:rPr>
              <a:t>Unacceptable</a:t>
            </a: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) </a:t>
            </a:r>
            <a:r>
              <a:rPr lang="ar-SA" dirty="0" smtClean="0">
                <a:cs typeface="B Koodak" pitchFamily="2" charset="-78"/>
              </a:rPr>
              <a:t>و </a:t>
            </a:r>
            <a:r>
              <a:rPr lang="ar-SA" dirty="0">
                <a:cs typeface="B Koodak" pitchFamily="2" charset="-78"/>
              </a:rPr>
              <a:t>بايستي حذف گردد</a:t>
            </a:r>
            <a:r>
              <a:rPr lang="en-US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. </a:t>
            </a:r>
            <a:endParaRPr lang="fa-IR" dirty="0" smtClean="0">
              <a:cs typeface="B Koodak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6106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52800"/>
            <a:ext cx="8610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72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1219201"/>
            <a:ext cx="76485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09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چرا روایی محتوا مهم است؟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55431"/>
            <a:ext cx="8229600" cy="5050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>
                <a:cs typeface="B Koodak" pitchFamily="2" charset="-78"/>
              </a:rPr>
              <a:t>در اعتبار محتوا براي کسب اطمينان از اينکه محتواي آزمون </a:t>
            </a:r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معرف سازه­اي </a:t>
            </a:r>
            <a:r>
              <a:rPr lang="fa-IR" dirty="0">
                <a:cs typeface="B Koodak" pitchFamily="2" charset="-78"/>
              </a:rPr>
              <a:t>است که ادعا مي شود آن را مي­سنجد، محتواي آزمون مورد بررسي قرار </a:t>
            </a:r>
            <a:r>
              <a:rPr lang="fa-IR" dirty="0" smtClean="0">
                <a:cs typeface="B Koodak" pitchFamily="2" charset="-78"/>
              </a:rPr>
              <a:t>مي­گيرد.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3276600"/>
            <a:ext cx="381000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atin typeface="Blue Highway Free D" pitchFamily="2" charset="0"/>
                <a:cs typeface="B Davat" pitchFamily="2" charset="-78"/>
              </a:rPr>
              <a:t>روایی محتوای  بصورت  کاملاًدقیق</a:t>
            </a:r>
            <a:endParaRPr lang="en-US" sz="2400" dirty="0">
              <a:latin typeface="Blue Highway Free D" pitchFamily="2" charset="0"/>
              <a:cs typeface="B Davat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4343400"/>
            <a:ext cx="838200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5384800"/>
            <a:ext cx="381000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atin typeface="Blue Highway Free D" pitchFamily="2" charset="0"/>
                <a:cs typeface="B Jadid" pitchFamily="2" charset="-78"/>
              </a:rPr>
              <a:t>روایی سازه </a:t>
            </a:r>
            <a:r>
              <a:rPr lang="fa-IR" sz="2400" dirty="0" smtClean="0">
                <a:solidFill>
                  <a:srgbClr val="FF0000"/>
                </a:solidFill>
                <a:latin typeface="Blue Highway Free D" pitchFamily="2" charset="0"/>
                <a:cs typeface="B Jadid" pitchFamily="2" charset="-78"/>
              </a:rPr>
              <a:t>بی دردسر</a:t>
            </a:r>
            <a:endParaRPr lang="en-US" sz="2400" dirty="0">
              <a:solidFill>
                <a:srgbClr val="FF0000"/>
              </a:solidFill>
              <a:latin typeface="Blue Highway Free D" pitchFamily="2" charset="0"/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4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B Koodak" pitchFamily="2" charset="-78"/>
              </a:rPr>
              <a:t>CVI Using SE of Proportion-</a:t>
            </a:r>
            <a:r>
              <a:rPr lang="en-US" sz="3100" b="1" dirty="0" smtClean="0">
                <a:solidFill>
                  <a:srgbClr val="C00000"/>
                </a:solidFill>
                <a:cs typeface="B Koodak" pitchFamily="2" charset="-78"/>
              </a:rPr>
              <a:t>Lynn(1986)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Koodak" pitchFamily="2" charset="-78"/>
              </a:rPr>
              <a:t> پس از محاسبه </a:t>
            </a:r>
            <a:r>
              <a:rPr lang="en-US" dirty="0" smtClean="0">
                <a:cs typeface="B Koodak" pitchFamily="2" charset="-78"/>
              </a:rPr>
              <a:t>CVI</a:t>
            </a:r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 smtClean="0">
                <a:cs typeface="B Koodak" pitchFamily="2" charset="-78"/>
              </a:rPr>
              <a:t>براي </a:t>
            </a:r>
            <a:r>
              <a:rPr lang="ar-SA" dirty="0">
                <a:cs typeface="B Koodak" pitchFamily="2" charset="-78"/>
              </a:rPr>
              <a:t>هر يک از نسبت ها، خطاي استاندارد محاسبه گردد تا</a:t>
            </a:r>
            <a:r>
              <a:rPr lang="ar-SA" dirty="0">
                <a:solidFill>
                  <a:srgbClr val="FF0000"/>
                </a:solidFill>
                <a:cs typeface="B Koodak" pitchFamily="2" charset="-78"/>
              </a:rPr>
              <a:t> نقطه برش </a:t>
            </a:r>
            <a:r>
              <a:rPr lang="ar-SA" dirty="0">
                <a:cs typeface="B Koodak" pitchFamily="2" charset="-78"/>
              </a:rPr>
              <a:t>براي تمايز </a:t>
            </a:r>
            <a:r>
              <a:rPr lang="ar-SA" dirty="0">
                <a:solidFill>
                  <a:srgbClr val="FF0000"/>
                </a:solidFill>
                <a:cs typeface="B Koodak" pitchFamily="2" charset="-78"/>
              </a:rPr>
              <a:t>شانس</a:t>
            </a:r>
            <a:r>
              <a:rPr lang="ar-SA" dirty="0">
                <a:cs typeface="B Koodak" pitchFamily="2" charset="-78"/>
              </a:rPr>
              <a:t> از </a:t>
            </a:r>
            <a:r>
              <a:rPr lang="ar-SA" dirty="0">
                <a:solidFill>
                  <a:srgbClr val="00CC00"/>
                </a:solidFill>
                <a:cs typeface="B Koodak" pitchFamily="2" charset="-78"/>
              </a:rPr>
              <a:t>موافقت واقعي </a:t>
            </a:r>
            <a:r>
              <a:rPr lang="ar-SA" dirty="0">
                <a:cs typeface="B Koodak" pitchFamily="2" charset="-78"/>
              </a:rPr>
              <a:t>حاصل گردد. </a:t>
            </a:r>
            <a:endParaRPr lang="fa-IR" dirty="0" smtClean="0">
              <a:cs typeface="B Koodak" pitchFamily="2" charset="-78"/>
            </a:endParaRPr>
          </a:p>
          <a:p>
            <a:pPr algn="just" rtl="1"/>
            <a:endParaRPr lang="fa-IR" dirty="0">
              <a:cs typeface="B Koodak" pitchFamily="2" charset="-78"/>
            </a:endParaRPr>
          </a:p>
          <a:p>
            <a:pPr algn="just" rtl="1"/>
            <a:endParaRPr lang="fa-IR" dirty="0" smtClean="0">
              <a:cs typeface="B Koodak" pitchFamily="2" charset="-78"/>
            </a:endParaRPr>
          </a:p>
          <a:p>
            <a:pPr algn="just" rtl="1"/>
            <a:r>
              <a:rPr lang="ar-SA" dirty="0" smtClean="0">
                <a:cs typeface="B Koodak" pitchFamily="2" charset="-78"/>
              </a:rPr>
              <a:t>وي </a:t>
            </a:r>
            <a:r>
              <a:rPr lang="ar-SA" dirty="0">
                <a:cs typeface="B Koodak" pitchFamily="2" charset="-78"/>
              </a:rPr>
              <a:t>پس از محاسبه </a:t>
            </a:r>
            <a:r>
              <a:rPr lang="ar-SA" i="1" dirty="0">
                <a:solidFill>
                  <a:srgbClr val="FF0000"/>
                </a:solidFill>
                <a:cs typeface="B Koodak" pitchFamily="2" charset="-78"/>
              </a:rPr>
              <a:t>خطاي استاندارد (</a:t>
            </a:r>
            <a:r>
              <a:rPr lang="en-US" i="1" dirty="0">
                <a:solidFill>
                  <a:srgbClr val="FF0000"/>
                </a:solidFill>
                <a:cs typeface="B Koodak" pitchFamily="2" charset="-78"/>
              </a:rPr>
              <a:t>SE</a:t>
            </a:r>
            <a:r>
              <a:rPr lang="ar-SA" i="1" dirty="0">
                <a:solidFill>
                  <a:srgbClr val="FF0000"/>
                </a:solidFill>
                <a:cs typeface="B Koodak" pitchFamily="2" charset="-78"/>
              </a:rPr>
              <a:t>) </a:t>
            </a:r>
            <a:r>
              <a:rPr lang="ar-SA" dirty="0">
                <a:cs typeface="B Koodak" pitchFamily="2" charset="-78"/>
              </a:rPr>
              <a:t>براي هر يک از نسبت ها، </a:t>
            </a:r>
            <a:r>
              <a:rPr lang="ar-SA" dirty="0">
                <a:solidFill>
                  <a:srgbClr val="FF0000"/>
                </a:solidFill>
                <a:cs typeface="B Koodak" pitchFamily="2" charset="-78"/>
              </a:rPr>
              <a:t>سطح اطمينان 95% </a:t>
            </a:r>
            <a:r>
              <a:rPr lang="ar-SA" dirty="0">
                <a:cs typeface="B Koodak" pitchFamily="2" charset="-78"/>
              </a:rPr>
              <a:t>را براي ساخت فاصله اطمينان در نظر مي گيرد</a:t>
            </a:r>
            <a:r>
              <a:rPr lang="ar-SA" dirty="0" smtClean="0">
                <a:cs typeface="B Koodak" pitchFamily="2" charset="-78"/>
              </a:rPr>
              <a:t>.</a:t>
            </a:r>
            <a:endParaRPr lang="fa-IR" dirty="0" smtClean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B Koodak" pitchFamily="2" charset="-78"/>
              </a:rPr>
              <a:t>CVI Using SE of Proportion-</a:t>
            </a:r>
            <a:r>
              <a:rPr lang="en-US" sz="3100" b="1" dirty="0" smtClean="0">
                <a:solidFill>
                  <a:srgbClr val="C00000"/>
                </a:solidFill>
                <a:cs typeface="B Koodak" pitchFamily="2" charset="-78"/>
              </a:rPr>
              <a:t>Lynn(1986)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 smtClean="0">
                <a:cs typeface="B Koodak" pitchFamily="2" charset="-78"/>
              </a:rPr>
              <a:t>سپس فاصله اطمينان پيرامون هر ايندکس روايي محتوا (</a:t>
            </a:r>
            <a:r>
              <a:rPr lang="en-US" dirty="0" smtClean="0">
                <a:cs typeface="B Koodak" pitchFamily="2" charset="-78"/>
              </a:rPr>
              <a:t>CVI</a:t>
            </a:r>
            <a:r>
              <a:rPr lang="ar-SA" dirty="0" smtClean="0">
                <a:cs typeface="B Koodak" pitchFamily="2" charset="-78"/>
              </a:rPr>
              <a:t>) محاسبه شده را به لحاظ حد پاييني با عدد </a:t>
            </a:r>
            <a:r>
              <a:rPr lang="fa-IR" dirty="0" smtClean="0">
                <a:cs typeface="B Koodak" pitchFamily="2" charset="-78"/>
              </a:rPr>
              <a:t>0/5</a:t>
            </a:r>
            <a:r>
              <a:rPr lang="ar-SA" dirty="0" smtClean="0">
                <a:cs typeface="B Koodak" pitchFamily="2" charset="-78"/>
              </a:rPr>
              <a:t> مقايسه مي نمايد. </a:t>
            </a:r>
            <a:endParaRPr lang="fa-IR" dirty="0" smtClean="0">
              <a:cs typeface="B Koodak" pitchFamily="2" charset="-78"/>
            </a:endParaRPr>
          </a:p>
          <a:p>
            <a:pPr algn="just" rtl="1"/>
            <a:r>
              <a:rPr lang="fa-IR" dirty="0" smtClean="0">
                <a:cs typeface="B Koodak" pitchFamily="2" charset="-78"/>
              </a:rPr>
              <a:t>سئوال:</a:t>
            </a:r>
          </a:p>
          <a:p>
            <a:pPr marL="0" indent="0" algn="ctr" rtl="1">
              <a:buNone/>
            </a:pPr>
            <a:r>
              <a:rPr lang="fa-IR" dirty="0" smtClean="0">
                <a:cs typeface="B Jadid" pitchFamily="2" charset="-78"/>
              </a:rPr>
              <a:t>چرا عدد 0/5 ملاک مقایسه قرار می گیرد؟</a:t>
            </a:r>
            <a:endParaRPr lang="en-US" dirty="0"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مثال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 </a:t>
            </a:r>
            <a:r>
              <a:rPr lang="ar-SA" dirty="0">
                <a:cs typeface="B Mitra" pitchFamily="2" charset="-78"/>
              </a:rPr>
              <a:t>فرض نماييد   مي خواهيم معناداري آيتمي را که 5 نفر از 7 نفر متخصص آن را روا مي دانند محاسبه نماييم. در قدم اول بايد ايندکس روايي محتوا (</a:t>
            </a:r>
            <a:r>
              <a:rPr lang="en-US" dirty="0">
                <a:cs typeface="B Mitra" pitchFamily="2" charset="-78"/>
              </a:rPr>
              <a:t>CVI</a:t>
            </a:r>
            <a:r>
              <a:rPr lang="ar-SA" dirty="0">
                <a:cs typeface="B Mitra" pitchFamily="2" charset="-78"/>
              </a:rPr>
              <a:t>) را </a:t>
            </a:r>
            <a:r>
              <a:rPr lang="fa-IR" dirty="0">
                <a:cs typeface="B Mitra" pitchFamily="2" charset="-78"/>
              </a:rPr>
              <a:t>طبق فرمول </a:t>
            </a:r>
            <a:r>
              <a:rPr lang="ar-SA" dirty="0">
                <a:cs typeface="B Mitra" pitchFamily="2" charset="-78"/>
              </a:rPr>
              <a:t>محاسبه نماييم: </a:t>
            </a:r>
            <a:endParaRPr lang="en-US" dirty="0">
              <a:cs typeface="B Mitra" pitchFamily="2" charset="-78"/>
            </a:endParaRPr>
          </a:p>
          <a:p>
            <a:pPr algn="r" rtl="1"/>
            <a:endParaRPr lang="fa-IR" dirty="0" smtClean="0">
              <a:cs typeface="B Koodak" pitchFamily="2" charset="-78"/>
            </a:endParaRPr>
          </a:p>
          <a:p>
            <a:pPr algn="r" rtl="1"/>
            <a:r>
              <a:rPr lang="fa-IR" dirty="0">
                <a:cs typeface="B Mitra" pitchFamily="2" charset="-78"/>
              </a:rPr>
              <a:t>در قدم دوم بايد </a:t>
            </a:r>
            <a:r>
              <a:rPr lang="en-US" dirty="0">
                <a:cs typeface="B Mitra" pitchFamily="2" charset="-78"/>
              </a:rPr>
              <a:t>CI</a:t>
            </a:r>
            <a:r>
              <a:rPr lang="fa-IR" dirty="0">
                <a:cs typeface="B Mitra" pitchFamily="2" charset="-78"/>
              </a:rPr>
              <a:t> را محاسبه نماييم که براي اين کار بايستي ابتدا خطاي استاندارد (</a:t>
            </a:r>
            <a:r>
              <a:rPr lang="en-US" dirty="0">
                <a:cs typeface="B Mitra" pitchFamily="2" charset="-78"/>
              </a:rPr>
              <a:t>SE</a:t>
            </a:r>
            <a:r>
              <a:rPr lang="fa-IR" dirty="0">
                <a:cs typeface="B Mitra" pitchFamily="2" charset="-78"/>
              </a:rPr>
              <a:t>) را بر حسب فرمول زير محاسبه کنيم:</a:t>
            </a:r>
            <a:endParaRPr lang="en-US" dirty="0">
              <a:cs typeface="B Mitra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7375"/>
            <a:ext cx="2286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67300"/>
            <a:ext cx="7467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مثال-ادامه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حال بايد حد بالا و پايين را در فاصله اطمينان 95% محاسبه نماييم. </a:t>
            </a:r>
            <a:endParaRPr lang="en-US" dirty="0">
              <a:cs typeface="B Koodak" pitchFamily="2" charset="-78"/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cs typeface="B Koodak" pitchFamily="2" charset="-78"/>
              </a:rPr>
              <a:t>CI Critical Value = Value in %95 × SE</a:t>
            </a:r>
          </a:p>
          <a:p>
            <a:pPr marL="0" indent="0" rtl="1">
              <a:buNone/>
            </a:pPr>
            <a:r>
              <a:rPr lang="fa-IR" dirty="0" smtClean="0">
                <a:cs typeface="B Koodak" pitchFamily="2" charset="-78"/>
              </a:rPr>
              <a:t>0/33 </a:t>
            </a:r>
            <a:r>
              <a:rPr lang="en-US" dirty="0" smtClean="0">
                <a:cs typeface="B Koodak" pitchFamily="2" charset="-78"/>
              </a:rPr>
              <a:t> </a:t>
            </a:r>
            <a:r>
              <a:rPr lang="en-US" dirty="0">
                <a:cs typeface="B Koodak" pitchFamily="2" charset="-78"/>
              </a:rPr>
              <a:t>= </a:t>
            </a:r>
            <a:r>
              <a:rPr lang="fa-IR" dirty="0" smtClean="0">
                <a:cs typeface="B Koodak" pitchFamily="2" charset="-78"/>
              </a:rPr>
              <a:t>0/17 </a:t>
            </a:r>
            <a:r>
              <a:rPr lang="en-US" dirty="0">
                <a:cs typeface="B Koodak" pitchFamily="2" charset="-78"/>
              </a:rPr>
              <a:t>×</a:t>
            </a:r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1/96 </a:t>
            </a:r>
            <a:r>
              <a:rPr lang="en-US" dirty="0">
                <a:cs typeface="B Koodak" pitchFamily="2" charset="-78"/>
              </a:rPr>
              <a:t>CI =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حال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بايد </a:t>
            </a:r>
            <a:r>
              <a:rPr lang="fa-IR" dirty="0" smtClean="0">
                <a:cs typeface="B Koodak" pitchFamily="2" charset="-78"/>
              </a:rPr>
              <a:t>0/71</a:t>
            </a:r>
            <a:r>
              <a:rPr lang="ar-SA" dirty="0" smtClean="0">
                <a:cs typeface="B Koodak" pitchFamily="2" charset="-78"/>
              </a:rPr>
              <a:t>را </a:t>
            </a:r>
            <a:r>
              <a:rPr lang="ar-SA" dirty="0">
                <a:cs typeface="B Koodak" pitchFamily="2" charset="-78"/>
              </a:rPr>
              <a:t>با </a:t>
            </a:r>
            <a:r>
              <a:rPr lang="fa-IR" dirty="0" smtClean="0">
                <a:cs typeface="B Koodak" pitchFamily="2" charset="-78"/>
              </a:rPr>
              <a:t>0/33 </a:t>
            </a:r>
            <a:r>
              <a:rPr lang="ar-SA" dirty="0" smtClean="0">
                <a:cs typeface="B Koodak" pitchFamily="2" charset="-78"/>
              </a:rPr>
              <a:t>± </a:t>
            </a:r>
            <a:r>
              <a:rPr lang="ar-SA" dirty="0">
                <a:cs typeface="B Koodak" pitchFamily="2" charset="-78"/>
              </a:rPr>
              <a:t>جمع و تفريق نماييم تا حد بالا و پايين تعيين گردد.  </a:t>
            </a:r>
            <a:endParaRPr lang="en-US" dirty="0">
              <a:cs typeface="B Koodak" pitchFamily="2" charset="-78"/>
            </a:endParaRPr>
          </a:p>
          <a:p>
            <a:pPr marL="0" indent="0" rtl="1">
              <a:buNone/>
            </a:pPr>
            <a:r>
              <a:rPr lang="ar-SA" dirty="0">
                <a:cs typeface="B Koodak" pitchFamily="2" charset="-78"/>
              </a:rPr>
              <a:t>1 = </a:t>
            </a:r>
            <a:r>
              <a:rPr lang="fa-IR" dirty="0" smtClean="0">
                <a:cs typeface="B Koodak" pitchFamily="2" charset="-78"/>
              </a:rPr>
              <a:t>0/33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+ </a:t>
            </a:r>
            <a:r>
              <a:rPr lang="fa-IR" dirty="0" smtClean="0">
                <a:cs typeface="B Koodak" pitchFamily="2" charset="-78"/>
              </a:rPr>
              <a:t>0/71 </a:t>
            </a:r>
            <a:r>
              <a:rPr lang="ar-SA" dirty="0" smtClean="0">
                <a:cs typeface="B Koodak" pitchFamily="2" charset="-78"/>
              </a:rPr>
              <a:t>= </a:t>
            </a:r>
            <a:r>
              <a:rPr lang="ar-SA" dirty="0">
                <a:cs typeface="B Koodak" pitchFamily="2" charset="-78"/>
              </a:rPr>
              <a:t>حد بالا</a:t>
            </a:r>
            <a:endParaRPr lang="en-US" dirty="0">
              <a:cs typeface="B Koodak" pitchFamily="2" charset="-78"/>
            </a:endParaRPr>
          </a:p>
          <a:p>
            <a:pPr marL="0" indent="0" rtl="1">
              <a:buNone/>
            </a:pPr>
            <a:r>
              <a:rPr lang="fa-IR" dirty="0" smtClean="0">
                <a:cs typeface="B Koodak" pitchFamily="2" charset="-78"/>
              </a:rPr>
              <a:t>0/38</a:t>
            </a:r>
            <a:r>
              <a:rPr lang="ar-SA" dirty="0" smtClean="0">
                <a:cs typeface="B Koodak" pitchFamily="2" charset="-78"/>
              </a:rPr>
              <a:t>= </a:t>
            </a:r>
            <a:r>
              <a:rPr lang="fa-IR" dirty="0" smtClean="0">
                <a:cs typeface="B Koodak" pitchFamily="2" charset="-78"/>
              </a:rPr>
              <a:t>0/33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- </a:t>
            </a:r>
            <a:r>
              <a:rPr lang="fa-IR" dirty="0" smtClean="0">
                <a:cs typeface="B Koodak" pitchFamily="2" charset="-78"/>
              </a:rPr>
              <a:t>0/71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= حد پايين</a:t>
            </a:r>
            <a:endParaRPr lang="en-US" dirty="0">
              <a:cs typeface="B Koodak" pitchFamily="2" charset="-78"/>
            </a:endParaRPr>
          </a:p>
          <a:p>
            <a:pPr algn="r" rtl="1"/>
            <a:r>
              <a:rPr lang="ar-SA" dirty="0">
                <a:cs typeface="B Koodak" pitchFamily="2" charset="-78"/>
              </a:rPr>
              <a:t>لذا فاصله اطمينان در دامنه </a:t>
            </a:r>
            <a:r>
              <a:rPr lang="fa-IR" dirty="0" smtClean="0">
                <a:cs typeface="B Koodak" pitchFamily="2" charset="-78"/>
              </a:rPr>
              <a:t>0/38 </a:t>
            </a:r>
            <a:r>
              <a:rPr lang="ar-SA" dirty="0" smtClean="0">
                <a:cs typeface="B Koodak" pitchFamily="2" charset="-78"/>
              </a:rPr>
              <a:t>تا </a:t>
            </a:r>
            <a:r>
              <a:rPr lang="ar-SA" dirty="0">
                <a:cs typeface="B Koodak" pitchFamily="2" charset="-78"/>
              </a:rPr>
              <a:t>1 قرار مي گيرد </a:t>
            </a:r>
            <a:r>
              <a:rPr lang="ar-SA" dirty="0" smtClean="0">
                <a:cs typeface="B Koodak" pitchFamily="2" charset="-78"/>
              </a:rPr>
              <a:t>و </a:t>
            </a:r>
            <a:r>
              <a:rPr lang="ar-SA" dirty="0">
                <a:cs typeface="B Koodak" pitchFamily="2" charset="-78"/>
              </a:rPr>
              <a:t>چون </a:t>
            </a:r>
            <a:r>
              <a:rPr lang="fa-IR" dirty="0" smtClean="0">
                <a:cs typeface="B Koodak" pitchFamily="2" charset="-78"/>
              </a:rPr>
              <a:t>0/38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از </a:t>
            </a:r>
            <a:r>
              <a:rPr lang="fa-IR" dirty="0" smtClean="0">
                <a:cs typeface="B Koodak" pitchFamily="2" charset="-78"/>
              </a:rPr>
              <a:t>0/5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که معيار است کمتر است، پس مورد قبول نيست و نتيجتاً اگر در 7 رتبه دهنده 5 نفر آيتمي را مورد تأييد قرار دهند کفايت لازم حاصل نخواهد شد.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جدول </a:t>
            </a:r>
            <a:r>
              <a:rPr lang="en-US" dirty="0" smtClean="0">
                <a:cs typeface="B Titr" pitchFamily="2" charset="-78"/>
              </a:rPr>
              <a:t>CVI</a:t>
            </a:r>
            <a:r>
              <a:rPr lang="fa-IR" dirty="0" smtClean="0">
                <a:cs typeface="B Titr" pitchFamily="2" charset="-78"/>
              </a:rPr>
              <a:t> –شاخص </a:t>
            </a:r>
            <a:r>
              <a:rPr lang="en-US" dirty="0" smtClean="0">
                <a:cs typeface="B Titr" pitchFamily="2" charset="-78"/>
              </a:rPr>
              <a:t>Lynn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074" name="Picture 2" descr="C:\Users\Nursing Faculty\Desktop\CVI 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cs typeface="B Koodak" pitchFamily="2" charset="-78"/>
              </a:rPr>
              <a:t>I-CVI &amp; S-CVI using Modified kappa(K*)-</a:t>
            </a:r>
            <a:r>
              <a:rPr lang="en-US" sz="3200" dirty="0" err="1" smtClean="0">
                <a:solidFill>
                  <a:srgbClr val="C00000"/>
                </a:solidFill>
                <a:cs typeface="B Koodak" pitchFamily="2" charset="-78"/>
              </a:rPr>
              <a:t>Polit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"لين" و پوليت و بِک بر اين باورند که منحصراً اندازه­گيري مرتبط بودن  کفايت مي­کند که به نظر مي­رسد اين مورد اخير مورد توافق اکثريت متخصصان ابزارسازي قرار گرفته </a:t>
            </a:r>
            <a:r>
              <a:rPr lang="ar-SA" dirty="0" smtClean="0">
                <a:cs typeface="B Koodak" pitchFamily="2" charset="-78"/>
              </a:rPr>
              <a:t>است</a:t>
            </a:r>
            <a:r>
              <a:rPr lang="fa-IR" dirty="0" smtClean="0">
                <a:cs typeface="B Koodak" pitchFamily="2" charset="-78"/>
              </a:rPr>
              <a:t>.</a:t>
            </a:r>
          </a:p>
          <a:p>
            <a:pPr algn="r" rtl="1"/>
            <a:r>
              <a:rPr lang="ar-SA" dirty="0">
                <a:cs typeface="B Koodak" pitchFamily="2" charset="-78"/>
              </a:rPr>
              <a:t>در محاسبه ايندکس روايي محتوا (</a:t>
            </a:r>
            <a:r>
              <a:rPr lang="en-US" dirty="0">
                <a:cs typeface="B Koodak" pitchFamily="2" charset="-78"/>
              </a:rPr>
              <a:t>CVI</a:t>
            </a:r>
            <a:r>
              <a:rPr lang="ar-SA" dirty="0">
                <a:cs typeface="B Koodak" pitchFamily="2" charset="-78"/>
              </a:rPr>
              <a:t>)، بررسيِ "مرتبط بودن" از اهميت بيشتر برخوردار </a:t>
            </a:r>
            <a:r>
              <a:rPr lang="ar-SA" dirty="0" smtClean="0">
                <a:cs typeface="B Koodak" pitchFamily="2" charset="-78"/>
              </a:rPr>
              <a:t>است</a:t>
            </a:r>
            <a:r>
              <a:rPr lang="fa-IR" dirty="0" smtClean="0">
                <a:cs typeface="B Koodak" pitchFamily="2" charset="-78"/>
              </a:rPr>
              <a:t> و </a:t>
            </a:r>
            <a:r>
              <a:rPr lang="ar-SA" dirty="0" smtClean="0">
                <a:cs typeface="B Koodak" pitchFamily="2" charset="-78"/>
              </a:rPr>
              <a:t>طيف </a:t>
            </a:r>
            <a:r>
              <a:rPr lang="ar-SA" dirty="0">
                <a:cs typeface="B Koodak" pitchFamily="2" charset="-78"/>
              </a:rPr>
              <a:t>رتبه بندي اين شاخص را نيز به شكل زير پيشنهاد </a:t>
            </a:r>
            <a:r>
              <a:rPr lang="fa-IR" dirty="0" smtClean="0">
                <a:cs typeface="B Koodak" pitchFamily="2" charset="-78"/>
              </a:rPr>
              <a:t>شده است</a:t>
            </a:r>
            <a:r>
              <a:rPr lang="ar-SA" dirty="0" smtClean="0">
                <a:cs typeface="B Koodak" pitchFamily="2" charset="-78"/>
              </a:rPr>
              <a:t>: </a:t>
            </a:r>
            <a:endParaRPr lang="fa-IR" dirty="0" smtClean="0">
              <a:cs typeface="B Kooda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Koodak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Davat" pitchFamily="2" charset="-78"/>
              </a:rPr>
              <a:t>1.</a:t>
            </a:r>
            <a:r>
              <a:rPr lang="ar-SA" sz="2800" dirty="0" smtClean="0">
                <a:solidFill>
                  <a:srgbClr val="FF0000"/>
                </a:solidFill>
                <a:cs typeface="B Davat" pitchFamily="2" charset="-78"/>
              </a:rPr>
              <a:t>مرتبط نيست</a:t>
            </a:r>
            <a:r>
              <a:rPr lang="fa-IR" sz="2800" dirty="0" smtClean="0">
                <a:solidFill>
                  <a:srgbClr val="FF0000"/>
                </a:solidFill>
                <a:cs typeface="B Davat" pitchFamily="2" charset="-78"/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cs typeface="B Davat" pitchFamily="2" charset="-78"/>
              </a:rPr>
              <a:t> </a:t>
            </a:r>
            <a:r>
              <a:rPr lang="ar-SA" sz="2800" dirty="0">
                <a:solidFill>
                  <a:srgbClr val="FF0000"/>
                </a:solidFill>
                <a:cs typeface="B Davat" pitchFamily="2" charset="-78"/>
              </a:rPr>
              <a:t>2. تا اندازه اي مرتبط </a:t>
            </a:r>
            <a:r>
              <a:rPr lang="ar-SA" sz="2800" dirty="0" smtClean="0">
                <a:solidFill>
                  <a:srgbClr val="FF0000"/>
                </a:solidFill>
                <a:cs typeface="B Davat" pitchFamily="2" charset="-78"/>
              </a:rPr>
              <a:t>است </a:t>
            </a:r>
            <a:r>
              <a:rPr lang="ar-SA" sz="2800" dirty="0">
                <a:solidFill>
                  <a:srgbClr val="FF0000"/>
                </a:solidFill>
                <a:cs typeface="B Davat" pitchFamily="2" charset="-78"/>
              </a:rPr>
              <a:t>3. مرتبط است </a:t>
            </a:r>
            <a:r>
              <a:rPr lang="fa-IR" sz="2800" dirty="0" smtClean="0">
                <a:solidFill>
                  <a:srgbClr val="FF0000"/>
                </a:solidFill>
                <a:cs typeface="B Davat" pitchFamily="2" charset="-78"/>
              </a:rPr>
              <a:t>  4</a:t>
            </a:r>
            <a:r>
              <a:rPr lang="ar-SA" sz="2800" dirty="0" smtClean="0">
                <a:solidFill>
                  <a:srgbClr val="FF0000"/>
                </a:solidFill>
                <a:cs typeface="B Davat" pitchFamily="2" charset="-78"/>
              </a:rPr>
              <a:t>. </a:t>
            </a:r>
            <a:r>
              <a:rPr lang="ar-SA" sz="2800" dirty="0">
                <a:solidFill>
                  <a:srgbClr val="FF0000"/>
                </a:solidFill>
                <a:cs typeface="B Davat" pitchFamily="2" charset="-78"/>
              </a:rPr>
              <a:t>كاملاً مرتبط است</a:t>
            </a:r>
            <a:endParaRPr lang="en-US" sz="2800" dirty="0">
              <a:solidFill>
                <a:srgbClr val="FF0000"/>
              </a:solidFill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b="1" dirty="0">
                <a:cs typeface="B Mitra" pitchFamily="2" charset="-78"/>
              </a:rPr>
              <a:t>دياگرام </a:t>
            </a:r>
            <a:r>
              <a:rPr lang="ar-SA" sz="3200" b="1" dirty="0" smtClean="0">
                <a:cs typeface="B Mitra" pitchFamily="2" charset="-78"/>
              </a:rPr>
              <a:t>تعاريف </a:t>
            </a:r>
            <a:r>
              <a:rPr lang="ar-SA" sz="3200" b="1" dirty="0">
                <a:cs typeface="B Mitra" pitchFamily="2" charset="-78"/>
              </a:rPr>
              <a:t>موجود در تعيين ايندکس روايي </a:t>
            </a:r>
            <a:r>
              <a:rPr lang="ar-SA" sz="3200" b="1" dirty="0" smtClean="0">
                <a:cs typeface="B Mitra" pitchFamily="2" charset="-78"/>
              </a:rPr>
              <a:t>محتوا</a:t>
            </a:r>
            <a:endParaRPr lang="en-US" sz="3200" dirty="0">
              <a:cs typeface="B Mitra" pitchFamily="2" charset="-78"/>
            </a:endParaRPr>
          </a:p>
        </p:txBody>
      </p:sp>
      <p:pic>
        <p:nvPicPr>
          <p:cNvPr id="4099" name="Picture 3" descr="C:\Users\Nursing Faculty\Desktop\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ایندکس روایی محتوای کل ابزار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>
                <a:cs typeface="B Davat" pitchFamily="2" charset="-78"/>
              </a:rPr>
              <a:t>ارزشيابي روايي محتواي كل ابزار </a:t>
            </a:r>
            <a:r>
              <a:rPr lang="en-US" dirty="0">
                <a:cs typeface="B Davat" pitchFamily="2" charset="-78"/>
              </a:rPr>
              <a:t>(S- CVI) </a:t>
            </a:r>
            <a:r>
              <a:rPr lang="ar-SA" dirty="0">
                <a:cs typeface="B Davat" pitchFamily="2" charset="-78"/>
              </a:rPr>
              <a:t>يكي از قدم هاي ابتدايي و اساسي در افزايش و بهبود روايي سازه ابزار به شما مي </a:t>
            </a:r>
            <a:r>
              <a:rPr lang="ar-SA" dirty="0" smtClean="0">
                <a:cs typeface="B Davat" pitchFamily="2" charset="-78"/>
              </a:rPr>
              <a:t>رود</a:t>
            </a:r>
            <a:r>
              <a:rPr lang="fa-IR" dirty="0" smtClean="0">
                <a:cs typeface="B Davat" pitchFamily="2" charset="-78"/>
              </a:rPr>
              <a:t>.</a:t>
            </a:r>
          </a:p>
          <a:p>
            <a:pPr algn="just" rtl="1"/>
            <a:r>
              <a:rPr lang="ar-SA" dirty="0">
                <a:cs typeface="B Davat" pitchFamily="2" charset="-78"/>
              </a:rPr>
              <a:t>جهت محاسبه روايي محتواي كل ابزار </a:t>
            </a:r>
            <a:r>
              <a:rPr lang="en-US" dirty="0">
                <a:cs typeface="B Davat" pitchFamily="2" charset="-78"/>
              </a:rPr>
              <a:t>(S- CVI) </a:t>
            </a:r>
            <a:r>
              <a:rPr lang="ar-SA" dirty="0">
                <a:cs typeface="B Davat" pitchFamily="2" charset="-78"/>
              </a:rPr>
              <a:t>دو روش متفاوت وجود دارد كه متأسفانه محققان در پژوهش خود به نحوه محاسبه آن اشاره­اي نمي­كنند</a:t>
            </a:r>
            <a:r>
              <a:rPr lang="ar-SA" dirty="0" smtClean="0">
                <a:cs typeface="B Davat" pitchFamily="2" charset="-78"/>
              </a:rPr>
              <a:t>.</a:t>
            </a:r>
            <a:endParaRPr lang="fa-IR" dirty="0" smtClean="0">
              <a:cs typeface="B Davat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Titr" pitchFamily="2" charset="-78"/>
              </a:rPr>
              <a:t>لذا:</a:t>
            </a:r>
          </a:p>
          <a:p>
            <a:pPr algn="just" rtl="1"/>
            <a:r>
              <a:rPr lang="fa-IR" dirty="0" smtClean="0">
                <a:cs typeface="B Jadid" pitchFamily="2" charset="-78"/>
              </a:rPr>
              <a:t>محقق بایستی اشاره کند که معیار وی جهت گزارش روایی محتوای کل ابزار کدام شاخص بوده است؟</a:t>
            </a:r>
          </a:p>
          <a:p>
            <a:pPr algn="just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S-CVI/UA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just"/>
            <a:r>
              <a:rPr lang="en-US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S-CVI/Ave</a:t>
            </a:r>
            <a:endParaRPr lang="fa-IR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7630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مثال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5122" name="Picture 2" descr="C:\Users\Nursing Faculty\Desktop\CV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SA" b="1" dirty="0">
                <a:cs typeface="B Titr" pitchFamily="2" charset="-78"/>
              </a:rPr>
              <a:t>روايي محتوا و موافقت شانسي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>
                <a:cs typeface="B Mitra" pitchFamily="2" charset="-78"/>
              </a:rPr>
              <a:t>روش کمّي ايندکس روايي محتوا (</a:t>
            </a:r>
            <a:r>
              <a:rPr lang="en-US" dirty="0">
                <a:cs typeface="B Mitra" pitchFamily="2" charset="-78"/>
              </a:rPr>
              <a:t>CVI</a:t>
            </a:r>
            <a:r>
              <a:rPr lang="ar-SA" dirty="0">
                <a:cs typeface="B Mitra" pitchFamily="2" charset="-78"/>
              </a:rPr>
              <a:t>) که توسط اکثريت پرستاران استفاده مي شود، داراي يک خصوصيتي حياتي است که گرچه توافق بين رتبه دهندگان را محاسبه مي نمايد، ليکن </a:t>
            </a:r>
            <a:r>
              <a:rPr lang="fa-IR" dirty="0" smtClean="0">
                <a:cs typeface="B Mitra" pitchFamily="2" charset="-78"/>
              </a:rPr>
              <a:t>بطور دقیق احتمال توافق شانسی را حذف نمی کند.</a:t>
            </a:r>
          </a:p>
          <a:p>
            <a:pPr algn="just" rtl="1"/>
            <a:r>
              <a:rPr lang="ar-SA" dirty="0">
                <a:cs typeface="B Koodak" pitchFamily="2" charset="-78"/>
              </a:rPr>
              <a:t>ويند و همکاران </a:t>
            </a:r>
            <a:r>
              <a:rPr lang="fa-IR" dirty="0">
                <a:cs typeface="B Koodak" pitchFamily="2" charset="-78"/>
              </a:rPr>
              <a:t>(2003) </a:t>
            </a:r>
            <a:r>
              <a:rPr lang="ar-SA" dirty="0">
                <a:cs typeface="B Koodak" pitchFamily="2" charset="-78"/>
              </a:rPr>
              <a:t>به جاي استفاده از ايندکس روايي محتوا (</a:t>
            </a:r>
            <a:r>
              <a:rPr lang="en-US" dirty="0">
                <a:cs typeface="B Koodak" pitchFamily="2" charset="-78"/>
              </a:rPr>
              <a:t>CVI</a:t>
            </a:r>
            <a:r>
              <a:rPr lang="ar-SA" dirty="0">
                <a:cs typeface="B Koodak" pitchFamily="2" charset="-78"/>
              </a:rPr>
              <a:t>)، استفاده از آماره کاپا را به دليل لحاظ توافق شانسي را توصيه </a:t>
            </a:r>
            <a:r>
              <a:rPr lang="ar-SA" dirty="0" smtClean="0">
                <a:cs typeface="B Koodak" pitchFamily="2" charset="-78"/>
              </a:rPr>
              <a:t>مي­نماي</a:t>
            </a:r>
            <a:r>
              <a:rPr lang="fa-IR" dirty="0" smtClean="0">
                <a:cs typeface="B Koodak" pitchFamily="2" charset="-78"/>
              </a:rPr>
              <a:t>ن</a:t>
            </a:r>
            <a:r>
              <a:rPr lang="ar-SA" dirty="0" smtClean="0">
                <a:cs typeface="B Koodak" pitchFamily="2" charset="-78"/>
              </a:rPr>
              <a:t>د</a:t>
            </a:r>
            <a:r>
              <a:rPr lang="fa-IR" dirty="0" smtClean="0">
                <a:cs typeface="B Koodak" pitchFamily="2" charset="-78"/>
              </a:rPr>
              <a:t>.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algn="just" rtl="1"/>
            <a:endParaRPr lang="fa-IR" dirty="0">
              <a:cs typeface="B Mitra" pitchFamily="2" charset="-78"/>
            </a:endParaRPr>
          </a:p>
          <a:p>
            <a:pPr algn="just" rtl="1"/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روایی محتوا چیست؟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1"/>
            <a:r>
              <a:rPr lang="fa-IR" dirty="0">
                <a:cs typeface="B Koodak" pitchFamily="2" charset="-78"/>
              </a:rPr>
              <a:t>روايي محتوا، معرف بودن يا کفايت نمونه گيري محتواي وسيله اندازه­گيري است. </a:t>
            </a:r>
            <a:endParaRPr lang="fa-IR" dirty="0" smtClean="0">
              <a:cs typeface="B Koodak" pitchFamily="2" charset="-78"/>
            </a:endParaRPr>
          </a:p>
          <a:p>
            <a:pPr algn="just" rtl="1"/>
            <a:r>
              <a:rPr lang="fa-IR" dirty="0" smtClean="0">
                <a:cs typeface="B Koodak" pitchFamily="2" charset="-78"/>
              </a:rPr>
              <a:t>رواسازي </a:t>
            </a:r>
            <a:r>
              <a:rPr lang="fa-IR" dirty="0">
                <a:cs typeface="B Koodak" pitchFamily="2" charset="-78"/>
              </a:rPr>
              <a:t>محتوايي در پاسخ به اين پرسش است که آيا مواد يا محتواي اين وسيله اندازه­گيري معرف محتوا يا مجموعه خصوصيات مورد اندازه­گيري است</a:t>
            </a:r>
            <a:r>
              <a:rPr lang="fa-IR" dirty="0" smtClean="0">
                <a:cs typeface="B Koodak" pitchFamily="2" charset="-78"/>
              </a:rPr>
              <a:t>؟</a:t>
            </a:r>
          </a:p>
          <a:p>
            <a:pPr algn="just" rtl="1"/>
            <a:r>
              <a:rPr lang="fa-IR" dirty="0">
                <a:cs typeface="B Koodak" pitchFamily="2" charset="-78"/>
              </a:rPr>
              <a:t>فرضيه­اي که در پشت روايي محتوا قرار دارد اين است که ممکن است </a:t>
            </a:r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نکات و موارد جديدي </a:t>
            </a:r>
            <a:r>
              <a:rPr lang="fa-IR" dirty="0">
                <a:cs typeface="B Koodak" pitchFamily="2" charset="-78"/>
              </a:rPr>
              <a:t>در مورد صلاحيت و کفايت محتواي ابزار وجود داشته باشد که قاعدتاً از عهده </a:t>
            </a:r>
            <a:r>
              <a:rPr lang="fa-IR" dirty="0">
                <a:solidFill>
                  <a:srgbClr val="00FF00"/>
                </a:solidFill>
                <a:cs typeface="B Koodak" pitchFamily="2" charset="-78"/>
              </a:rPr>
              <a:t>تشخيص آزمودني­ها </a:t>
            </a:r>
            <a:r>
              <a:rPr lang="fa-IR" dirty="0">
                <a:cs typeface="B Koodak" pitchFamily="2" charset="-78"/>
              </a:rPr>
              <a:t>بواسطه ع</a:t>
            </a:r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دم اشراف و تخصص </a:t>
            </a:r>
            <a:r>
              <a:rPr lang="fa-IR" dirty="0">
                <a:cs typeface="B Koodak" pitchFamily="2" charset="-78"/>
              </a:rPr>
              <a:t>کافي خارج بوده و از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ديد خود محقق نيز پنهان مانده </a:t>
            </a:r>
            <a:r>
              <a:rPr lang="fa-IR" dirty="0">
                <a:cs typeface="B Koodak" pitchFamily="2" charset="-78"/>
              </a:rPr>
              <a:t>باشد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8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fa-IR" dirty="0" smtClean="0"/>
              <a:t>بیشترین نقدی که بر </a:t>
            </a:r>
            <a:r>
              <a:rPr lang="en-US" dirty="0" smtClean="0"/>
              <a:t>CVI</a:t>
            </a:r>
            <a:r>
              <a:rPr lang="fa-IR" dirty="0" smtClean="0"/>
              <a:t> وارد است این است که احتمال ارزشهای کاذب در آن بالا می رود زیرا خطر توافق شانسی آن را تهدید می کند. ضریب کاپای کوهن(</a:t>
            </a:r>
            <a:r>
              <a:rPr lang="en-US" dirty="0" smtClean="0"/>
              <a:t>Cohen's kappa coefficient</a:t>
            </a:r>
            <a:r>
              <a:rPr lang="fa-IR" dirty="0" smtClean="0"/>
              <a:t>) یک شاخص آماری از "توافق بین ارزیابان" است که توافق شانسی را تعدیل می کند و بعنوان مکمل مهمی برای </a:t>
            </a:r>
            <a:r>
              <a:rPr lang="en-US" dirty="0" smtClean="0"/>
              <a:t>CVI</a:t>
            </a:r>
            <a:r>
              <a:rPr lang="fa-IR" dirty="0" smtClean="0"/>
              <a:t> پیشنهاد شده است زیرا اطلاعاتی درباره درجه توافقی که براساس شانس رخ داده است، فراهم می کند(</a:t>
            </a:r>
            <a:r>
              <a:rPr lang="en-US" dirty="0" err="1" smtClean="0"/>
              <a:t>Polit</a:t>
            </a:r>
            <a:r>
              <a:rPr lang="en-US" dirty="0" smtClean="0"/>
              <a:t>, Beck and Owen,2007</a:t>
            </a:r>
            <a:r>
              <a:rPr lang="fa-IR" dirty="0" smtClean="0"/>
              <a:t>). </a:t>
            </a:r>
            <a:endParaRPr lang="fa-IR" dirty="0" smtClean="0"/>
          </a:p>
          <a:p>
            <a:pPr algn="just" rtl="1"/>
            <a:r>
              <a:rPr lang="fa-IR" dirty="0" smtClean="0"/>
              <a:t>ارزشهای </a:t>
            </a:r>
            <a:r>
              <a:rPr lang="fa-IR" dirty="0" smtClean="0"/>
              <a:t>کاپای کوهن بین 1- تا 1+  است(</a:t>
            </a:r>
            <a:r>
              <a:rPr lang="en-US" dirty="0" smtClean="0"/>
              <a:t>Rungtusanatham,1998</a:t>
            </a:r>
            <a:r>
              <a:rPr lang="fa-IR" dirty="0" smtClean="0"/>
              <a:t>) اگر میزان کاپا </a:t>
            </a:r>
            <a:r>
              <a:rPr lang="fa-I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کمتر از صفر </a:t>
            </a:r>
            <a:r>
              <a:rPr lang="fa-IR" dirty="0" smtClean="0"/>
              <a:t>باشد توافق بین ارزیابان </a:t>
            </a:r>
            <a:r>
              <a:rPr lang="fa-I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کمتر از میزان توافق شانسی </a:t>
            </a:r>
            <a:r>
              <a:rPr lang="fa-IR" dirty="0" smtClean="0"/>
              <a:t>است. </a:t>
            </a:r>
            <a:endParaRPr lang="fa-IR" dirty="0" smtClean="0"/>
          </a:p>
          <a:p>
            <a:pPr algn="just" rtl="1"/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0/1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0/2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باشد توافق مختصر وجود دارد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</a:p>
          <a:p>
            <a:pPr algn="just" rtl="1"/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بین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0/21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0/4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باشد توافق بیطرفانه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</a:p>
          <a:p>
            <a:pPr algn="just" rtl="1"/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بین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0/41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0/6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باشد توافق متوسط( مناسب)، </a:t>
            </a:r>
            <a:endParaRPr lang="fa-IR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بین0/61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0/8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باشد توافق قابل توجه و اگر بین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0/81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0/99 </a:t>
            </a:r>
            <a:r>
              <a:rPr lang="fa-I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باشد </a:t>
            </a:r>
            <a:r>
              <a:rPr lang="fa-IR" dirty="0" smtClean="0"/>
              <a:t>توافق تقریبا کامل و تمام عیار وجود دارد(</a:t>
            </a:r>
            <a:r>
              <a:rPr lang="en-US" dirty="0" err="1" smtClean="0"/>
              <a:t>Viera</a:t>
            </a:r>
            <a:r>
              <a:rPr lang="en-US" dirty="0" smtClean="0"/>
              <a:t> and Garrett,2005</a:t>
            </a:r>
            <a:r>
              <a:rPr lang="fa-IR" dirty="0" smtClean="0"/>
              <a:t>).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00"/>
            <a:ext cx="8229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en-US" dirty="0" smtClean="0"/>
              <a:t>Multi rater-Kappa statistics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 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4" name="Picture 3" descr="C:\Documents and Settings\Armin\My Documents\My Pictures\formu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122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نقد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endParaRPr lang="en-US" dirty="0" smtClean="0">
              <a:cs typeface="B Koodak" pitchFamily="2" charset="-78"/>
            </a:endParaRPr>
          </a:p>
          <a:p>
            <a:pPr algn="just" rtl="1"/>
            <a:endParaRPr lang="en-US" dirty="0">
              <a:cs typeface="B Koodak" pitchFamily="2" charset="-78"/>
            </a:endParaRPr>
          </a:p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sz="4000" dirty="0">
                <a:cs typeface="B Mitra" pitchFamily="2" charset="-78"/>
              </a:rPr>
              <a:t>طبيعي است که اين محاسبه منحصراً ميزان توافق کلي ارزيابان را نشان مي دهد و شايد چندان توجه ويژه اي بر مرتبط بودن آيتم ها با ابزار به عنوان معيار مهمّ روايي محتوا نداشته باشد. </a:t>
            </a:r>
            <a:endParaRPr lang="en-US" sz="4000" dirty="0" smtClean="0">
              <a:cs typeface="B Mitra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22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لذا: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اساساً مفهوم نسبت شانس در محاسبه روايي محتوا داراي تفاوت برجسته اي است. </a:t>
            </a:r>
            <a:endParaRPr lang="fa-IR" dirty="0" smtClean="0">
              <a:cs typeface="B Koodak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Jadid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حال بایستی چکار کرد؟</a:t>
            </a:r>
          </a:p>
          <a:p>
            <a:pPr marL="0" indent="0" algn="ctr" rtl="1">
              <a:buNone/>
            </a:pPr>
            <a:endParaRPr lang="fa-IR" dirty="0">
              <a:cs typeface="B Jadid" pitchFamily="2" charset="-78"/>
            </a:endParaRPr>
          </a:p>
          <a:p>
            <a:pPr algn="r" rtl="1"/>
            <a:r>
              <a:rPr lang="ar-SA" dirty="0" smtClean="0">
                <a:cs typeface="B Koodak" pitchFamily="2" charset="-78"/>
              </a:rPr>
              <a:t>براي </a:t>
            </a:r>
            <a:r>
              <a:rPr lang="ar-SA" dirty="0">
                <a:cs typeface="B Koodak" pitchFamily="2" charset="-78"/>
              </a:rPr>
              <a:t>درک بهتر اين مسئله، استفاده از مثال بسيار کمک کننده است.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60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مثال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sz="2800" dirty="0">
                <a:cs typeface="B Koodak" pitchFamily="2" charset="-78"/>
              </a:rPr>
              <a:t>فرض نماييد تعداد 2 نفر از ارزيابان قصد دارند "مرتبط بودن" يک آيتم (مرتبط بودن در برابر نامرتبط بودن) را به صورتي کاملاً تصادفي تعيين نمايند و ميزان تصادفي بودن اين رتبه بندي را مشخص کنند. </a:t>
            </a:r>
            <a:endParaRPr lang="fa-IR" sz="2800" dirty="0" smtClean="0">
              <a:cs typeface="B Koodak" pitchFamily="2" charset="-78"/>
            </a:endParaRPr>
          </a:p>
          <a:p>
            <a:pPr algn="just" rtl="1"/>
            <a:r>
              <a:rPr lang="ar-SA" sz="2800" dirty="0" smtClean="0">
                <a:cs typeface="B Koodak" pitchFamily="2" charset="-78"/>
              </a:rPr>
              <a:t>اتفاقي </a:t>
            </a:r>
            <a:r>
              <a:rPr lang="ar-SA" sz="2800" dirty="0">
                <a:cs typeface="B Koodak" pitchFamily="2" charset="-78"/>
              </a:rPr>
              <a:t>شبيه به آنچه که در پرتاب دو سکه روي مي دهد و احتمال شير و خط آمدن سکه ها معين مي گردد. </a:t>
            </a:r>
            <a:endParaRPr lang="fa-IR" sz="2800" dirty="0" smtClean="0">
              <a:cs typeface="B Koodak" pitchFamily="2" charset="-78"/>
            </a:endParaRPr>
          </a:p>
          <a:p>
            <a:pPr algn="just" rtl="1"/>
            <a:endParaRPr lang="fa-IR" sz="2800" dirty="0" smtClean="0">
              <a:cs typeface="B Koodak" pitchFamily="2" charset="-78"/>
            </a:endParaRPr>
          </a:p>
          <a:p>
            <a:pPr marL="0" indent="0" algn="ctr" rtl="1">
              <a:buNone/>
            </a:pPr>
            <a:r>
              <a:rPr lang="fa-IR" sz="2800" dirty="0" smtClean="0">
                <a:solidFill>
                  <a:srgbClr val="00CC00"/>
                </a:solidFill>
                <a:cs typeface="B Titr" pitchFamily="2" charset="-78"/>
              </a:rPr>
              <a:t>نتیجه بصورت جدول اسلاید بعد خواهد بود:</a:t>
            </a:r>
            <a:endParaRPr lang="en-US" sz="2800" dirty="0">
              <a:solidFill>
                <a:srgbClr val="00CC00"/>
              </a:solidFill>
              <a:cs typeface="B Titr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5562600"/>
            <a:ext cx="914400" cy="838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22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مثال-ادامه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931841"/>
              </p:ext>
            </p:extLst>
          </p:nvPr>
        </p:nvGraphicFramePr>
        <p:xfrm>
          <a:off x="533400" y="1600200"/>
          <a:ext cx="7924799" cy="37338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2805826"/>
                <a:gridCol w="2516974"/>
                <a:gridCol w="2601999"/>
              </a:tblGrid>
              <a:tr h="933450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ارزياب (سکه)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Koodak" pitchFamily="2" charset="-78"/>
                        </a:rPr>
                        <a:t>ارزياب (سکه 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334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Koodak" pitchFamily="2" charset="-78"/>
                        </a:rPr>
                        <a:t>مرتبط بودن (خط)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نامرتبط بودن (شير)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Koodak" pitchFamily="2" charset="-78"/>
                        </a:rPr>
                        <a:t>0/25</a:t>
                      </a:r>
                      <a:r>
                        <a:rPr lang="ar-SA" sz="2400" dirty="0" smtClean="0">
                          <a:effectLst/>
                          <a:cs typeface="B Koodak" pitchFamily="2" charset="-78"/>
                        </a:rPr>
                        <a:t>        </a:t>
                      </a: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ب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Koodak" pitchFamily="2" charset="-78"/>
                        </a:rPr>
                        <a:t>0/25</a:t>
                      </a:r>
                      <a:r>
                        <a:rPr lang="ar-SA" sz="2400" dirty="0" smtClean="0">
                          <a:effectLst/>
                          <a:cs typeface="B Koodak" pitchFamily="2" charset="-78"/>
                        </a:rPr>
                        <a:t>       </a:t>
                      </a: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الف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نامرتبط بودن (شير)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334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Koodak" pitchFamily="2" charset="-78"/>
                        </a:rPr>
                        <a:t>0/25</a:t>
                      </a:r>
                      <a:r>
                        <a:rPr lang="ar-SA" sz="2400" dirty="0" smtClean="0">
                          <a:effectLst/>
                          <a:cs typeface="B Koodak" pitchFamily="2" charset="-78"/>
                        </a:rPr>
                        <a:t>        </a:t>
                      </a: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د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Koodak" pitchFamily="2" charset="-78"/>
                        </a:rPr>
                        <a:t>0/25</a:t>
                      </a:r>
                      <a:r>
                        <a:rPr lang="ar-SA" sz="2400" dirty="0" smtClean="0">
                          <a:effectLst/>
                          <a:cs typeface="B Koodak" pitchFamily="2" charset="-78"/>
                        </a:rPr>
                        <a:t>        </a:t>
                      </a: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ج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Koodak" pitchFamily="2" charset="-78"/>
                        </a:rPr>
                        <a:t>مرتبط بودن (خط)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356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SA" sz="3600" b="1" dirty="0">
                <a:cs typeface="B Titr" pitchFamily="2" charset="-78"/>
              </a:rPr>
              <a:t>تصحيح فرمول ايندکس روايي محتوا (</a:t>
            </a:r>
            <a:r>
              <a:rPr lang="en-US" sz="3600" b="1" dirty="0">
                <a:cs typeface="B Titr" pitchFamily="2" charset="-78"/>
              </a:rPr>
              <a:t>CVI</a:t>
            </a:r>
            <a:r>
              <a:rPr lang="ar-SA" sz="3600" b="1" dirty="0">
                <a:cs typeface="B Titr" pitchFamily="2" charset="-78"/>
              </a:rPr>
              <a:t>) جهت تطابق با توافق شناسي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dirty="0" smtClean="0">
                <a:solidFill>
                  <a:srgbClr val="C00000"/>
                </a:solidFill>
                <a:cs typeface="B Jadid" pitchFamily="2" charset="-78"/>
              </a:rPr>
              <a:t>پوليت</a:t>
            </a:r>
            <a:r>
              <a:rPr lang="fa-IR" dirty="0" smtClean="0">
                <a:solidFill>
                  <a:srgbClr val="C00000"/>
                </a:solidFill>
                <a:cs typeface="B Jadid" pitchFamily="2" charset="-78"/>
              </a:rPr>
              <a:t>:</a:t>
            </a:r>
          </a:p>
          <a:p>
            <a:pPr algn="just" rtl="1"/>
            <a:r>
              <a:rPr lang="ar-SA" dirty="0" smtClean="0"/>
              <a:t> </a:t>
            </a:r>
            <a:r>
              <a:rPr lang="ar-SA" dirty="0">
                <a:cs typeface="B Koodak" pitchFamily="2" charset="-78"/>
              </a:rPr>
              <a:t>براي محاسبه </a:t>
            </a:r>
            <a:r>
              <a:rPr lang="en-US" dirty="0">
                <a:cs typeface="B Koodak" pitchFamily="2" charset="-78"/>
              </a:rPr>
              <a:t> </a:t>
            </a:r>
            <a:r>
              <a:rPr lang="en-US" dirty="0" smtClean="0">
                <a:cs typeface="B Koodak" pitchFamily="2" charset="-78"/>
              </a:rPr>
              <a:t>I-CVI</a:t>
            </a:r>
            <a:r>
              <a:rPr lang="ar-SA" dirty="0" smtClean="0">
                <a:cs typeface="B Koodak" pitchFamily="2" charset="-78"/>
              </a:rPr>
              <a:t>، </a:t>
            </a:r>
            <a:r>
              <a:rPr lang="ar-SA" dirty="0">
                <a:cs typeface="B Koodak" pitchFamily="2" charset="-78"/>
              </a:rPr>
              <a:t>آمارۀ اصلاح شده کاپا را پيشنهاد کرده و با علامت </a:t>
            </a:r>
            <a:r>
              <a:rPr lang="en-US" dirty="0">
                <a:cs typeface="B Koodak" pitchFamily="2" charset="-78"/>
              </a:rPr>
              <a:t>K* </a:t>
            </a:r>
            <a:r>
              <a:rPr lang="ar-SA" dirty="0">
                <a:cs typeface="B Koodak" pitchFamily="2" charset="-78"/>
              </a:rPr>
              <a:t>نشان مي دهد. از اين جهت نام اين روش کاپا اصلاح </a:t>
            </a:r>
            <a:r>
              <a:rPr lang="ar-SA" dirty="0" smtClean="0">
                <a:cs typeface="B Koodak" pitchFamily="2" charset="-78"/>
              </a:rPr>
              <a:t>شده</a:t>
            </a:r>
            <a:r>
              <a:rPr lang="fa-IR" dirty="0" smtClean="0"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Kappa Statistic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اتخاذ گرديده </a:t>
            </a:r>
            <a:r>
              <a:rPr lang="ar-SA" dirty="0" smtClean="0">
                <a:cs typeface="B Koodak" pitchFamily="2" charset="-78"/>
              </a:rPr>
              <a:t>است</a:t>
            </a:r>
            <a:r>
              <a:rPr lang="fa-IR" dirty="0" smtClean="0">
                <a:cs typeface="B Koodak" pitchFamily="2" charset="-78"/>
              </a:rPr>
              <a:t>،</a:t>
            </a:r>
            <a:r>
              <a:rPr lang="ar-SA" dirty="0" smtClean="0">
                <a:cs typeface="B Koodak" pitchFamily="2" charset="-78"/>
              </a:rPr>
              <a:t> </a:t>
            </a:r>
            <a:r>
              <a:rPr lang="ar-SA" dirty="0">
                <a:cs typeface="B Koodak" pitchFamily="2" charset="-78"/>
              </a:rPr>
              <a:t>چراکه شاخصي از توافق ميان ارزيابان در زمينه مرتبط بودن آيتم ارائه مي نمايد و توافق در باب نامرتبط بودن را محاسبه </a:t>
            </a:r>
            <a:r>
              <a:rPr lang="ar-SA" dirty="0" smtClean="0">
                <a:cs typeface="B Koodak" pitchFamily="2" charset="-78"/>
              </a:rPr>
              <a:t>ننموده</a:t>
            </a:r>
            <a:r>
              <a:rPr lang="fa-IR" dirty="0" smtClean="0">
                <a:cs typeface="B Koodak" pitchFamily="2" charset="-78"/>
              </a:rPr>
              <a:t> است</a:t>
            </a:r>
            <a:r>
              <a:rPr lang="en-US" dirty="0" smtClean="0">
                <a:effectLst/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. 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63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نحوه محاسبه </a:t>
            </a:r>
            <a:r>
              <a:rPr lang="en-US" dirty="0" smtClean="0">
                <a:cs typeface="B Titr" pitchFamily="2" charset="-78"/>
              </a:rPr>
              <a:t>K*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2400"/>
            <a:ext cx="8229600" cy="528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sz="2800" dirty="0">
                <a:cs typeface="B Koodak" pitchFamily="2" charset="-78"/>
              </a:rPr>
              <a:t>براي محاسبة </a:t>
            </a:r>
            <a:r>
              <a:rPr lang="en-US" sz="2800" dirty="0">
                <a:cs typeface="B Koodak" pitchFamily="2" charset="-78"/>
              </a:rPr>
              <a:t>K*</a:t>
            </a:r>
            <a:r>
              <a:rPr lang="ar-SA" sz="2800" dirty="0">
                <a:cs typeface="B Koodak" pitchFamily="2" charset="-78"/>
              </a:rPr>
              <a:t>، ابتدا بايستي احتمال توافق شانسي توسط فرمول زير که جهت متغيرهاي تصادفي دوجمله اي کاربرد دارد، محاسبه گردد</a:t>
            </a:r>
            <a:r>
              <a:rPr lang="ar-SA" sz="2800" dirty="0" smtClean="0">
                <a:cs typeface="B Koodak" pitchFamily="2" charset="-78"/>
              </a:rPr>
              <a:t>.</a:t>
            </a:r>
            <a:endParaRPr lang="fa-IR" sz="2800" dirty="0" smtClean="0">
              <a:cs typeface="B Koodak" pitchFamily="2" charset="-78"/>
            </a:endParaRPr>
          </a:p>
          <a:p>
            <a:pPr algn="just" rtl="1"/>
            <a:endParaRPr lang="en-US" dirty="0">
              <a:cs typeface="B Koodak" pitchFamily="2" charset="-78"/>
            </a:endParaRPr>
          </a:p>
          <a:p>
            <a:pPr algn="r" rtl="1"/>
            <a:r>
              <a:rPr lang="ar-SA" sz="2800" dirty="0" smtClean="0">
                <a:cs typeface="B Davat" pitchFamily="2" charset="-78"/>
              </a:rPr>
              <a:t>که </a:t>
            </a:r>
            <a:r>
              <a:rPr lang="ar-SA" sz="2800" dirty="0">
                <a:cs typeface="B Davat" pitchFamily="2" charset="-78"/>
              </a:rPr>
              <a:t>در آن</a:t>
            </a:r>
            <a:r>
              <a:rPr lang="fa-IR" sz="2800" dirty="0">
                <a:cs typeface="B Davat" pitchFamily="2" charset="-78"/>
              </a:rPr>
              <a:t>؛ </a:t>
            </a:r>
            <a:r>
              <a:rPr lang="en-US" sz="2800" dirty="0">
                <a:cs typeface="B Davat" pitchFamily="2" charset="-78"/>
              </a:rPr>
              <a:t>N  =</a:t>
            </a:r>
            <a:r>
              <a:rPr lang="ar-SA" sz="2800" dirty="0">
                <a:cs typeface="B Davat" pitchFamily="2" charset="-78"/>
              </a:rPr>
              <a:t>تعداد ارزيابان و </a:t>
            </a:r>
            <a:r>
              <a:rPr lang="en-US" sz="2800" dirty="0">
                <a:cs typeface="B Davat" pitchFamily="2" charset="-78"/>
              </a:rPr>
              <a:t>= A </a:t>
            </a:r>
            <a:r>
              <a:rPr lang="ar-SA" sz="2800" dirty="0">
                <a:cs typeface="B Davat" pitchFamily="2" charset="-78"/>
              </a:rPr>
              <a:t>تعداد موافقت ها در زمينه مرتبط بودن است. </a:t>
            </a:r>
            <a:endParaRPr lang="fa-IR" sz="2800" dirty="0" smtClean="0">
              <a:cs typeface="B Davat" pitchFamily="2" charset="-78"/>
            </a:endParaRPr>
          </a:p>
          <a:p>
            <a:pPr algn="r" rtl="1"/>
            <a:r>
              <a:rPr lang="ar-SA" sz="2800" dirty="0" smtClean="0">
                <a:cs typeface="B Koodak" pitchFamily="2" charset="-78"/>
              </a:rPr>
              <a:t>سپس </a:t>
            </a:r>
            <a:r>
              <a:rPr lang="en-US" sz="2800" dirty="0">
                <a:cs typeface="B Koodak" pitchFamily="2" charset="-78"/>
              </a:rPr>
              <a:t>K* </a:t>
            </a:r>
            <a:r>
              <a:rPr lang="ar-SA" sz="2800" dirty="0">
                <a:cs typeface="B Koodak" pitchFamily="2" charset="-78"/>
              </a:rPr>
              <a:t>با استفاده از نسبت موافقت در باب مرتبط بودن و يا به عبارت ديگر </a:t>
            </a:r>
            <a:r>
              <a:rPr lang="en-US" sz="2800" dirty="0">
                <a:cs typeface="B Koodak" pitchFamily="2" charset="-78"/>
              </a:rPr>
              <a:t>I-CVI </a:t>
            </a:r>
            <a:r>
              <a:rPr lang="ar-SA" sz="2800" dirty="0">
                <a:cs typeface="B Koodak" pitchFamily="2" charset="-78"/>
              </a:rPr>
              <a:t>و احتمال توافق </a:t>
            </a:r>
            <a:r>
              <a:rPr lang="ar-SA" sz="2800" dirty="0" smtClean="0">
                <a:cs typeface="B Koodak" pitchFamily="2" charset="-78"/>
              </a:rPr>
              <a:t>شانسي </a:t>
            </a:r>
            <a:r>
              <a:rPr lang="ar-SA" sz="2800" dirty="0">
                <a:cs typeface="B Koodak" pitchFamily="2" charset="-78"/>
              </a:rPr>
              <a:t>محاسبه مي­گردد. </a:t>
            </a:r>
            <a:endParaRPr lang="fa-IR" sz="2800" dirty="0" smtClean="0">
              <a:cs typeface="B Koodak" pitchFamily="2" charset="-78"/>
            </a:endParaRPr>
          </a:p>
          <a:p>
            <a:pPr algn="r" rtl="1"/>
            <a:endParaRPr lang="en-US" sz="2800" dirty="0">
              <a:cs typeface="B Koodak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0011"/>
            <a:ext cx="3048000" cy="8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562600"/>
            <a:ext cx="2054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56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Titr" pitchFamily="2" charset="-78"/>
              </a:rPr>
              <a:t>جدول </a:t>
            </a:r>
            <a:r>
              <a:rPr lang="ar-SA" sz="3200" b="1" dirty="0" smtClean="0">
                <a:cs typeface="B Titr" pitchFamily="2" charset="-78"/>
              </a:rPr>
              <a:t>ارزشيابي</a:t>
            </a:r>
            <a:r>
              <a:rPr lang="en-US" sz="3200" b="1" dirty="0" smtClean="0">
                <a:cs typeface="B Titr" pitchFamily="2" charset="-78"/>
              </a:rPr>
              <a:t> </a:t>
            </a:r>
            <a:r>
              <a:rPr lang="en-US" sz="3200" b="1" dirty="0">
                <a:cs typeface="B Titr" pitchFamily="2" charset="-78"/>
              </a:rPr>
              <a:t>I-CVI </a:t>
            </a:r>
            <a:r>
              <a:rPr lang="ar-SA" sz="3200" b="1" dirty="0">
                <a:cs typeface="B Titr" pitchFamily="2" charset="-78"/>
              </a:rPr>
              <a:t>با ميزان توافق و ارزيابان متفاوت</a:t>
            </a:r>
            <a:endParaRPr lang="en-US" sz="3200" dirty="0">
              <a:cs typeface="B Titr" pitchFamily="2" charset="-78"/>
            </a:endParaRPr>
          </a:p>
        </p:txBody>
      </p:sp>
      <p:pic>
        <p:nvPicPr>
          <p:cNvPr id="11267" name="Picture 3" descr="C:\Users\Nursing Faculty\Desktop\CV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56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توصیه های نهایی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Koodak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cs typeface="B Jadid" pitchFamily="2" charset="-78"/>
              </a:rPr>
              <a:t>اگر ارزش عددي ايندکس روايي محتوا (</a:t>
            </a:r>
            <a:r>
              <a:rPr lang="en-US" sz="2800" dirty="0">
                <a:solidFill>
                  <a:srgbClr val="C00000"/>
                </a:solidFill>
                <a:cs typeface="B Jadid" pitchFamily="2" charset="-78"/>
              </a:rPr>
              <a:t>CVI</a:t>
            </a:r>
            <a:r>
              <a:rPr lang="ar-SA" sz="2800" dirty="0">
                <a:solidFill>
                  <a:srgbClr val="C00000"/>
                </a:solidFill>
                <a:cs typeface="B Jadid" pitchFamily="2" charset="-78"/>
              </a:rPr>
              <a:t>) پايين باشد مي تواند براساس موارد زير اتفاق افتاده باشد:</a:t>
            </a:r>
            <a:endParaRPr lang="en-US" sz="2800" dirty="0">
              <a:solidFill>
                <a:srgbClr val="C00000"/>
              </a:solidFill>
              <a:cs typeface="B Jadid" pitchFamily="2" charset="-78"/>
            </a:endParaRPr>
          </a:p>
          <a:p>
            <a:pPr lvl="0" algn="r" rtl="1"/>
            <a:r>
              <a:rPr lang="ar-SA" dirty="0">
                <a:cs typeface="B Koodak" pitchFamily="2" charset="-78"/>
              </a:rPr>
              <a:t>آيتم براي سازه مدنظر به خوبي عملياتي نشده است. </a:t>
            </a:r>
            <a:endParaRPr lang="en-US" dirty="0">
              <a:cs typeface="B Koodak" pitchFamily="2" charset="-78"/>
            </a:endParaRPr>
          </a:p>
          <a:p>
            <a:pPr lvl="0" algn="r" rtl="1"/>
            <a:r>
              <a:rPr lang="ar-SA" dirty="0">
                <a:cs typeface="B Koodak" pitchFamily="2" charset="-78"/>
              </a:rPr>
              <a:t>خصوصيات سازه براي متخصصان به طور مناسبي تبين نشده است.</a:t>
            </a:r>
            <a:endParaRPr lang="en-US" dirty="0">
              <a:cs typeface="B Koodak" pitchFamily="2" charset="-78"/>
            </a:endParaRPr>
          </a:p>
          <a:p>
            <a:pPr lvl="0" algn="r" rtl="1"/>
            <a:r>
              <a:rPr lang="ar-SA" dirty="0">
                <a:cs typeface="B Koodak" pitchFamily="2" charset="-78"/>
              </a:rPr>
              <a:t>راهنماي انجام کار به طور مناسبي جهت ارزيابان بازگو نشده است.</a:t>
            </a:r>
            <a:endParaRPr lang="en-US" dirty="0">
              <a:cs typeface="B Koodak" pitchFamily="2" charset="-78"/>
            </a:endParaRPr>
          </a:p>
          <a:p>
            <a:pPr lvl="0" algn="r" rtl="1"/>
            <a:r>
              <a:rPr lang="ar-SA" dirty="0">
                <a:cs typeface="B Koodak" pitchFamily="2" charset="-78"/>
              </a:rPr>
              <a:t>ارزيابان تخصص لازم را نداشته­اند و تورش صورت گرفته است.</a:t>
            </a:r>
            <a:endParaRPr lang="en-US" dirty="0"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CE92-076A-4615-BC58-2373621CC35F}" type="datetime1">
              <a:rPr lang="en-US"/>
              <a:pPr/>
              <a:t>4/17/2014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 Heravi-PhD, Shahed University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F511D-36F6-45C4-B4DB-203F1E9F96C0}" type="slidenum">
              <a:rPr lang="fa-IR"/>
              <a:pPr>
                <a:defRPr/>
              </a:pPr>
              <a:t>4</a:t>
            </a:fld>
            <a:endParaRPr lang="fa-I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ar-SA" sz="4000" b="1" dirty="0" smtClean="0">
                <a:solidFill>
                  <a:srgbClr val="002060"/>
                </a:solidFill>
                <a:cs typeface="B Titr" pitchFamily="2" charset="-78"/>
              </a:rPr>
              <a:t>تعيين روا</a:t>
            </a:r>
            <a:r>
              <a:rPr lang="fa-IR" sz="4000" b="1" dirty="0" smtClean="0">
                <a:solidFill>
                  <a:srgbClr val="002060"/>
                </a:solidFill>
                <a:cs typeface="B Titr" pitchFamily="2" charset="-78"/>
              </a:rPr>
              <a:t>ی</a:t>
            </a:r>
            <a:r>
              <a:rPr lang="ar-SA" sz="4000" b="1" dirty="0" smtClean="0">
                <a:solidFill>
                  <a:srgbClr val="002060"/>
                </a:solidFill>
                <a:cs typeface="B Titr" pitchFamily="2" charset="-78"/>
              </a:rPr>
              <a:t>ي </a:t>
            </a:r>
            <a:r>
              <a:rPr lang="fa-IR" sz="4000" b="1" dirty="0" smtClean="0">
                <a:solidFill>
                  <a:srgbClr val="002060"/>
                </a:solidFill>
                <a:cs typeface="B Titr" pitchFamily="2" charset="-78"/>
              </a:rPr>
              <a:t>محتوا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05800" cy="4800600"/>
          </a:xfrm>
          <a:solidFill>
            <a:srgbClr val="800000"/>
          </a:solidFill>
        </p:spPr>
        <p:txBody>
          <a:bodyPr/>
          <a:lstStyle/>
          <a:p>
            <a:pPr algn="just" eaLnBrk="1" hangingPunct="1"/>
            <a:endParaRPr lang="fa-IR" smtClean="0">
              <a:solidFill>
                <a:schemeClr val="bg1"/>
              </a:solidFill>
              <a:cs typeface="B Nazanin" pitchFamily="2" charset="-78"/>
            </a:endParaRPr>
          </a:p>
          <a:p>
            <a:pPr algn="just" eaLnBrk="1" hangingPunct="1"/>
            <a:endParaRPr lang="fa-IR" smtClean="0">
              <a:solidFill>
                <a:schemeClr val="bg1"/>
              </a:solidFill>
              <a:cs typeface="B Nazanin" pitchFamily="2" charset="-78"/>
            </a:endParaRPr>
          </a:p>
          <a:p>
            <a:pPr algn="just" eaLnBrk="1" hangingPunct="1"/>
            <a:endParaRPr lang="fa-IR" smtClean="0">
              <a:solidFill>
                <a:schemeClr val="bg1"/>
              </a:solidFill>
              <a:cs typeface="B Nazanin" pitchFamily="2" charset="-78"/>
            </a:endParaRPr>
          </a:p>
          <a:p>
            <a:pPr algn="just" eaLnBrk="1" hangingPunct="1"/>
            <a:endParaRPr lang="fa-IR" smtClean="0">
              <a:solidFill>
                <a:schemeClr val="bg1"/>
              </a:solidFill>
              <a:cs typeface="B Nazanin" pitchFamily="2" charset="-78"/>
            </a:endParaRPr>
          </a:p>
          <a:p>
            <a:pPr algn="just" eaLnBrk="1" hangingPunct="1"/>
            <a:endParaRPr lang="fa-IR" smtClean="0">
              <a:solidFill>
                <a:schemeClr val="bg1"/>
              </a:solidFill>
              <a:cs typeface="B Nazanin" pitchFamily="2" charset="-78"/>
            </a:endParaRPr>
          </a:p>
          <a:p>
            <a:pPr algn="just" eaLnBrk="1" hangingPunct="1"/>
            <a:endParaRPr lang="en-US" smtClean="0">
              <a:solidFill>
                <a:schemeClr val="bg1"/>
              </a:solidFill>
              <a:cs typeface="B Nazanin" pitchFamily="2" charset="-78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574415887"/>
              </p:ext>
            </p:extLst>
          </p:nvPr>
        </p:nvGraphicFramePr>
        <p:xfrm>
          <a:off x="457200" y="21336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71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آیا ضروری است ارزیابی </a:t>
            </a:r>
            <a:r>
              <a:rPr lang="en-US" dirty="0" smtClean="0">
                <a:cs typeface="B Titr" pitchFamily="2" charset="-78"/>
              </a:rPr>
              <a:t>CVI</a:t>
            </a:r>
            <a:r>
              <a:rPr lang="fa-IR" dirty="0" smtClean="0">
                <a:cs typeface="B Titr" pitchFamily="2" charset="-78"/>
              </a:rPr>
              <a:t>تکرار شود؟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Koodak" pitchFamily="2" charset="-78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first iteration of expert </a:t>
            </a:r>
            <a:r>
              <a:rPr lang="en-US" dirty="0"/>
              <a:t>content </a:t>
            </a:r>
            <a:r>
              <a:rPr lang="en-US" dirty="0" smtClean="0"/>
              <a:t>validation would </a:t>
            </a:r>
            <a:r>
              <a:rPr lang="en-US" dirty="0"/>
              <a:t>ideally involve review by a large panel </a:t>
            </a:r>
            <a:r>
              <a:rPr lang="en-US" dirty="0" smtClean="0"/>
              <a:t>of experts—perhaps </a:t>
            </a:r>
            <a:r>
              <a:rPr lang="en-US" dirty="0">
                <a:solidFill>
                  <a:srgbClr val="00CC00"/>
                </a:solidFill>
              </a:rPr>
              <a:t>8–12</a:t>
            </a:r>
            <a:r>
              <a:rPr lang="en-US" dirty="0"/>
              <a:t> of them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 focus of the first round would be on </a:t>
            </a:r>
            <a:r>
              <a:rPr lang="en-US" dirty="0" smtClean="0"/>
              <a:t>the items  discovering </a:t>
            </a:r>
            <a:r>
              <a:rPr lang="en-US" dirty="0"/>
              <a:t>which ones needed to </a:t>
            </a:r>
            <a:r>
              <a:rPr lang="en-US" dirty="0" smtClean="0"/>
              <a:t>be:</a:t>
            </a:r>
            <a:endParaRPr lang="en-US" dirty="0"/>
          </a:p>
          <a:p>
            <a:r>
              <a:rPr lang="en-US" dirty="0" smtClean="0"/>
              <a:t>Revised</a:t>
            </a:r>
          </a:p>
          <a:p>
            <a:r>
              <a:rPr lang="en-US" dirty="0" smtClean="0"/>
              <a:t>Discarded</a:t>
            </a:r>
          </a:p>
          <a:p>
            <a:r>
              <a:rPr lang="en-US" dirty="0" smtClean="0"/>
              <a:t> Getting advice </a:t>
            </a:r>
            <a:r>
              <a:rPr lang="en-US" dirty="0"/>
              <a:t>about </a:t>
            </a:r>
            <a:r>
              <a:rPr lang="en-US" dirty="0" smtClean="0"/>
              <a:t>whether </a:t>
            </a:r>
            <a:r>
              <a:rPr lang="en-US" dirty="0" smtClean="0">
                <a:solidFill>
                  <a:srgbClr val="C00000"/>
                </a:solidFill>
              </a:rPr>
              <a:t>additional </a:t>
            </a:r>
            <a:r>
              <a:rPr lang="en-US" dirty="0">
                <a:solidFill>
                  <a:srgbClr val="C00000"/>
                </a:solidFill>
              </a:rPr>
              <a:t>items are needed to adequately</a:t>
            </a:r>
            <a:r>
              <a:rPr lang="en-US" dirty="0"/>
              <a:t> tap </a:t>
            </a:r>
            <a:r>
              <a:rPr lang="en-US" dirty="0" smtClean="0"/>
              <a:t>the domain </a:t>
            </a:r>
            <a:r>
              <a:rPr lang="en-US" dirty="0"/>
              <a:t>of interest</a:t>
            </a:r>
            <a:r>
              <a:rPr lang="en-US" dirty="0" smtClean="0"/>
              <a:t>,</a:t>
            </a:r>
          </a:p>
          <a:p>
            <a:r>
              <a:rPr lang="en-US" dirty="0" smtClean="0"/>
              <a:t>Efforts to determine if </a:t>
            </a:r>
            <a:r>
              <a:rPr lang="en-US" dirty="0"/>
              <a:t>aspects of the construct are represented </a:t>
            </a:r>
            <a:r>
              <a:rPr lang="en-US" dirty="0" smtClean="0"/>
              <a:t>by items </a:t>
            </a: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correct proportions</a:t>
            </a:r>
            <a:r>
              <a:rPr lang="en-US" dirty="0"/>
              <a:t>.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9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آیا ضروری است ارزیابی </a:t>
            </a:r>
            <a:r>
              <a:rPr lang="en-US" dirty="0" smtClean="0">
                <a:cs typeface="B Titr" pitchFamily="2" charset="-78"/>
              </a:rPr>
              <a:t>CVI</a:t>
            </a:r>
            <a:r>
              <a:rPr lang="fa-IR" dirty="0" smtClean="0">
                <a:cs typeface="B Titr" pitchFamily="2" charset="-78"/>
              </a:rPr>
              <a:t>تکرار شود؟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 smtClean="0">
                <a:cs typeface="B Koodak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I-CVI somewhat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than .78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would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considered candidates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revision, and those with very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values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candidates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deletion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/>
              <a:t>In the </a:t>
            </a:r>
            <a:r>
              <a:rPr lang="en-US" sz="4000" b="1" dirty="0" smtClean="0"/>
              <a:t>second round</a:t>
            </a:r>
            <a:r>
              <a:rPr lang="en-US" sz="4000" b="1" dirty="0"/>
              <a:t>, a smaller group of </a:t>
            </a:r>
            <a:r>
              <a:rPr lang="en-US" sz="4000" b="1" dirty="0" smtClean="0"/>
              <a:t>experts </a:t>
            </a:r>
            <a:r>
              <a:rPr lang="en-US" sz="4000" b="1" dirty="0">
                <a:solidFill>
                  <a:srgbClr val="FF0000"/>
                </a:solidFill>
              </a:rPr>
              <a:t>(perhaps </a:t>
            </a:r>
            <a:r>
              <a:rPr lang="en-US" sz="4000" b="1" dirty="0" smtClean="0">
                <a:solidFill>
                  <a:srgbClr val="FF0000"/>
                </a:solidFill>
              </a:rPr>
              <a:t>3–5) </a:t>
            </a:r>
            <a:r>
              <a:rPr lang="en-US" sz="4000" b="1" dirty="0" smtClean="0"/>
              <a:t>can </a:t>
            </a:r>
            <a:r>
              <a:rPr lang="en-US" sz="4000" b="1" dirty="0"/>
              <a:t>be used to evaluate the relevance of the </a:t>
            </a:r>
            <a:r>
              <a:rPr lang="en-US" sz="4000" b="1" dirty="0" smtClean="0"/>
              <a:t>revised set </a:t>
            </a:r>
            <a:r>
              <a:rPr lang="en-US" sz="4000" b="1" dirty="0"/>
              <a:t>of items and to compute the S-CVI.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نتیجه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 smtClean="0">
                <a:cs typeface="B Koodak" pitchFamily="2" charset="-78"/>
              </a:rPr>
              <a:t> </a:t>
            </a:r>
            <a:r>
              <a:rPr lang="en-US" dirty="0" smtClean="0">
                <a:cs typeface="B Koodak" pitchFamily="2" charset="-78"/>
              </a:rPr>
              <a:t>T</a:t>
            </a:r>
            <a:r>
              <a:rPr lang="en-US" dirty="0" smtClean="0"/>
              <a:t>he </a:t>
            </a:r>
            <a:r>
              <a:rPr lang="en-US" dirty="0"/>
              <a:t>S-CVI/UA calculation method </a:t>
            </a:r>
            <a:r>
              <a:rPr lang="en-US" dirty="0" smtClean="0"/>
              <a:t>is overly </a:t>
            </a:r>
            <a:r>
              <a:rPr lang="en-US" dirty="0"/>
              <a:t>stringent. Acceptable values for </a:t>
            </a:r>
            <a:r>
              <a:rPr lang="en-US" dirty="0" smtClean="0"/>
              <a:t>S-CVI/UA become </a:t>
            </a:r>
            <a:r>
              <a:rPr lang="en-US" dirty="0"/>
              <a:t>more difficult to achieve as the number </a:t>
            </a:r>
            <a:r>
              <a:rPr lang="en-US" dirty="0" smtClean="0"/>
              <a:t>of experts </a:t>
            </a:r>
            <a:r>
              <a:rPr lang="en-US" dirty="0"/>
              <a:t>increases</a:t>
            </a:r>
            <a:r>
              <a:rPr lang="en-US" dirty="0" smtClean="0"/>
              <a:t>.</a:t>
            </a:r>
          </a:p>
          <a:p>
            <a:r>
              <a:rPr lang="en-US" b="1" dirty="0"/>
              <a:t>In summary,</a:t>
            </a:r>
            <a:r>
              <a:rPr lang="en-US" dirty="0"/>
              <a:t> </a:t>
            </a:r>
            <a:r>
              <a:rPr lang="en-US" dirty="0" smtClean="0"/>
              <a:t>it recommended </a:t>
            </a:r>
            <a:r>
              <a:rPr lang="en-US" dirty="0"/>
              <a:t>that for a scale </a:t>
            </a:r>
            <a:r>
              <a:rPr lang="en-US" dirty="0" smtClean="0"/>
              <a:t>to be </a:t>
            </a:r>
            <a:r>
              <a:rPr lang="en-US" dirty="0"/>
              <a:t>judged as having excellent content validity, </a:t>
            </a:r>
            <a:r>
              <a:rPr lang="en-US" dirty="0" smtClean="0"/>
              <a:t>it would </a:t>
            </a:r>
            <a:r>
              <a:rPr lang="en-US" dirty="0"/>
              <a:t>be composed of items that had </a:t>
            </a:r>
            <a:r>
              <a:rPr lang="en-US" dirty="0">
                <a:solidFill>
                  <a:srgbClr val="FF0000"/>
                </a:solidFill>
              </a:rPr>
              <a:t>I-CVIs of .</a:t>
            </a:r>
            <a:r>
              <a:rPr lang="en-US" dirty="0" smtClean="0">
                <a:solidFill>
                  <a:srgbClr val="FF0000"/>
                </a:solidFill>
              </a:rPr>
              <a:t>78 </a:t>
            </a:r>
            <a:r>
              <a:rPr lang="en-US" dirty="0" smtClean="0"/>
              <a:t>or </a:t>
            </a:r>
            <a:r>
              <a:rPr lang="en-US" dirty="0"/>
              <a:t>higher and an </a:t>
            </a:r>
            <a:r>
              <a:rPr lang="en-US" dirty="0">
                <a:solidFill>
                  <a:srgbClr val="FF0000"/>
                </a:solidFill>
              </a:rPr>
              <a:t>S-CVI/Ave of .90 or </a:t>
            </a:r>
            <a:r>
              <a:rPr lang="en-US" dirty="0" smtClean="0">
                <a:solidFill>
                  <a:srgbClr val="FF0000"/>
                </a:solidFill>
              </a:rPr>
              <a:t>higher.</a:t>
            </a:r>
            <a:endParaRPr lang="en-US" dirty="0">
              <a:solidFill>
                <a:srgbClr val="FF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9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286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28600" y="304800"/>
            <a:ext cx="3733800" cy="2362200"/>
          </a:xfrm>
          <a:prstGeom prst="cloud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Questions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9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b="1" dirty="0">
                <a:cs typeface="B Titr" pitchFamily="2" charset="-78"/>
              </a:rPr>
              <a:t>بررسي روايي محتوا به صورت کيفي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1"/>
            <a:r>
              <a:rPr lang="fa-IR" dirty="0">
                <a:cs typeface="B Koodak" pitchFamily="2" charset="-78"/>
              </a:rPr>
              <a:t>در اين روش با تعدادي از </a:t>
            </a:r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متخصصان مصاحبه </a:t>
            </a:r>
            <a:r>
              <a:rPr lang="fa-IR" dirty="0">
                <a:cs typeface="B Koodak" pitchFamily="2" charset="-78"/>
              </a:rPr>
              <a:t>صورت گرفته و يا از ايشان درخواست مي شود تا پس از مطالعه دقيق ابزار، </a:t>
            </a:r>
            <a:r>
              <a:rPr lang="fa-IR" dirty="0">
                <a:solidFill>
                  <a:srgbClr val="00FF00"/>
                </a:solidFill>
                <a:cs typeface="B Koodak" pitchFamily="2" charset="-78"/>
              </a:rPr>
              <a:t>ديدگاه </a:t>
            </a:r>
            <a:r>
              <a:rPr lang="fa-IR" dirty="0" smtClean="0">
                <a:solidFill>
                  <a:srgbClr val="00FF00"/>
                </a:solidFill>
                <a:cs typeface="B Koodak" pitchFamily="2" charset="-78"/>
              </a:rPr>
              <a:t>هاي </a:t>
            </a:r>
            <a:r>
              <a:rPr lang="fa-IR" dirty="0">
                <a:solidFill>
                  <a:srgbClr val="00FF00"/>
                </a:solidFill>
                <a:cs typeface="B Koodak" pitchFamily="2" charset="-78"/>
              </a:rPr>
              <a:t>اصلاحي خود </a:t>
            </a:r>
            <a:r>
              <a:rPr lang="fa-IR" dirty="0">
                <a:cs typeface="B Koodak" pitchFamily="2" charset="-78"/>
              </a:rPr>
              <a:t>را به صورت مربوط و کتبي ارائه نمايند. </a:t>
            </a:r>
            <a:endParaRPr lang="en-US" dirty="0" smtClean="0">
              <a:cs typeface="B Koodak" pitchFamily="2" charset="-78"/>
            </a:endParaRPr>
          </a:p>
          <a:p>
            <a:pPr marL="0" indent="0">
              <a:buNone/>
            </a:pPr>
            <a:r>
              <a:rPr lang="en-US" dirty="0" smtClean="0"/>
              <a:t> Hynes </a:t>
            </a:r>
            <a:r>
              <a:rPr lang="en-US" dirty="0" err="1" smtClean="0"/>
              <a:t>Emphsized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Grammar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Wording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Item </a:t>
            </a:r>
            <a:r>
              <a:rPr lang="en-US" sz="3500" dirty="0"/>
              <a:t>allocation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 Scaling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>
                <a:cs typeface="B Koodak" pitchFamily="2" charset="-78"/>
              </a:rPr>
              <a:t>Modifying or Deletion</a:t>
            </a:r>
            <a:endParaRPr lang="fa-IR" sz="35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7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200"/>
            <a:ext cx="85344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48000"/>
            <a:ext cx="83057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4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cs typeface="B Titr" pitchFamily="2" charset="-78"/>
              </a:rPr>
              <a:t>Content Validity Phases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82296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 فاز اول</a:t>
            </a:r>
          </a:p>
          <a:p>
            <a:pPr algn="r" rtl="1"/>
            <a:endParaRPr lang="fa-IR" dirty="0">
              <a:cs typeface="B Koodak" pitchFamily="2" charset="-78"/>
            </a:endParaRPr>
          </a:p>
          <a:p>
            <a:pPr algn="r" rtl="1"/>
            <a:endParaRPr lang="fa-IR" dirty="0" smtClean="0">
              <a:cs typeface="B Koodak" pitchFamily="2" charset="-78"/>
            </a:endParaRPr>
          </a:p>
          <a:p>
            <a:pPr algn="r" rtl="1"/>
            <a:endParaRPr lang="fa-IR" dirty="0">
              <a:cs typeface="B Koodak" pitchFamily="2" charset="-78"/>
            </a:endParaRPr>
          </a:p>
          <a:p>
            <a:pPr algn="r" rtl="1"/>
            <a:endParaRPr lang="en-US" dirty="0" smtClean="0">
              <a:cs typeface="B Koodak" pitchFamily="2" charset="-78"/>
            </a:endParaRPr>
          </a:p>
          <a:p>
            <a:pPr algn="r" rtl="1"/>
            <a:r>
              <a:rPr lang="fa-IR" dirty="0" smtClean="0">
                <a:cs typeface="B Koodak" pitchFamily="2" charset="-78"/>
              </a:rPr>
              <a:t>فاز دوم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302000" y="1882120"/>
            <a:ext cx="3810000" cy="26161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200" y="1751315"/>
            <a:ext cx="2616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Aharoni" pitchFamily="2" charset="-79"/>
              </a:rPr>
              <a:t>Priori Efforts</a:t>
            </a:r>
            <a:endParaRPr lang="en-US" sz="2800" dirty="0"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2476500"/>
            <a:ext cx="2133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0" y="3429000"/>
            <a:ext cx="35052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analysis prior to item generation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2286000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" y="28575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3962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200" y="4648200"/>
            <a:ext cx="2616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Aharoni" pitchFamily="2" charset="-79"/>
              </a:rPr>
              <a:t>Posteriori Efforts</a:t>
            </a:r>
            <a:endParaRPr lang="en-US" sz="2800" dirty="0">
              <a:cs typeface="Aharoni" pitchFamily="2" charset="-79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3289300" y="4779005"/>
            <a:ext cx="3810000" cy="26161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89100" y="5473700"/>
            <a:ext cx="3505200" cy="1003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Judgment by Panel of Expert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5171420"/>
            <a:ext cx="0" cy="8039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14400" y="5975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6324600" y="5791200"/>
            <a:ext cx="45720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94300" y="5791200"/>
            <a:ext cx="1358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161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201168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کمّی سازی روایی محتوا</a:t>
            </a:r>
            <a:endParaRPr lang="en-US" sz="66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19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</a:rPr>
              <a:t>Quantification Of Content validity</a:t>
            </a:r>
            <a:endParaRPr lang="en-US" sz="32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89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شاخص های مهم روایی محتوا (کمّی)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 smtClean="0"/>
              <a:t>Lawsche</a:t>
            </a:r>
            <a:r>
              <a:rPr lang="en-US" sz="2400" dirty="0" smtClean="0"/>
              <a:t> (1975)= Content Validity Ratio (CVR)</a:t>
            </a:r>
          </a:p>
          <a:p>
            <a:r>
              <a:rPr lang="en-US" sz="2400" dirty="0" err="1" smtClean="0">
                <a:cs typeface="B Koodak" pitchFamily="2" charset="-78"/>
              </a:rPr>
              <a:t>Popham</a:t>
            </a:r>
            <a:r>
              <a:rPr lang="en-US" sz="2400" dirty="0" smtClean="0">
                <a:cs typeface="B Koodak" pitchFamily="2" charset="-78"/>
              </a:rPr>
              <a:t>(1978)=Average </a:t>
            </a:r>
            <a:r>
              <a:rPr lang="en-US" sz="2400" dirty="0">
                <a:cs typeface="B Koodak" pitchFamily="2" charset="-78"/>
              </a:rPr>
              <a:t>Congruency Percentage (ACP)</a:t>
            </a:r>
            <a:r>
              <a:rPr lang="fa-IR" sz="2400" dirty="0" smtClean="0">
                <a:cs typeface="B Koodak" pitchFamily="2" charset="-78"/>
              </a:rPr>
              <a:t> </a:t>
            </a:r>
            <a:endParaRPr lang="en-US" sz="2400" dirty="0" smtClean="0">
              <a:cs typeface="B Koodak" pitchFamily="2" charset="-78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cs typeface="B Koodak" pitchFamily="2" charset="-78"/>
              </a:rPr>
              <a:t>Waltz &amp; </a:t>
            </a:r>
            <a:r>
              <a:rPr lang="en-US" sz="2400" b="1" dirty="0" err="1" smtClean="0">
                <a:solidFill>
                  <a:srgbClr val="002060"/>
                </a:solidFill>
                <a:cs typeface="B Koodak" pitchFamily="2" charset="-78"/>
              </a:rPr>
              <a:t>Bausel</a:t>
            </a:r>
            <a:r>
              <a:rPr lang="en-US" sz="2400" b="1" dirty="0" smtClean="0">
                <a:solidFill>
                  <a:srgbClr val="002060"/>
                </a:solidFill>
                <a:cs typeface="B Koodak" pitchFamily="2" charset="-78"/>
              </a:rPr>
              <a:t>(1983)= Content Validity Index(CVI)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cs typeface="B Koodak" pitchFamily="2" charset="-78"/>
              </a:rPr>
              <a:t>Lynn(1986)= CVI Using SE of Proportion</a:t>
            </a:r>
          </a:p>
          <a:p>
            <a:r>
              <a:rPr lang="en-US" sz="2400" dirty="0" smtClean="0">
                <a:cs typeface="B Koodak" pitchFamily="2" charset="-78"/>
              </a:rPr>
              <a:t>Beck &amp; Goble (2001)= Averaging Experts Rating of Item Relevance</a:t>
            </a:r>
          </a:p>
          <a:p>
            <a:r>
              <a:rPr lang="en-US" sz="2400" dirty="0" err="1" smtClean="0">
                <a:cs typeface="B Koodak" pitchFamily="2" charset="-78"/>
              </a:rPr>
              <a:t>Wynd</a:t>
            </a:r>
            <a:r>
              <a:rPr lang="en-US" sz="2400" dirty="0" smtClean="0">
                <a:cs typeface="B Koodak" pitchFamily="2" charset="-78"/>
              </a:rPr>
              <a:t> </a:t>
            </a:r>
            <a:r>
              <a:rPr lang="en-US" sz="2400" dirty="0" err="1" smtClean="0">
                <a:cs typeface="B Koodak" pitchFamily="2" charset="-78"/>
              </a:rPr>
              <a:t>etal</a:t>
            </a:r>
            <a:r>
              <a:rPr lang="en-US" sz="2400" dirty="0" smtClean="0">
                <a:cs typeface="B Koodak" pitchFamily="2" charset="-78"/>
              </a:rPr>
              <a:t> (2003)=Multi Rater Kappa Coefficient</a:t>
            </a:r>
          </a:p>
          <a:p>
            <a:r>
              <a:rPr lang="en-US" sz="2400" dirty="0" smtClean="0">
                <a:cs typeface="B Koodak" pitchFamily="2" charset="-78"/>
              </a:rPr>
              <a:t>Waltz </a:t>
            </a:r>
            <a:r>
              <a:rPr lang="en-US" sz="2400" dirty="0" err="1" smtClean="0">
                <a:cs typeface="B Koodak" pitchFamily="2" charset="-78"/>
              </a:rPr>
              <a:t>etal</a:t>
            </a:r>
            <a:r>
              <a:rPr lang="en-US" sz="2400" dirty="0" smtClean="0">
                <a:cs typeface="B Koodak" pitchFamily="2" charset="-78"/>
              </a:rPr>
              <a:t> (2005-2010)= CVI using Coefficient Alpha</a:t>
            </a:r>
          </a:p>
          <a:p>
            <a:endParaRPr lang="en-US" sz="2400" dirty="0" smtClean="0">
              <a:cs typeface="B Koodak" pitchFamily="2" charset="-78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00000"/>
                </a:solidFill>
                <a:cs typeface="B Koodak" pitchFamily="2" charset="-78"/>
              </a:rPr>
              <a:t>Polit</a:t>
            </a:r>
            <a:r>
              <a:rPr lang="en-US" sz="2800" b="1" dirty="0" smtClean="0">
                <a:solidFill>
                  <a:srgbClr val="C00000"/>
                </a:solidFill>
                <a:cs typeface="B Koodak" pitchFamily="2" charset="-78"/>
              </a:rPr>
              <a:t> (2007)=I-CVI &amp; S-CVI using Modified kappa(K*)</a:t>
            </a:r>
            <a:endParaRPr lang="en-US" sz="2800" b="1" dirty="0">
              <a:solidFill>
                <a:srgbClr val="C000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2005</Words>
  <Application>Microsoft Office PowerPoint</Application>
  <PresentationFormat>On-screen Show (4:3)</PresentationFormat>
  <Paragraphs>186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Couture</vt:lpstr>
      <vt:lpstr>Office Theme</vt:lpstr>
      <vt:lpstr>روایی محتوا</vt:lpstr>
      <vt:lpstr>چرا روایی محتوا مهم است؟</vt:lpstr>
      <vt:lpstr>روایی محتوا چیست؟</vt:lpstr>
      <vt:lpstr>تعيين روایي محتوا</vt:lpstr>
      <vt:lpstr>بررسي روايي محتوا به صورت کيفي</vt:lpstr>
      <vt:lpstr>Slide 6</vt:lpstr>
      <vt:lpstr>Content Validity Phases</vt:lpstr>
      <vt:lpstr>کمّی سازی روایی محتوا</vt:lpstr>
      <vt:lpstr>شاخص های مهم روایی محتوا (کمّی)</vt:lpstr>
      <vt:lpstr>تعیین روايي محتوا به صورت کمّي</vt:lpstr>
      <vt:lpstr>نسبت روایی محتوا (CVR)</vt:lpstr>
      <vt:lpstr>فرمول نسبت روایی محتوا (CVR)</vt:lpstr>
      <vt:lpstr>Slide 13</vt:lpstr>
      <vt:lpstr>Slide 14</vt:lpstr>
      <vt:lpstr>Slide 15</vt:lpstr>
      <vt:lpstr>Content Validity Index(CVI)- Waltz &amp; Bausel </vt:lpstr>
      <vt:lpstr>تفسیر بر اساس روش والتز وباسل</vt:lpstr>
      <vt:lpstr>Slide 18</vt:lpstr>
      <vt:lpstr>Slide 19</vt:lpstr>
      <vt:lpstr>CVI Using SE of Proportion-Lynn(1986)</vt:lpstr>
      <vt:lpstr>CVI Using SE of Proportion-Lynn(1986)</vt:lpstr>
      <vt:lpstr>مثال</vt:lpstr>
      <vt:lpstr>مثال-ادامه</vt:lpstr>
      <vt:lpstr>جدول CVI –شاخص Lynn</vt:lpstr>
      <vt:lpstr>I-CVI &amp; S-CVI using Modified kappa(K*)-Polit</vt:lpstr>
      <vt:lpstr>دياگرام تعاريف موجود در تعيين ايندکس روايي محتوا</vt:lpstr>
      <vt:lpstr>ایندکس روایی محتوای کل ابزار</vt:lpstr>
      <vt:lpstr>مثال</vt:lpstr>
      <vt:lpstr>روايي محتوا و موافقت شانسي </vt:lpstr>
      <vt:lpstr>Slide 30</vt:lpstr>
      <vt:lpstr>Multi rater-Kappa statistics</vt:lpstr>
      <vt:lpstr>نقد</vt:lpstr>
      <vt:lpstr>لذا:</vt:lpstr>
      <vt:lpstr>مثال</vt:lpstr>
      <vt:lpstr>مثال-ادامه</vt:lpstr>
      <vt:lpstr>تصحيح فرمول ايندکس روايي محتوا (CVI) جهت تطابق با توافق شناسي</vt:lpstr>
      <vt:lpstr>نحوه محاسبه K*</vt:lpstr>
      <vt:lpstr>جدول ارزشيابي I-CVI با ميزان توافق و ارزيابان متفاوت</vt:lpstr>
      <vt:lpstr>توصیه های نهایی</vt:lpstr>
      <vt:lpstr>آیا ضروری است ارزیابی CVIتکرار شود؟</vt:lpstr>
      <vt:lpstr>آیا ضروری است ارزیابی CVIتکرار شود؟</vt:lpstr>
      <vt:lpstr>نتیجه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کمّی سازی روایی محتوا</dc:title>
  <dc:creator>Nursing Faculty</dc:creator>
  <cp:lastModifiedBy>Dear User</cp:lastModifiedBy>
  <cp:revision>55</cp:revision>
  <dcterms:created xsi:type="dcterms:W3CDTF">2011-04-19T12:32:18Z</dcterms:created>
  <dcterms:modified xsi:type="dcterms:W3CDTF">2014-04-17T13:49:55Z</dcterms:modified>
</cp:coreProperties>
</file>