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legacyDocTextInfo.bin" ContentType="application/vnd.ms-office.legacyDocTextInfo"/>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ms-office.legacyDiagramTex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28"/>
  </p:notesMasterIdLst>
  <p:sldIdLst>
    <p:sldId id="293" r:id="rId3"/>
    <p:sldId id="256" r:id="rId4"/>
    <p:sldId id="279" r:id="rId5"/>
    <p:sldId id="257" r:id="rId6"/>
    <p:sldId id="271" r:id="rId7"/>
    <p:sldId id="258" r:id="rId8"/>
    <p:sldId id="259" r:id="rId9"/>
    <p:sldId id="260" r:id="rId10"/>
    <p:sldId id="282" r:id="rId11"/>
    <p:sldId id="280" r:id="rId12"/>
    <p:sldId id="281" r:id="rId13"/>
    <p:sldId id="272" r:id="rId14"/>
    <p:sldId id="283" r:id="rId15"/>
    <p:sldId id="262" r:id="rId16"/>
    <p:sldId id="263" r:id="rId17"/>
    <p:sldId id="286" r:id="rId18"/>
    <p:sldId id="284" r:id="rId19"/>
    <p:sldId id="288" r:id="rId20"/>
    <p:sldId id="291" r:id="rId21"/>
    <p:sldId id="292" r:id="rId22"/>
    <p:sldId id="289" r:id="rId23"/>
    <p:sldId id="290" r:id="rId24"/>
    <p:sldId id="285" r:id="rId25"/>
    <p:sldId id="287" r:id="rId26"/>
    <p:sldId id="273" r:id="rId27"/>
  </p:sldIdLst>
  <p:sldSz cx="9144000" cy="6858000" type="screen4x3"/>
  <p:notesSz cx="6858000" cy="9144000"/>
  <p:embeddedFontLst>
    <p:embeddedFont>
      <p:font typeface="Garamond" pitchFamily="18" charset="0"/>
      <p:regular r:id="rId29"/>
      <p:bold r:id="rId30"/>
      <p:italic r:id="rId31"/>
    </p:embeddedFont>
    <p:embeddedFont>
      <p:font typeface="Calibri" pitchFamily="34" charset="0"/>
      <p:regular r:id="rId32"/>
      <p:bold r:id="rId33"/>
      <p:italic r:id="rId34"/>
      <p:boldItalic r:id="rId35"/>
    </p:embeddedFont>
    <p:embeddedFont>
      <p:font typeface="Arial Black" pitchFamily="34" charset="0"/>
      <p:bold r:id="rId36"/>
    </p:embeddedFont>
    <p:embeddedFont>
      <p:font typeface="B Nazanin" pitchFamily="2" charset="-78"/>
      <p:regular r:id="rId37"/>
      <p:bold r:id="rId38"/>
    </p:embeddedFont>
    <p:embeddedFont>
      <p:font typeface="B Titr" pitchFamily="2" charset="-78"/>
      <p:bold r:id="rId39"/>
    </p:embeddedFont>
    <p:embeddedFont>
      <p:font typeface="Zar" pitchFamily="2" charset="-78"/>
      <p:regular r:id="rId40"/>
      <p:bold r:id="rId41"/>
    </p:embeddedFont>
    <p:embeddedFont>
      <p:font typeface="B Koodak" pitchFamily="2" charset="-78"/>
      <p:bold r:id="rId42"/>
    </p:embeddedFont>
    <p:embeddedFont>
      <p:font typeface="Tahoma" pitchFamily="34" charset="0"/>
      <p:regular r:id="rId43"/>
      <p:bold r:id="rId44"/>
    </p:embeddedFont>
    <p:embeddedFont>
      <p:font typeface="B Lotus" pitchFamily="2" charset="-78"/>
      <p:regular r:id="rId45"/>
      <p:bold r:id="rId46"/>
    </p:embeddedFont>
    <p:embeddedFont>
      <p:font typeface="Wingdings 2" pitchFamily="18" charset="2"/>
      <p:regular r:id="rId47"/>
    </p:embeddedFont>
    <p:embeddedFont>
      <p:font typeface="PMingLiU" pitchFamily="18" charset="-120"/>
      <p:regular r:id="rId48"/>
    </p:embeddedFont>
    <p:embeddedFont>
      <p:font typeface="Wingdings 3" pitchFamily="18" charset="2"/>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6" d="100"/>
          <a:sy n="66" d="100"/>
        </p:scale>
        <p:origin x="-1494"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font" Target="fonts/font13.fntdata"/><Relationship Id="rId54" Type="http://schemas.microsoft.com/office/2006/relationships/legacyDocTextInfo" Target="legacyDocTextInfo.bin"/><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6.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microsoft.com/office/2006/relationships/legacyDiagramText" Target="legacyDiagramText3.bin"/><Relationship Id="rId7" Type="http://schemas.microsoft.com/office/2006/relationships/legacyDiagramText" Target="legacyDiagramText7.bin"/><Relationship Id="rId2" Type="http://schemas.microsoft.com/office/2006/relationships/legacyDiagramText" Target="legacyDiagramText2.bin"/><Relationship Id="rId1" Type="http://schemas.microsoft.com/office/2006/relationships/legacyDiagramText" Target="legacyDiagramText1.bin"/><Relationship Id="rId6" Type="http://schemas.microsoft.com/office/2006/relationships/legacyDiagramText" Target="legacyDiagramText6.bin"/><Relationship Id="rId5" Type="http://schemas.microsoft.com/office/2006/relationships/legacyDiagramText" Target="legacyDiagramText5.bin"/><Relationship Id="rId4" Type="http://schemas.microsoft.com/office/2006/relationships/legacyDiagramText" Target="legacyDiagramText4.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D8AAB2EE-5C9E-437A-AA76-8D34E3AE3A41}" type="datetimeFigureOut">
              <a:rPr lang="fa-IR" smtClean="0"/>
              <a:pPr/>
              <a:t>06/03/1435</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9795EF83-8258-41BC-BF00-69EB4002E730}" type="slidenum">
              <a:rPr lang="fa-IR" smtClean="0"/>
              <a:pPr/>
              <a:t>‹#›</a:t>
            </a:fld>
            <a:endParaRPr lang="fa-IR"/>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Grp="1" noRot="1" noChangeAspect="1" noChangeArrowheads="1" noTextEdit="1"/>
          </p:cNvSpPr>
          <p:nvPr>
            <p:ph type="sldImg"/>
          </p:nvPr>
        </p:nvSpPr>
        <p:spPr>
          <a:ln/>
        </p:spPr>
      </p:sp>
      <p:sp>
        <p:nvSpPr>
          <p:cNvPr id="4751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Grp="1" noRot="1" noChangeAspect="1" noChangeArrowheads="1" noTextEdit="1"/>
          </p:cNvSpPr>
          <p:nvPr>
            <p:ph type="sldImg"/>
          </p:nvPr>
        </p:nvSpPr>
        <p:spPr>
          <a:ln/>
        </p:spPr>
      </p:sp>
      <p:sp>
        <p:nvSpPr>
          <p:cNvPr id="4771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Rot="1" noChangeAspect="1" noChangeArrowheads="1" noTextEdit="1"/>
          </p:cNvSpPr>
          <p:nvPr>
            <p:ph type="sldImg"/>
          </p:nvPr>
        </p:nvSpPr>
        <p:spPr>
          <a:ln/>
        </p:spPr>
      </p:sp>
      <p:sp>
        <p:nvSpPr>
          <p:cNvPr id="479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Rot="1" noChangeAspect="1" noChangeArrowheads="1" noTextEdit="1"/>
          </p:cNvSpPr>
          <p:nvPr>
            <p:ph type="sldImg"/>
          </p:nvPr>
        </p:nvSpPr>
        <p:spPr>
          <a:ln/>
        </p:spPr>
      </p:sp>
      <p:sp>
        <p:nvSpPr>
          <p:cNvPr id="48025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p:spPr>
        <p:txBody>
          <a:bodyPr/>
          <a:lstStyle/>
          <a:p>
            <a:endParaRPr lang="en-US" smtClean="0"/>
          </a:p>
        </p:txBody>
      </p:sp>
      <p:sp>
        <p:nvSpPr>
          <p:cNvPr id="18227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rtl="0"/>
            <a:fld id="{FB5FAA09-5011-4838-86C6-89AB7B971F03}" type="slidenum">
              <a:rPr lang="ar-SA" sz="1200"/>
              <a:pPr rtl="0"/>
              <a:t>22</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Rot="1" noChangeAspect="1" noChangeArrowheads="1" noTextEdit="1"/>
          </p:cNvSpPr>
          <p:nvPr>
            <p:ph type="sldImg"/>
          </p:nvPr>
        </p:nvSpPr>
        <p:spPr>
          <a:ln/>
        </p:spPr>
      </p:sp>
      <p:sp>
        <p:nvSpPr>
          <p:cNvPr id="48333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59280"/>
            <a:ext cx="6400800" cy="1295400"/>
          </a:xfrm>
        </p:spPr>
        <p:txBody>
          <a:bodyPr/>
          <a:lstStyle/>
          <a:p>
            <a:r>
              <a:rPr lang="en-US" smtClean="0"/>
              <a:t>Click to edit Master title style</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9144000" cy="932688"/>
          </a:xfrm>
          <a:prstGeom prst="rect">
            <a:avLst/>
          </a:prstGeom>
        </p:spPr>
      </p:pic>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white"/>
        <p:txBody>
          <a:bodyPr/>
          <a:lstStyle/>
          <a:p>
            <a:fld id="{491F2C2B-6E97-4887-81C4-C3EF1C76CB4C}" type="datetime1">
              <a:rPr lang="en-US" smtClean="0"/>
              <a:pPr/>
              <a:t>4/3/2014</a:t>
            </a:fld>
            <a:endParaRPr lang="en-US"/>
          </a:p>
        </p:txBody>
      </p:sp>
      <p:sp>
        <p:nvSpPr>
          <p:cNvPr id="5" name="Footer Placeholder 4"/>
          <p:cNvSpPr>
            <a:spLocks noGrp="1"/>
          </p:cNvSpPr>
          <p:nvPr>
            <p:ph type="ftr" sz="quarter" idx="11"/>
          </p:nvPr>
        </p:nvSpPr>
        <p:spPr bwMode="white"/>
        <p:txBody>
          <a:bodyPr/>
          <a:lstStyle/>
          <a:p>
            <a:r>
              <a:rPr lang="en-US" smtClean="0"/>
              <a:t>Dr. Abbas Ebadi</a:t>
            </a:r>
            <a:endParaRPr lang="en-US"/>
          </a:p>
        </p:txBody>
      </p:sp>
      <p:sp>
        <p:nvSpPr>
          <p:cNvPr id="6" name="Slide Number Placeholder 5"/>
          <p:cNvSpPr>
            <a:spLocks noGrp="1"/>
          </p:cNvSpPr>
          <p:nvPr>
            <p:ph type="sldNum" sz="quarter" idx="12"/>
          </p:nvPr>
        </p:nvSpPr>
        <p:spPr/>
        <p:txBody>
          <a:bodyPr/>
          <a:lstStyle/>
          <a:p>
            <a:fld id="{79A2C611-0E31-404A-9C3D-AC4B06E4218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4E6319-CE5E-44FB-82D0-890A98227FE9}" type="datetime1">
              <a:rPr lang="en-US" smtClean="0"/>
              <a:pPr/>
              <a:t>4/3/2014</a:t>
            </a:fld>
            <a:endParaRPr lang="en-US"/>
          </a:p>
        </p:txBody>
      </p:sp>
      <p:sp>
        <p:nvSpPr>
          <p:cNvPr id="5" name="Footer Placeholder 4"/>
          <p:cNvSpPr>
            <a:spLocks noGrp="1"/>
          </p:cNvSpPr>
          <p:nvPr>
            <p:ph type="ftr" sz="quarter" idx="11"/>
          </p:nvPr>
        </p:nvSpPr>
        <p:spPr/>
        <p:txBody>
          <a:bodyPr/>
          <a:lstStyle/>
          <a:p>
            <a:r>
              <a:rPr lang="en-US" smtClean="0"/>
              <a:t>Dr. Abbas Ebadi</a:t>
            </a:r>
            <a:endParaRPr lang="en-US"/>
          </a:p>
        </p:txBody>
      </p:sp>
      <p:sp>
        <p:nvSpPr>
          <p:cNvPr id="6" name="Slide Number Placeholder 5"/>
          <p:cNvSpPr>
            <a:spLocks noGrp="1"/>
          </p:cNvSpPr>
          <p:nvPr>
            <p:ph type="sldNum" sz="quarter" idx="12"/>
          </p:nvPr>
        </p:nvSpPr>
        <p:spPr/>
        <p:txBody>
          <a:bodyPr/>
          <a:lstStyle/>
          <a:p>
            <a:fld id="{79A2C611-0E31-404A-9C3D-AC4B06E4218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400" y="1219199"/>
            <a:ext cx="5181600" cy="4267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D34B20E-CDD1-41C8-B6EB-846F6143CD7A}" type="datetime1">
              <a:rPr lang="en-US" smtClean="0"/>
              <a:pPr/>
              <a:t>4/3/2014</a:t>
            </a:fld>
            <a:endParaRPr lang="en-US"/>
          </a:p>
        </p:txBody>
      </p:sp>
      <p:sp>
        <p:nvSpPr>
          <p:cNvPr id="5" name="Footer Placeholder 4"/>
          <p:cNvSpPr>
            <a:spLocks noGrp="1"/>
          </p:cNvSpPr>
          <p:nvPr>
            <p:ph type="ftr" sz="quarter" idx="11"/>
          </p:nvPr>
        </p:nvSpPr>
        <p:spPr/>
        <p:txBody>
          <a:bodyPr/>
          <a:lstStyle/>
          <a:p>
            <a:r>
              <a:rPr lang="en-US" smtClean="0"/>
              <a:t>Dr. Abbas Ebadi</a:t>
            </a:r>
            <a:endParaRPr lang="en-US"/>
          </a:p>
        </p:txBody>
      </p:sp>
      <p:sp>
        <p:nvSpPr>
          <p:cNvPr id="6" name="Slide Number Placeholder 5"/>
          <p:cNvSpPr>
            <a:spLocks noGrp="1"/>
          </p:cNvSpPr>
          <p:nvPr>
            <p:ph type="sldNum" sz="quarter" idx="12"/>
          </p:nvPr>
        </p:nvSpPr>
        <p:spPr/>
        <p:txBody>
          <a:bodyPr/>
          <a:lstStyle/>
          <a:p>
            <a:fld id="{79A2C611-0E31-404A-9C3D-AC4B06E4218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6DAB42-C93A-48AD-B3B8-1C81838A679C}" type="datetime1">
              <a:rPr lang="en-US" smtClean="0"/>
              <a:pPr/>
              <a:t>4/3/2014</a:t>
            </a:fld>
            <a:endParaRPr lang="en-US"/>
          </a:p>
        </p:txBody>
      </p:sp>
      <p:sp>
        <p:nvSpPr>
          <p:cNvPr id="5" name="Footer Placeholder 4"/>
          <p:cNvSpPr>
            <a:spLocks noGrp="1"/>
          </p:cNvSpPr>
          <p:nvPr>
            <p:ph type="ftr" sz="quarter" idx="11"/>
          </p:nvPr>
        </p:nvSpPr>
        <p:spPr/>
        <p:txBody>
          <a:bodyPr/>
          <a:lstStyle/>
          <a:p>
            <a:r>
              <a:rPr lang="en-US" smtClean="0"/>
              <a:t>Dr. Abbas Ebadi</a:t>
            </a:r>
            <a:endParaRPr lang="en-US"/>
          </a:p>
        </p:txBody>
      </p:sp>
      <p:sp>
        <p:nvSpPr>
          <p:cNvPr id="6" name="Slide Number Placeholder 5"/>
          <p:cNvSpPr>
            <a:spLocks noGrp="1"/>
          </p:cNvSpPr>
          <p:nvPr>
            <p:ph type="sldNum" sz="quarter" idx="12"/>
          </p:nvPr>
        </p:nvSpPr>
        <p:spPr/>
        <p:txBody>
          <a:bodyPr/>
          <a:lstStyle/>
          <a:p>
            <a:fld id="{79A2C611-0E31-404A-9C3D-AC4B06E42183}" type="slidenum">
              <a:rPr lang="en-US" smtClean="0"/>
              <a:pPr/>
              <a:t>‹#›</a:t>
            </a:fld>
            <a:endParaRPr lang="en-US"/>
          </a:p>
        </p:txBody>
      </p:sp>
    </p:spTree>
    <p:extLst>
      <p:ext uri="{BB962C8B-B14F-4D97-AF65-F5344CB8AC3E}">
        <p14:creationId xmlns:p14="http://schemas.microsoft.com/office/powerpoint/2010/main" xmlns="" val="1607920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3E34C6-1820-46AF-8474-A2A9B860B358}" type="datetime1">
              <a:rPr lang="en-US" smtClean="0"/>
              <a:pPr/>
              <a:t>4/3/2014</a:t>
            </a:fld>
            <a:endParaRPr lang="en-US"/>
          </a:p>
        </p:txBody>
      </p:sp>
      <p:sp>
        <p:nvSpPr>
          <p:cNvPr id="5" name="Footer Placeholder 4"/>
          <p:cNvSpPr>
            <a:spLocks noGrp="1"/>
          </p:cNvSpPr>
          <p:nvPr>
            <p:ph type="ftr" sz="quarter" idx="11"/>
          </p:nvPr>
        </p:nvSpPr>
        <p:spPr/>
        <p:txBody>
          <a:bodyPr/>
          <a:lstStyle/>
          <a:p>
            <a:r>
              <a:rPr lang="en-US" smtClean="0"/>
              <a:t>Dr. Abbas Ebadi</a:t>
            </a:r>
            <a:endParaRPr lang="en-US"/>
          </a:p>
        </p:txBody>
      </p:sp>
      <p:sp>
        <p:nvSpPr>
          <p:cNvPr id="6" name="Slide Number Placeholder 5"/>
          <p:cNvSpPr>
            <a:spLocks noGrp="1"/>
          </p:cNvSpPr>
          <p:nvPr>
            <p:ph type="sldNum" sz="quarter" idx="12"/>
          </p:nvPr>
        </p:nvSpPr>
        <p:spPr/>
        <p:txBody>
          <a:bodyPr/>
          <a:lstStyle/>
          <a:p>
            <a:fld id="{79A2C611-0E31-404A-9C3D-AC4B06E42183}" type="slidenum">
              <a:rPr lang="en-US" smtClean="0"/>
              <a:pPr/>
              <a:t>‹#›</a:t>
            </a:fld>
            <a:endParaRPr lang="en-US"/>
          </a:p>
        </p:txBody>
      </p:sp>
    </p:spTree>
    <p:extLst>
      <p:ext uri="{BB962C8B-B14F-4D97-AF65-F5344CB8AC3E}">
        <p14:creationId xmlns:p14="http://schemas.microsoft.com/office/powerpoint/2010/main" xmlns="" val="1096427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B2D0A8-532D-47D6-AB1D-ABCF82E86219}" type="datetime1">
              <a:rPr lang="en-US" smtClean="0"/>
              <a:pPr/>
              <a:t>4/3/2014</a:t>
            </a:fld>
            <a:endParaRPr lang="en-US"/>
          </a:p>
        </p:txBody>
      </p:sp>
      <p:sp>
        <p:nvSpPr>
          <p:cNvPr id="5" name="Footer Placeholder 4"/>
          <p:cNvSpPr>
            <a:spLocks noGrp="1"/>
          </p:cNvSpPr>
          <p:nvPr>
            <p:ph type="ftr" sz="quarter" idx="11"/>
          </p:nvPr>
        </p:nvSpPr>
        <p:spPr/>
        <p:txBody>
          <a:bodyPr/>
          <a:lstStyle/>
          <a:p>
            <a:r>
              <a:rPr lang="en-US" smtClean="0"/>
              <a:t>Dr. Abbas Ebadi</a:t>
            </a:r>
            <a:endParaRPr lang="en-US"/>
          </a:p>
        </p:txBody>
      </p:sp>
      <p:sp>
        <p:nvSpPr>
          <p:cNvPr id="6" name="Slide Number Placeholder 5"/>
          <p:cNvSpPr>
            <a:spLocks noGrp="1"/>
          </p:cNvSpPr>
          <p:nvPr>
            <p:ph type="sldNum" sz="quarter" idx="12"/>
          </p:nvPr>
        </p:nvSpPr>
        <p:spPr/>
        <p:txBody>
          <a:bodyPr/>
          <a:lstStyle/>
          <a:p>
            <a:fld id="{79A2C611-0E31-404A-9C3D-AC4B06E42183}" type="slidenum">
              <a:rPr lang="en-US" smtClean="0"/>
              <a:pPr/>
              <a:t>‹#›</a:t>
            </a:fld>
            <a:endParaRPr lang="en-US"/>
          </a:p>
        </p:txBody>
      </p:sp>
    </p:spTree>
    <p:extLst>
      <p:ext uri="{BB962C8B-B14F-4D97-AF65-F5344CB8AC3E}">
        <p14:creationId xmlns:p14="http://schemas.microsoft.com/office/powerpoint/2010/main" xmlns="" val="1510782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AED085-6B97-47A5-B7B4-FB26ED9F1ADD}" type="datetime1">
              <a:rPr lang="en-US" smtClean="0"/>
              <a:pPr/>
              <a:t>4/3/2014</a:t>
            </a:fld>
            <a:endParaRPr lang="en-US"/>
          </a:p>
        </p:txBody>
      </p:sp>
      <p:sp>
        <p:nvSpPr>
          <p:cNvPr id="6" name="Footer Placeholder 5"/>
          <p:cNvSpPr>
            <a:spLocks noGrp="1"/>
          </p:cNvSpPr>
          <p:nvPr>
            <p:ph type="ftr" sz="quarter" idx="11"/>
          </p:nvPr>
        </p:nvSpPr>
        <p:spPr/>
        <p:txBody>
          <a:bodyPr/>
          <a:lstStyle/>
          <a:p>
            <a:r>
              <a:rPr lang="en-US" smtClean="0"/>
              <a:t>Dr. Abbas Ebadi</a:t>
            </a:r>
            <a:endParaRPr lang="en-US"/>
          </a:p>
        </p:txBody>
      </p:sp>
      <p:sp>
        <p:nvSpPr>
          <p:cNvPr id="7" name="Slide Number Placeholder 6"/>
          <p:cNvSpPr>
            <a:spLocks noGrp="1"/>
          </p:cNvSpPr>
          <p:nvPr>
            <p:ph type="sldNum" sz="quarter" idx="12"/>
          </p:nvPr>
        </p:nvSpPr>
        <p:spPr/>
        <p:txBody>
          <a:bodyPr/>
          <a:lstStyle/>
          <a:p>
            <a:fld id="{79A2C611-0E31-404A-9C3D-AC4B06E42183}" type="slidenum">
              <a:rPr lang="en-US" smtClean="0"/>
              <a:pPr/>
              <a:t>‹#›</a:t>
            </a:fld>
            <a:endParaRPr lang="en-US"/>
          </a:p>
        </p:txBody>
      </p:sp>
    </p:spTree>
    <p:extLst>
      <p:ext uri="{BB962C8B-B14F-4D97-AF65-F5344CB8AC3E}">
        <p14:creationId xmlns:p14="http://schemas.microsoft.com/office/powerpoint/2010/main" xmlns="" val="1717826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A35B7C-AA1E-4345-A69A-66E908984EE5}" type="datetime1">
              <a:rPr lang="en-US" smtClean="0"/>
              <a:pPr/>
              <a:t>4/3/2014</a:t>
            </a:fld>
            <a:endParaRPr lang="en-US"/>
          </a:p>
        </p:txBody>
      </p:sp>
      <p:sp>
        <p:nvSpPr>
          <p:cNvPr id="8" name="Footer Placeholder 7"/>
          <p:cNvSpPr>
            <a:spLocks noGrp="1"/>
          </p:cNvSpPr>
          <p:nvPr>
            <p:ph type="ftr" sz="quarter" idx="11"/>
          </p:nvPr>
        </p:nvSpPr>
        <p:spPr/>
        <p:txBody>
          <a:bodyPr/>
          <a:lstStyle/>
          <a:p>
            <a:r>
              <a:rPr lang="en-US" smtClean="0"/>
              <a:t>Dr. Abbas Ebadi</a:t>
            </a:r>
            <a:endParaRPr lang="en-US"/>
          </a:p>
        </p:txBody>
      </p:sp>
      <p:sp>
        <p:nvSpPr>
          <p:cNvPr id="9" name="Slide Number Placeholder 8"/>
          <p:cNvSpPr>
            <a:spLocks noGrp="1"/>
          </p:cNvSpPr>
          <p:nvPr>
            <p:ph type="sldNum" sz="quarter" idx="12"/>
          </p:nvPr>
        </p:nvSpPr>
        <p:spPr/>
        <p:txBody>
          <a:bodyPr/>
          <a:lstStyle/>
          <a:p>
            <a:fld id="{79A2C611-0E31-404A-9C3D-AC4B06E42183}" type="slidenum">
              <a:rPr lang="en-US" smtClean="0"/>
              <a:pPr/>
              <a:t>‹#›</a:t>
            </a:fld>
            <a:endParaRPr lang="en-US"/>
          </a:p>
        </p:txBody>
      </p:sp>
    </p:spTree>
    <p:extLst>
      <p:ext uri="{BB962C8B-B14F-4D97-AF65-F5344CB8AC3E}">
        <p14:creationId xmlns:p14="http://schemas.microsoft.com/office/powerpoint/2010/main" xmlns="" val="2349005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3C438A-F0BE-49B9-93F4-FA5065403481}" type="datetime1">
              <a:rPr lang="en-US" smtClean="0"/>
              <a:pPr/>
              <a:t>4/3/2014</a:t>
            </a:fld>
            <a:endParaRPr lang="en-US"/>
          </a:p>
        </p:txBody>
      </p:sp>
      <p:sp>
        <p:nvSpPr>
          <p:cNvPr id="4" name="Footer Placeholder 3"/>
          <p:cNvSpPr>
            <a:spLocks noGrp="1"/>
          </p:cNvSpPr>
          <p:nvPr>
            <p:ph type="ftr" sz="quarter" idx="11"/>
          </p:nvPr>
        </p:nvSpPr>
        <p:spPr/>
        <p:txBody>
          <a:bodyPr/>
          <a:lstStyle/>
          <a:p>
            <a:r>
              <a:rPr lang="en-US" smtClean="0"/>
              <a:t>Dr. Abbas Ebadi</a:t>
            </a:r>
            <a:endParaRPr lang="en-US"/>
          </a:p>
        </p:txBody>
      </p:sp>
      <p:sp>
        <p:nvSpPr>
          <p:cNvPr id="5" name="Slide Number Placeholder 4"/>
          <p:cNvSpPr>
            <a:spLocks noGrp="1"/>
          </p:cNvSpPr>
          <p:nvPr>
            <p:ph type="sldNum" sz="quarter" idx="12"/>
          </p:nvPr>
        </p:nvSpPr>
        <p:spPr/>
        <p:txBody>
          <a:bodyPr/>
          <a:lstStyle/>
          <a:p>
            <a:fld id="{79A2C611-0E31-404A-9C3D-AC4B06E42183}" type="slidenum">
              <a:rPr lang="en-US" smtClean="0"/>
              <a:pPr/>
              <a:t>‹#›</a:t>
            </a:fld>
            <a:endParaRPr lang="en-US"/>
          </a:p>
        </p:txBody>
      </p:sp>
    </p:spTree>
    <p:extLst>
      <p:ext uri="{BB962C8B-B14F-4D97-AF65-F5344CB8AC3E}">
        <p14:creationId xmlns:p14="http://schemas.microsoft.com/office/powerpoint/2010/main" xmlns="" val="3742381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4ED7AB-D2D5-4373-A6E7-0EF5AE22ECD0}" type="datetime1">
              <a:rPr lang="en-US" smtClean="0"/>
              <a:pPr/>
              <a:t>4/3/2014</a:t>
            </a:fld>
            <a:endParaRPr lang="en-US"/>
          </a:p>
        </p:txBody>
      </p:sp>
      <p:sp>
        <p:nvSpPr>
          <p:cNvPr id="3" name="Footer Placeholder 2"/>
          <p:cNvSpPr>
            <a:spLocks noGrp="1"/>
          </p:cNvSpPr>
          <p:nvPr>
            <p:ph type="ftr" sz="quarter" idx="11"/>
          </p:nvPr>
        </p:nvSpPr>
        <p:spPr/>
        <p:txBody>
          <a:bodyPr/>
          <a:lstStyle/>
          <a:p>
            <a:r>
              <a:rPr lang="en-US" smtClean="0"/>
              <a:t>Dr. Abbas Ebadi</a:t>
            </a:r>
            <a:endParaRPr lang="en-US"/>
          </a:p>
        </p:txBody>
      </p:sp>
      <p:sp>
        <p:nvSpPr>
          <p:cNvPr id="4" name="Slide Number Placeholder 3"/>
          <p:cNvSpPr>
            <a:spLocks noGrp="1"/>
          </p:cNvSpPr>
          <p:nvPr>
            <p:ph type="sldNum" sz="quarter" idx="12"/>
          </p:nvPr>
        </p:nvSpPr>
        <p:spPr/>
        <p:txBody>
          <a:bodyPr/>
          <a:lstStyle/>
          <a:p>
            <a:fld id="{79A2C611-0E31-404A-9C3D-AC4B06E42183}" type="slidenum">
              <a:rPr lang="en-US" smtClean="0"/>
              <a:pPr/>
              <a:t>‹#›</a:t>
            </a:fld>
            <a:endParaRPr lang="en-US"/>
          </a:p>
        </p:txBody>
      </p:sp>
    </p:spTree>
    <p:extLst>
      <p:ext uri="{BB962C8B-B14F-4D97-AF65-F5344CB8AC3E}">
        <p14:creationId xmlns:p14="http://schemas.microsoft.com/office/powerpoint/2010/main" xmlns="" val="2543797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785B14-7391-4112-808D-94072894F70A}" type="datetime1">
              <a:rPr lang="en-US" smtClean="0"/>
              <a:pPr/>
              <a:t>4/3/2014</a:t>
            </a:fld>
            <a:endParaRPr lang="en-US"/>
          </a:p>
        </p:txBody>
      </p:sp>
      <p:sp>
        <p:nvSpPr>
          <p:cNvPr id="6" name="Footer Placeholder 5"/>
          <p:cNvSpPr>
            <a:spLocks noGrp="1"/>
          </p:cNvSpPr>
          <p:nvPr>
            <p:ph type="ftr" sz="quarter" idx="11"/>
          </p:nvPr>
        </p:nvSpPr>
        <p:spPr/>
        <p:txBody>
          <a:bodyPr/>
          <a:lstStyle/>
          <a:p>
            <a:r>
              <a:rPr lang="en-US" smtClean="0"/>
              <a:t>Dr. Abbas Ebadi</a:t>
            </a:r>
            <a:endParaRPr lang="en-US"/>
          </a:p>
        </p:txBody>
      </p:sp>
      <p:sp>
        <p:nvSpPr>
          <p:cNvPr id="7" name="Slide Number Placeholder 6"/>
          <p:cNvSpPr>
            <a:spLocks noGrp="1"/>
          </p:cNvSpPr>
          <p:nvPr>
            <p:ph type="sldNum" sz="quarter" idx="12"/>
          </p:nvPr>
        </p:nvSpPr>
        <p:spPr/>
        <p:txBody>
          <a:bodyPr/>
          <a:lstStyle/>
          <a:p>
            <a:fld id="{79A2C611-0E31-404A-9C3D-AC4B06E42183}" type="slidenum">
              <a:rPr lang="en-US" smtClean="0"/>
              <a:pPr/>
              <a:t>‹#›</a:t>
            </a:fld>
            <a:endParaRPr lang="en-US"/>
          </a:p>
        </p:txBody>
      </p:sp>
    </p:spTree>
    <p:extLst>
      <p:ext uri="{BB962C8B-B14F-4D97-AF65-F5344CB8AC3E}">
        <p14:creationId xmlns:p14="http://schemas.microsoft.com/office/powerpoint/2010/main" xmlns="" val="2553301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71600" y="2438400"/>
            <a:ext cx="6400800" cy="30480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B300C34-369C-4F15-9AB5-565A8B356BAD}" type="datetime1">
              <a:rPr lang="en-US" smtClean="0"/>
              <a:pPr/>
              <a:t>4/3/2014</a:t>
            </a:fld>
            <a:endParaRPr lang="en-US"/>
          </a:p>
        </p:txBody>
      </p:sp>
      <p:sp>
        <p:nvSpPr>
          <p:cNvPr id="5" name="Footer Placeholder 4"/>
          <p:cNvSpPr>
            <a:spLocks noGrp="1"/>
          </p:cNvSpPr>
          <p:nvPr>
            <p:ph type="ftr" sz="quarter" idx="11"/>
          </p:nvPr>
        </p:nvSpPr>
        <p:spPr/>
        <p:txBody>
          <a:bodyPr/>
          <a:lstStyle/>
          <a:p>
            <a:r>
              <a:rPr lang="en-US" smtClean="0"/>
              <a:t>Dr. Abbas Ebadi</a:t>
            </a:r>
            <a:endParaRPr lang="en-US"/>
          </a:p>
        </p:txBody>
      </p:sp>
      <p:sp>
        <p:nvSpPr>
          <p:cNvPr id="6" name="Slide Number Placeholder 5"/>
          <p:cNvSpPr>
            <a:spLocks noGrp="1"/>
          </p:cNvSpPr>
          <p:nvPr>
            <p:ph type="sldNum" sz="quarter" idx="12"/>
          </p:nvPr>
        </p:nvSpPr>
        <p:spPr/>
        <p:txBody>
          <a:bodyPr/>
          <a:lstStyle/>
          <a:p>
            <a:fld id="{79A2C611-0E31-404A-9C3D-AC4B06E42183}" type="slidenum">
              <a:rPr lang="en-US" smtClean="0"/>
              <a:pPr/>
              <a:t>‹#›</a:t>
            </a:fld>
            <a:endParaRPr lang="en-US"/>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D8B322-89D2-4384-BCF6-1ACB203E2545}" type="datetime1">
              <a:rPr lang="en-US" smtClean="0"/>
              <a:pPr/>
              <a:t>4/3/2014</a:t>
            </a:fld>
            <a:endParaRPr lang="en-US"/>
          </a:p>
        </p:txBody>
      </p:sp>
      <p:sp>
        <p:nvSpPr>
          <p:cNvPr id="6" name="Footer Placeholder 5"/>
          <p:cNvSpPr>
            <a:spLocks noGrp="1"/>
          </p:cNvSpPr>
          <p:nvPr>
            <p:ph type="ftr" sz="quarter" idx="11"/>
          </p:nvPr>
        </p:nvSpPr>
        <p:spPr/>
        <p:txBody>
          <a:bodyPr/>
          <a:lstStyle/>
          <a:p>
            <a:r>
              <a:rPr lang="en-US" smtClean="0"/>
              <a:t>Dr. Abbas Ebadi</a:t>
            </a:r>
            <a:endParaRPr lang="en-US"/>
          </a:p>
        </p:txBody>
      </p:sp>
      <p:sp>
        <p:nvSpPr>
          <p:cNvPr id="7" name="Slide Number Placeholder 6"/>
          <p:cNvSpPr>
            <a:spLocks noGrp="1"/>
          </p:cNvSpPr>
          <p:nvPr>
            <p:ph type="sldNum" sz="quarter" idx="12"/>
          </p:nvPr>
        </p:nvSpPr>
        <p:spPr/>
        <p:txBody>
          <a:bodyPr/>
          <a:lstStyle/>
          <a:p>
            <a:fld id="{79A2C611-0E31-404A-9C3D-AC4B06E42183}" type="slidenum">
              <a:rPr lang="en-US" smtClean="0"/>
              <a:pPr/>
              <a:t>‹#›</a:t>
            </a:fld>
            <a:endParaRPr lang="en-US"/>
          </a:p>
        </p:txBody>
      </p:sp>
    </p:spTree>
    <p:extLst>
      <p:ext uri="{BB962C8B-B14F-4D97-AF65-F5344CB8AC3E}">
        <p14:creationId xmlns:p14="http://schemas.microsoft.com/office/powerpoint/2010/main" xmlns="" val="16407067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6B1DF1-BFFD-4940-BB8E-EDCAD4C49C2F}" type="datetime1">
              <a:rPr lang="en-US" smtClean="0"/>
              <a:pPr/>
              <a:t>4/3/2014</a:t>
            </a:fld>
            <a:endParaRPr lang="en-US"/>
          </a:p>
        </p:txBody>
      </p:sp>
      <p:sp>
        <p:nvSpPr>
          <p:cNvPr id="5" name="Footer Placeholder 4"/>
          <p:cNvSpPr>
            <a:spLocks noGrp="1"/>
          </p:cNvSpPr>
          <p:nvPr>
            <p:ph type="ftr" sz="quarter" idx="11"/>
          </p:nvPr>
        </p:nvSpPr>
        <p:spPr/>
        <p:txBody>
          <a:bodyPr/>
          <a:lstStyle/>
          <a:p>
            <a:r>
              <a:rPr lang="en-US" smtClean="0"/>
              <a:t>Dr. Abbas Ebadi</a:t>
            </a:r>
            <a:endParaRPr lang="en-US"/>
          </a:p>
        </p:txBody>
      </p:sp>
      <p:sp>
        <p:nvSpPr>
          <p:cNvPr id="6" name="Slide Number Placeholder 5"/>
          <p:cNvSpPr>
            <a:spLocks noGrp="1"/>
          </p:cNvSpPr>
          <p:nvPr>
            <p:ph type="sldNum" sz="quarter" idx="12"/>
          </p:nvPr>
        </p:nvSpPr>
        <p:spPr/>
        <p:txBody>
          <a:bodyPr/>
          <a:lstStyle/>
          <a:p>
            <a:fld id="{79A2C611-0E31-404A-9C3D-AC4B06E42183}" type="slidenum">
              <a:rPr lang="en-US" smtClean="0"/>
              <a:pPr/>
              <a:t>‹#›</a:t>
            </a:fld>
            <a:endParaRPr lang="en-US"/>
          </a:p>
        </p:txBody>
      </p:sp>
    </p:spTree>
    <p:extLst>
      <p:ext uri="{BB962C8B-B14F-4D97-AF65-F5344CB8AC3E}">
        <p14:creationId xmlns:p14="http://schemas.microsoft.com/office/powerpoint/2010/main" xmlns="" val="3048778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813279-63D0-4EB5-9580-3FEAE336467E}" type="datetime1">
              <a:rPr lang="en-US" smtClean="0"/>
              <a:pPr/>
              <a:t>4/3/2014</a:t>
            </a:fld>
            <a:endParaRPr lang="en-US"/>
          </a:p>
        </p:txBody>
      </p:sp>
      <p:sp>
        <p:nvSpPr>
          <p:cNvPr id="5" name="Footer Placeholder 4"/>
          <p:cNvSpPr>
            <a:spLocks noGrp="1"/>
          </p:cNvSpPr>
          <p:nvPr>
            <p:ph type="ftr" sz="quarter" idx="11"/>
          </p:nvPr>
        </p:nvSpPr>
        <p:spPr/>
        <p:txBody>
          <a:bodyPr/>
          <a:lstStyle/>
          <a:p>
            <a:r>
              <a:rPr lang="en-US" smtClean="0"/>
              <a:t>Dr. Abbas Ebadi</a:t>
            </a:r>
            <a:endParaRPr lang="en-US"/>
          </a:p>
        </p:txBody>
      </p:sp>
      <p:sp>
        <p:nvSpPr>
          <p:cNvPr id="6" name="Slide Number Placeholder 5"/>
          <p:cNvSpPr>
            <a:spLocks noGrp="1"/>
          </p:cNvSpPr>
          <p:nvPr>
            <p:ph type="sldNum" sz="quarter" idx="12"/>
          </p:nvPr>
        </p:nvSpPr>
        <p:spPr/>
        <p:txBody>
          <a:bodyPr/>
          <a:lstStyle/>
          <a:p>
            <a:fld id="{79A2C611-0E31-404A-9C3D-AC4B06E42183}" type="slidenum">
              <a:rPr lang="en-US" smtClean="0"/>
              <a:pPr/>
              <a:t>‹#›</a:t>
            </a:fld>
            <a:endParaRPr lang="en-US"/>
          </a:p>
        </p:txBody>
      </p:sp>
    </p:spTree>
    <p:extLst>
      <p:ext uri="{BB962C8B-B14F-4D97-AF65-F5344CB8AC3E}">
        <p14:creationId xmlns:p14="http://schemas.microsoft.com/office/powerpoint/2010/main" xmlns="" val="3853345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EAF0EA8-744A-4236-BD44-F90C36FFFC5E}" type="datetime1">
              <a:rPr lang="en-US" smtClean="0"/>
              <a:pPr/>
              <a:t>4/3/2014</a:t>
            </a:fld>
            <a:endParaRPr lang="en-US"/>
          </a:p>
        </p:txBody>
      </p:sp>
      <p:sp>
        <p:nvSpPr>
          <p:cNvPr id="5" name="Footer Placeholder 4"/>
          <p:cNvSpPr>
            <a:spLocks noGrp="1"/>
          </p:cNvSpPr>
          <p:nvPr>
            <p:ph type="ftr" sz="quarter" idx="11"/>
          </p:nvPr>
        </p:nvSpPr>
        <p:spPr/>
        <p:txBody>
          <a:bodyPr/>
          <a:lstStyle/>
          <a:p>
            <a:r>
              <a:rPr lang="en-US" smtClean="0"/>
              <a:t>Dr. Abbas Ebadi</a:t>
            </a:r>
            <a:endParaRPr lang="en-US"/>
          </a:p>
        </p:txBody>
      </p:sp>
      <p:sp>
        <p:nvSpPr>
          <p:cNvPr id="6" name="Slide Number Placeholder 5"/>
          <p:cNvSpPr>
            <a:spLocks noGrp="1"/>
          </p:cNvSpPr>
          <p:nvPr>
            <p:ph type="sldNum" sz="quarter" idx="12"/>
          </p:nvPr>
        </p:nvSpPr>
        <p:spPr/>
        <p:txBody>
          <a:bodyPr/>
          <a:lstStyle/>
          <a:p>
            <a:fld id="{79A2C611-0E31-404A-9C3D-AC4B06E42183}" type="slidenum">
              <a:rPr lang="en-US" smtClean="0"/>
              <a:pPr/>
              <a:t>‹#›</a:t>
            </a:fld>
            <a:endParaRPr lang="en-US"/>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7"/>
            <a:ext cx="6248400" cy="1456373"/>
          </a:xfrm>
        </p:spPr>
        <p:txBody>
          <a:bodyPr anchor="t">
            <a:normAutofit/>
          </a:bodyPr>
          <a:lstStyle>
            <a:lvl1pPr algn="ctr">
              <a:defRPr sz="36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371600" y="2438400"/>
            <a:ext cx="31242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646EA8CA-CC14-4844-8795-5720BD68E565}" type="datetime1">
              <a:rPr lang="en-US" smtClean="0"/>
              <a:pPr/>
              <a:t>4/3/2014</a:t>
            </a:fld>
            <a:endParaRPr lang="en-US"/>
          </a:p>
        </p:txBody>
      </p:sp>
      <p:sp>
        <p:nvSpPr>
          <p:cNvPr id="6" name="Footer Placeholder 5"/>
          <p:cNvSpPr>
            <a:spLocks noGrp="1"/>
          </p:cNvSpPr>
          <p:nvPr>
            <p:ph type="ftr" sz="quarter" idx="11"/>
          </p:nvPr>
        </p:nvSpPr>
        <p:spPr/>
        <p:txBody>
          <a:bodyPr/>
          <a:lstStyle/>
          <a:p>
            <a:r>
              <a:rPr lang="en-US" smtClean="0"/>
              <a:t>Dr. Abbas Ebadi</a:t>
            </a:r>
            <a:endParaRPr lang="en-US"/>
          </a:p>
        </p:txBody>
      </p:sp>
      <p:sp>
        <p:nvSpPr>
          <p:cNvPr id="7" name="Slide Number Placeholder 6"/>
          <p:cNvSpPr>
            <a:spLocks noGrp="1"/>
          </p:cNvSpPr>
          <p:nvPr>
            <p:ph type="sldNum" sz="quarter" idx="12"/>
          </p:nvPr>
        </p:nvSpPr>
        <p:spPr/>
        <p:txBody>
          <a:bodyPr/>
          <a:lstStyle/>
          <a:p>
            <a:fld id="{79A2C611-0E31-404A-9C3D-AC4B06E42183}" type="slidenum">
              <a:rPr lang="en-US" smtClean="0"/>
              <a:pPr/>
              <a:t>‹#›</a:t>
            </a:fld>
            <a:endParaRPr lang="en-US"/>
          </a:p>
        </p:txBody>
      </p:sp>
      <p:sp>
        <p:nvSpPr>
          <p:cNvPr id="12" name="Content Placeholder 11"/>
          <p:cNvSpPr>
            <a:spLocks noGrp="1"/>
          </p:cNvSpPr>
          <p:nvPr>
            <p:ph sz="quarter" idx="14"/>
          </p:nvPr>
        </p:nvSpPr>
        <p:spPr>
          <a:xfrm>
            <a:off x="4648200" y="2438400"/>
            <a:ext cx="31242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9144000" cy="932688"/>
          </a:xfrm>
          <a:prstGeom prst="rect">
            <a:avLst/>
          </a:prstGeom>
        </p:spPr>
      </p:pic>
      <p:sp>
        <p:nvSpPr>
          <p:cNvPr id="11" name="Content Placeholder 10"/>
          <p:cNvSpPr>
            <a:spLocks noGrp="1"/>
          </p:cNvSpPr>
          <p:nvPr>
            <p:ph sz="quarter" idx="13"/>
          </p:nvPr>
        </p:nvSpPr>
        <p:spPr>
          <a:xfrm>
            <a:off x="1371600" y="2819400"/>
            <a:ext cx="31242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5025"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680DE66B-7416-445A-965A-22B7AC7AA6BA}" type="datetime1">
              <a:rPr lang="en-US" smtClean="0"/>
              <a:pPr/>
              <a:t>4/3/2014</a:t>
            </a:fld>
            <a:endParaRPr lang="en-US"/>
          </a:p>
        </p:txBody>
      </p:sp>
      <p:sp>
        <p:nvSpPr>
          <p:cNvPr id="8" name="Footer Placeholder 7"/>
          <p:cNvSpPr>
            <a:spLocks noGrp="1"/>
          </p:cNvSpPr>
          <p:nvPr>
            <p:ph type="ftr" sz="quarter" idx="11"/>
          </p:nvPr>
        </p:nvSpPr>
        <p:spPr/>
        <p:txBody>
          <a:bodyPr/>
          <a:lstStyle/>
          <a:p>
            <a:r>
              <a:rPr lang="en-US" smtClean="0"/>
              <a:t>Dr. Abbas Ebadi</a:t>
            </a:r>
            <a:endParaRPr lang="en-US"/>
          </a:p>
        </p:txBody>
      </p:sp>
      <p:sp>
        <p:nvSpPr>
          <p:cNvPr id="9" name="Slide Number Placeholder 8"/>
          <p:cNvSpPr>
            <a:spLocks noGrp="1"/>
          </p:cNvSpPr>
          <p:nvPr>
            <p:ph type="sldNum" sz="quarter" idx="12"/>
          </p:nvPr>
        </p:nvSpPr>
        <p:spPr/>
        <p:txBody>
          <a:bodyPr/>
          <a:lstStyle/>
          <a:p>
            <a:fld id="{79A2C611-0E31-404A-9C3D-AC4B06E4218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EA9F2A-6947-48C2-AA43-80B44ABE4A2F}" type="datetime1">
              <a:rPr lang="en-US" smtClean="0"/>
              <a:pPr/>
              <a:t>4/3/2014</a:t>
            </a:fld>
            <a:endParaRPr lang="en-US"/>
          </a:p>
        </p:txBody>
      </p:sp>
      <p:sp>
        <p:nvSpPr>
          <p:cNvPr id="4" name="Footer Placeholder 3"/>
          <p:cNvSpPr>
            <a:spLocks noGrp="1"/>
          </p:cNvSpPr>
          <p:nvPr>
            <p:ph type="ftr" sz="quarter" idx="11"/>
          </p:nvPr>
        </p:nvSpPr>
        <p:spPr/>
        <p:txBody>
          <a:bodyPr/>
          <a:lstStyle/>
          <a:p>
            <a:r>
              <a:rPr lang="en-US" smtClean="0"/>
              <a:t>Dr. Abbas Ebadi</a:t>
            </a:r>
            <a:endParaRPr lang="en-US"/>
          </a:p>
        </p:txBody>
      </p:sp>
      <p:sp>
        <p:nvSpPr>
          <p:cNvPr id="5" name="Slide Number Placeholder 4"/>
          <p:cNvSpPr>
            <a:spLocks noGrp="1"/>
          </p:cNvSpPr>
          <p:nvPr>
            <p:ph type="sldNum" sz="quarter" idx="12"/>
          </p:nvPr>
        </p:nvSpPr>
        <p:spPr/>
        <p:txBody>
          <a:bodyPr/>
          <a:lstStyle/>
          <a:p>
            <a:fld id="{79A2C611-0E31-404A-9C3D-AC4B06E42183}" type="slidenum">
              <a:rPr lang="en-US" smtClean="0"/>
              <a:pPr/>
              <a:t>‹#›</a:t>
            </a:fld>
            <a:endParaRPr lang="en-US"/>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E650DF0-7338-4E42-8221-CE4356525C4D}" type="datetime1">
              <a:rPr lang="en-US" smtClean="0"/>
              <a:pPr/>
              <a:t>4/3/2014</a:t>
            </a:fld>
            <a:endParaRPr lang="en-US"/>
          </a:p>
        </p:txBody>
      </p:sp>
      <p:sp>
        <p:nvSpPr>
          <p:cNvPr id="6" name="Footer Placeholder 5"/>
          <p:cNvSpPr>
            <a:spLocks noGrp="1"/>
          </p:cNvSpPr>
          <p:nvPr>
            <p:ph type="ftr" sz="quarter" idx="11"/>
          </p:nvPr>
        </p:nvSpPr>
        <p:spPr/>
        <p:txBody>
          <a:bodyPr/>
          <a:lstStyle/>
          <a:p>
            <a:r>
              <a:rPr lang="en-US" smtClean="0"/>
              <a:t>Dr. Abbas Ebadi</a:t>
            </a:r>
            <a:endParaRPr lang="en-US"/>
          </a:p>
        </p:txBody>
      </p:sp>
      <p:sp>
        <p:nvSpPr>
          <p:cNvPr id="7" name="Slide Number Placeholder 6"/>
          <p:cNvSpPr>
            <a:spLocks noGrp="1"/>
          </p:cNvSpPr>
          <p:nvPr>
            <p:ph type="sldNum" sz="quarter" idx="12"/>
          </p:nvPr>
        </p:nvSpPr>
        <p:spPr/>
        <p:txBody>
          <a:bodyPr/>
          <a:lstStyle/>
          <a:p>
            <a:fld id="{79A2C611-0E31-404A-9C3D-AC4B06E4218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chor="b">
            <a:noAutofit/>
          </a:bodyPr>
          <a:lstStyle>
            <a:lvl1pPr algn="ctr">
              <a:defRPr sz="1700" b="1" cap="all" spc="0" baseline="0"/>
            </a:lvl1pPr>
          </a:lstStyle>
          <a:p>
            <a:r>
              <a:rPr lang="en-US" smtClean="0"/>
              <a:t>Click to edit Master title style</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D8CE12-ADC5-43FE-ACE6-699C24D177B0}" type="datetime1">
              <a:rPr lang="en-US" smtClean="0"/>
              <a:pPr/>
              <a:t>4/3/2014</a:t>
            </a:fld>
            <a:endParaRPr lang="en-US"/>
          </a:p>
        </p:txBody>
      </p:sp>
      <p:sp>
        <p:nvSpPr>
          <p:cNvPr id="6" name="Footer Placeholder 5"/>
          <p:cNvSpPr>
            <a:spLocks noGrp="1"/>
          </p:cNvSpPr>
          <p:nvPr>
            <p:ph type="ftr" sz="quarter" idx="11"/>
          </p:nvPr>
        </p:nvSpPr>
        <p:spPr/>
        <p:txBody>
          <a:bodyPr/>
          <a:lstStyle/>
          <a:p>
            <a:r>
              <a:rPr lang="en-US" smtClean="0"/>
              <a:t>Dr. Abbas Ebadi</a:t>
            </a:r>
            <a:endParaRPr lang="en-US"/>
          </a:p>
        </p:txBody>
      </p:sp>
      <p:sp>
        <p:nvSpPr>
          <p:cNvPr id="7" name="Slide Number Placeholder 6"/>
          <p:cNvSpPr>
            <a:spLocks noGrp="1"/>
          </p:cNvSpPr>
          <p:nvPr>
            <p:ph type="sldNum" sz="quarter" idx="12"/>
          </p:nvPr>
        </p:nvSpPr>
        <p:spPr/>
        <p:txBody>
          <a:bodyPr/>
          <a:lstStyle/>
          <a:p>
            <a:fld id="{79A2C611-0E31-404A-9C3D-AC4B06E42183}" type="slidenum">
              <a:rPr lang="en-US" smtClean="0"/>
              <a:pPr/>
              <a:t>‹#›</a:t>
            </a:fld>
            <a:endParaRPr lang="en-US"/>
          </a:p>
        </p:txBody>
      </p:sp>
      <p:sp>
        <p:nvSpPr>
          <p:cNvPr id="9" name="Content Placeholder 8"/>
          <p:cNvSpPr>
            <a:spLocks noGrp="1"/>
          </p:cNvSpPr>
          <p:nvPr>
            <p:ph sz="quarter" idx="13"/>
          </p:nvPr>
        </p:nvSpPr>
        <p:spPr>
          <a:xfrm>
            <a:off x="1371600" y="1676400"/>
            <a:ext cx="3276600" cy="350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Plaque 9"/>
          <p:cNvSpPr/>
          <p:nvPr/>
        </p:nvSpPr>
        <p:spPr>
          <a:xfrm>
            <a:off x="1463040" y="1847088"/>
            <a:ext cx="3090672"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53000" y="1676400"/>
            <a:ext cx="2819400" cy="599440"/>
          </a:xfrm>
        </p:spPr>
        <p:txBody>
          <a:bodyPr anchor="b">
            <a:noAutofit/>
          </a:bodyPr>
          <a:lstStyle>
            <a:lvl1pPr algn="ctr">
              <a:defRPr sz="1700" b="1" cap="all" spc="0" baseline="0"/>
            </a:lvl1pPr>
          </a:lstStyle>
          <a:p>
            <a:r>
              <a:rPr lang="en-US" smtClean="0"/>
              <a:t>Click to edit Master title style</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0F5258-7705-4E2B-99F4-726B7DFEC066}" type="datetime1">
              <a:rPr lang="en-US" smtClean="0"/>
              <a:pPr/>
              <a:t>4/3/2014</a:t>
            </a:fld>
            <a:endParaRPr lang="en-US"/>
          </a:p>
        </p:txBody>
      </p:sp>
      <p:sp>
        <p:nvSpPr>
          <p:cNvPr id="6" name="Footer Placeholder 5"/>
          <p:cNvSpPr>
            <a:spLocks noGrp="1"/>
          </p:cNvSpPr>
          <p:nvPr>
            <p:ph type="ftr" sz="quarter" idx="11"/>
          </p:nvPr>
        </p:nvSpPr>
        <p:spPr/>
        <p:txBody>
          <a:bodyPr/>
          <a:lstStyle/>
          <a:p>
            <a:r>
              <a:rPr lang="en-US" smtClean="0"/>
              <a:t>Dr. Abbas Ebadi</a:t>
            </a:r>
            <a:endParaRPr lang="en-US"/>
          </a:p>
        </p:txBody>
      </p:sp>
      <p:sp>
        <p:nvSpPr>
          <p:cNvPr id="7" name="Slide Number Placeholder 6"/>
          <p:cNvSpPr>
            <a:spLocks noGrp="1"/>
          </p:cNvSpPr>
          <p:nvPr>
            <p:ph type="sldNum" sz="quarter" idx="12"/>
          </p:nvPr>
        </p:nvSpPr>
        <p:spPr/>
        <p:txBody>
          <a:bodyPr/>
          <a:lstStyle/>
          <a:p>
            <a:fld id="{79A2C611-0E31-404A-9C3D-AC4B06E4218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lin ang="5400000" scaled="0"/>
          <a:tileRect/>
        </a:gradFill>
        <a:effectLst/>
      </p:bgPr>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057400"/>
            <a:ext cx="6400800" cy="34290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bwMode="white">
          <a:xfrm>
            <a:off x="304800" y="6356350"/>
            <a:ext cx="21336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fld id="{6582E4BC-4DA6-49DD-A500-2F030BC99DFF}" type="datetime1">
              <a:rPr lang="en-US" smtClean="0"/>
              <a:pPr/>
              <a:t>4/3/2014</a:t>
            </a:fld>
            <a:endParaRPr lang="en-US"/>
          </a:p>
        </p:txBody>
      </p:sp>
      <p:sp>
        <p:nvSpPr>
          <p:cNvPr id="5" name="Footer Placeholder 4"/>
          <p:cNvSpPr>
            <a:spLocks noGrp="1"/>
          </p:cNvSpPr>
          <p:nvPr>
            <p:ph type="ftr" sz="quarter" idx="3"/>
          </p:nvPr>
        </p:nvSpPr>
        <p:spPr bwMode="white">
          <a:xfrm>
            <a:off x="2971800" y="6356350"/>
            <a:ext cx="32004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r>
              <a:rPr lang="en-US" smtClean="0"/>
              <a:t>Dr. Abbas Ebadi</a:t>
            </a:r>
            <a:endParaRPr lang="en-US"/>
          </a:p>
        </p:txBody>
      </p:sp>
      <p:sp>
        <p:nvSpPr>
          <p:cNvPr id="6" name="Slide Number Placeholder 5"/>
          <p:cNvSpPr>
            <a:spLocks noGrp="1"/>
          </p:cNvSpPr>
          <p:nvPr>
            <p:ph type="sldNum" sz="quarter" idx="4"/>
          </p:nvPr>
        </p:nvSpPr>
        <p:spPr bwMode="white">
          <a:xfrm>
            <a:off x="6675120" y="6364224"/>
            <a:ext cx="21336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fld id="{79A2C611-0E31-404A-9C3D-AC4B06E4218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B996F-9F09-4EE6-ABF9-97173BE31577}" type="datetime1">
              <a:rPr lang="en-US" smtClean="0"/>
              <a:pPr/>
              <a:t>4/3/2014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Dr. Abbas Ebadi</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A2C611-0E31-404A-9C3D-AC4B06E42183}" type="slidenum">
              <a:rPr lang="en-US" smtClean="0"/>
              <a:pPr/>
              <a:t>‹#›</a:t>
            </a:fld>
            <a:endParaRPr lang="en-US"/>
          </a:p>
        </p:txBody>
      </p:sp>
    </p:spTree>
    <p:extLst>
      <p:ext uri="{BB962C8B-B14F-4D97-AF65-F5344CB8AC3E}">
        <p14:creationId xmlns:p14="http://schemas.microsoft.com/office/powerpoint/2010/main" xmlns="" val="3192468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WordArt 4"/>
          <p:cNvSpPr>
            <a:spLocks noChangeArrowheads="1" noChangeShapeType="1" noTextEdit="1"/>
          </p:cNvSpPr>
          <p:nvPr/>
        </p:nvSpPr>
        <p:spPr bwMode="auto">
          <a:xfrm>
            <a:off x="1714481" y="1000108"/>
            <a:ext cx="7215238" cy="5235592"/>
          </a:xfrm>
          <a:prstGeom prst="rect">
            <a:avLst/>
          </a:prstGeom>
        </p:spPr>
        <p:txBody>
          <a:bodyPr wrap="none" fromWordArt="1">
            <a:prstTxWarp prst="textDeflateBottom">
              <a:avLst>
                <a:gd name="adj" fmla="val 76472"/>
              </a:avLst>
            </a:prstTxWarp>
            <a:scene3d>
              <a:camera prst="legacyPerspectiveFront">
                <a:rot lat="19799996" lon="19439995" rev="0"/>
              </a:camera>
              <a:lightRig rig="legacyNormal2" dir="t"/>
            </a:scene3d>
            <a:sp3d extrusionH="354000" prstMaterial="legacyMatte">
              <a:extrusionClr>
                <a:srgbClr val="939676"/>
              </a:extrusionClr>
            </a:sp3d>
          </a:bodyPr>
          <a:lstStyle/>
          <a:p>
            <a:pPr algn="ctr"/>
            <a:r>
              <a:rPr lang="fa-IR" sz="3600" kern="10" dirty="0">
                <a:ln w="9525">
                  <a:round/>
                  <a:headEnd/>
                  <a:tailEnd/>
                </a:ln>
                <a:solidFill>
                  <a:srgbClr val="FF0000"/>
                </a:solidFill>
                <a:latin typeface="+mn-cs"/>
                <a:ea typeface="+mn-cs"/>
                <a:cs typeface="+mn-cs"/>
              </a:rPr>
              <a:t>ای نام تو بهترین سرآغاز</a:t>
            </a:r>
          </a:p>
          <a:p>
            <a:pPr algn="ctr"/>
            <a:r>
              <a:rPr lang="fa-IR" sz="3600" kern="10" dirty="0">
                <a:ln w="9525">
                  <a:round/>
                  <a:headEnd/>
                  <a:tailEnd/>
                </a:ln>
                <a:solidFill>
                  <a:srgbClr val="FF0000"/>
                </a:solidFill>
                <a:latin typeface="+mn-cs"/>
                <a:ea typeface="+mn-cs"/>
                <a:cs typeface="+mn-cs"/>
              </a:rPr>
              <a:t>بی نام تو نامه کی کنم باز</a:t>
            </a:r>
          </a:p>
        </p:txBody>
      </p:sp>
      <p:sp>
        <p:nvSpPr>
          <p:cNvPr id="3" name="Date Placeholder 2"/>
          <p:cNvSpPr>
            <a:spLocks noGrp="1"/>
          </p:cNvSpPr>
          <p:nvPr>
            <p:ph type="dt" sz="half" idx="10"/>
          </p:nvPr>
        </p:nvSpPr>
        <p:spPr/>
        <p:txBody>
          <a:bodyPr/>
          <a:lstStyle/>
          <a:p>
            <a:fld id="{419F565C-CD0C-4DFF-8706-7EA6F6F1A619}" type="datetime1">
              <a:rPr lang="en-US" smtClean="0"/>
              <a:pPr/>
              <a:t>4/3/2014</a:t>
            </a:fld>
            <a:endParaRPr lang="en-US"/>
          </a:p>
        </p:txBody>
      </p:sp>
      <p:sp>
        <p:nvSpPr>
          <p:cNvPr id="4" name="Slide Number Placeholder 3"/>
          <p:cNvSpPr>
            <a:spLocks noGrp="1"/>
          </p:cNvSpPr>
          <p:nvPr>
            <p:ph type="sldNum" sz="quarter" idx="12"/>
          </p:nvPr>
        </p:nvSpPr>
        <p:spPr/>
        <p:txBody>
          <a:bodyPr/>
          <a:lstStyle/>
          <a:p>
            <a:fld id="{79A2C611-0E31-404A-9C3D-AC4B06E42183}" type="slidenum">
              <a:rPr lang="en-US" smtClean="0"/>
              <a:pPr/>
              <a:t>1</a:t>
            </a:fld>
            <a:endParaRPr lang="en-US"/>
          </a:p>
        </p:txBody>
      </p:sp>
      <p:sp>
        <p:nvSpPr>
          <p:cNvPr id="5" name="Footer Placeholder 4"/>
          <p:cNvSpPr>
            <a:spLocks noGrp="1"/>
          </p:cNvSpPr>
          <p:nvPr>
            <p:ph type="ftr" sz="quarter" idx="11"/>
          </p:nvPr>
        </p:nvSpPr>
        <p:spPr/>
        <p:txBody>
          <a:bodyPr/>
          <a:lstStyle/>
          <a:p>
            <a:r>
              <a:rPr lang="en-US" smtClean="0"/>
              <a:t>Dr. Abbas Ebadi</a:t>
            </a:r>
            <a:endParaRPr lang="en-US"/>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a:xfrm>
            <a:off x="6553200" y="6356350"/>
            <a:ext cx="2133600" cy="365125"/>
          </a:xfrm>
        </p:spPr>
        <p:txBody>
          <a:bodyPr rtlCol="1" anchor="ctr"/>
          <a:lstStyle/>
          <a:p>
            <a:pPr algn="r" rtl="1" fontAlgn="auto">
              <a:spcBef>
                <a:spcPts val="0"/>
              </a:spcBef>
              <a:spcAft>
                <a:spcPts val="0"/>
              </a:spcAft>
              <a:defRPr/>
            </a:pPr>
            <a:fld id="{911F3A31-096B-4017-B771-2EA67CB20658}" type="datetime1">
              <a:rPr lang="en-US" sz="1200" smtClean="0">
                <a:solidFill>
                  <a:schemeClr val="tx1">
                    <a:tint val="75000"/>
                  </a:schemeClr>
                </a:solidFill>
                <a:latin typeface="+mn-lt"/>
                <a:cs typeface="+mn-cs"/>
              </a:rPr>
              <a:pPr algn="r" rtl="1" fontAlgn="auto">
                <a:spcBef>
                  <a:spcPts val="0"/>
                </a:spcBef>
                <a:spcAft>
                  <a:spcPts val="0"/>
                </a:spcAft>
                <a:defRPr/>
              </a:pPr>
              <a:t>4/3/2014</a:t>
            </a:fld>
            <a:endParaRPr lang="en-US" sz="1200">
              <a:solidFill>
                <a:schemeClr val="tx1">
                  <a:tint val="75000"/>
                </a:schemeClr>
              </a:solidFill>
              <a:latin typeface="+mn-lt"/>
              <a:cs typeface="+mn-cs"/>
            </a:endParaRPr>
          </a:p>
        </p:txBody>
      </p:sp>
      <p:sp>
        <p:nvSpPr>
          <p:cNvPr id="5" name="Footer Placeholder 4"/>
          <p:cNvSpPr>
            <a:spLocks noGrp="1"/>
          </p:cNvSpPr>
          <p:nvPr>
            <p:ph type="ftr" sz="quarter" idx="11"/>
          </p:nvPr>
        </p:nvSpPr>
        <p:spPr>
          <a:xfrm>
            <a:off x="3124200" y="6356350"/>
            <a:ext cx="2895600" cy="365125"/>
          </a:xfrm>
        </p:spPr>
        <p:txBody>
          <a:bodyPr rtlCol="1" anchor="ctr"/>
          <a:lstStyle/>
          <a:p>
            <a:pPr rtl="1" fontAlgn="auto">
              <a:spcBef>
                <a:spcPts val="0"/>
              </a:spcBef>
              <a:spcAft>
                <a:spcPts val="0"/>
              </a:spcAft>
              <a:defRPr/>
            </a:pPr>
            <a:r>
              <a:rPr lang="en-US" sz="1200" smtClean="0">
                <a:solidFill>
                  <a:schemeClr val="tx1">
                    <a:tint val="75000"/>
                  </a:schemeClr>
                </a:solidFill>
                <a:latin typeface="+mn-lt"/>
                <a:cs typeface="+mn-cs"/>
              </a:rPr>
              <a:t>Dr. Abbas Ebadi</a:t>
            </a:r>
            <a:endParaRPr lang="en-US" sz="1200">
              <a:solidFill>
                <a:schemeClr val="tx1">
                  <a:tint val="75000"/>
                </a:schemeClr>
              </a:solidFill>
              <a:latin typeface="+mn-lt"/>
              <a:cs typeface="+mn-cs"/>
            </a:endParaRPr>
          </a:p>
        </p:txBody>
      </p:sp>
      <p:sp>
        <p:nvSpPr>
          <p:cNvPr id="6" name="Slide Number Placeholder 5"/>
          <p:cNvSpPr>
            <a:spLocks noGrp="1"/>
          </p:cNvSpPr>
          <p:nvPr>
            <p:ph type="sldNum" sz="quarter" idx="12"/>
          </p:nvPr>
        </p:nvSpPr>
        <p:spPr>
          <a:xfrm>
            <a:off x="457200" y="6356350"/>
            <a:ext cx="2133600" cy="365125"/>
          </a:xfrm>
        </p:spPr>
        <p:txBody>
          <a:bodyPr rtlCol="1" anchor="ctr"/>
          <a:lstStyle/>
          <a:p>
            <a:pPr algn="l" rtl="1" fontAlgn="auto">
              <a:spcBef>
                <a:spcPts val="0"/>
              </a:spcBef>
              <a:spcAft>
                <a:spcPts val="0"/>
              </a:spcAft>
              <a:defRPr/>
            </a:pPr>
            <a:fld id="{598F6B09-5523-4E1F-9ECA-5149684092F1}" type="slidenum">
              <a:rPr lang="ar-SA" sz="1200">
                <a:solidFill>
                  <a:schemeClr val="tx1">
                    <a:tint val="75000"/>
                  </a:schemeClr>
                </a:solidFill>
                <a:latin typeface="+mn-lt"/>
                <a:cs typeface="+mn-cs"/>
              </a:rPr>
              <a:pPr algn="l" rtl="1" fontAlgn="auto">
                <a:spcBef>
                  <a:spcPts val="0"/>
                </a:spcBef>
                <a:spcAft>
                  <a:spcPts val="0"/>
                </a:spcAft>
                <a:defRPr/>
              </a:pPr>
              <a:t>10</a:t>
            </a:fld>
            <a:endParaRPr lang="en-US" sz="1200">
              <a:solidFill>
                <a:schemeClr val="tx1">
                  <a:tint val="75000"/>
                </a:schemeClr>
              </a:solidFill>
              <a:latin typeface="+mn-lt"/>
              <a:cs typeface="+mn-cs"/>
            </a:endParaRPr>
          </a:p>
        </p:txBody>
      </p:sp>
      <p:sp>
        <p:nvSpPr>
          <p:cNvPr id="80901" name="Rectangle 2"/>
          <p:cNvSpPr>
            <a:spLocks noGrp="1" noChangeArrowheads="1"/>
          </p:cNvSpPr>
          <p:nvPr>
            <p:ph type="title" idx="4294967295"/>
          </p:nvPr>
        </p:nvSpPr>
        <p:spPr/>
        <p:txBody>
          <a:bodyPr anchor="ctr"/>
          <a:lstStyle/>
          <a:p>
            <a:pPr eaLnBrk="1" hangingPunct="1"/>
            <a:r>
              <a:rPr lang="fa-IR" smtClean="0">
                <a:solidFill>
                  <a:schemeClr val="hlink"/>
                </a:solidFill>
              </a:rPr>
              <a:t>انواع اعتبار مربوط به معیار</a:t>
            </a:r>
            <a:r>
              <a:rPr lang="fa-IR" smtClean="0"/>
              <a:t> </a:t>
            </a:r>
            <a:endParaRPr lang="en-US" smtClean="0"/>
          </a:p>
        </p:txBody>
      </p:sp>
      <p:sp>
        <p:nvSpPr>
          <p:cNvPr id="139267" name="Rectangle 3"/>
          <p:cNvSpPr>
            <a:spLocks noGrp="1" noChangeArrowheads="1"/>
          </p:cNvSpPr>
          <p:nvPr>
            <p:ph type="body" idx="4294967295"/>
          </p:nvPr>
        </p:nvSpPr>
        <p:spPr>
          <a:xfrm>
            <a:off x="323850" y="1752600"/>
            <a:ext cx="8351838" cy="4267200"/>
          </a:xfrm>
        </p:spPr>
        <p:txBody>
          <a:bodyPr>
            <a:normAutofit/>
          </a:bodyPr>
          <a:lstStyle/>
          <a:p>
            <a:pPr marL="571500" indent="-571500" algn="r" rtl="1" eaLnBrk="1" hangingPunct="1">
              <a:lnSpc>
                <a:spcPct val="90000"/>
              </a:lnSpc>
              <a:buFont typeface="Wingdings" pitchFamily="2" charset="2"/>
              <a:buAutoNum type="arabicPeriod"/>
              <a:defRPr/>
            </a:pPr>
            <a:r>
              <a:rPr lang="fa-IR" b="1" dirty="0" smtClean="0">
                <a:effectLst>
                  <a:outerShdw blurRad="38100" dist="38100" dir="2700000" algn="tl">
                    <a:srgbClr val="C0C0C0"/>
                  </a:outerShdw>
                </a:effectLst>
                <a:cs typeface="B Lotus" pitchFamily="2" charset="-78"/>
              </a:rPr>
              <a:t>اعتبار پیشگویی : </a:t>
            </a:r>
            <a:r>
              <a:rPr lang="en-US" b="1" dirty="0" smtClean="0">
                <a:effectLst>
                  <a:outerShdw blurRad="38100" dist="38100" dir="2700000" algn="tl">
                    <a:srgbClr val="C0C0C0"/>
                  </a:outerShdw>
                </a:effectLst>
                <a:cs typeface="B Lotus" pitchFamily="2" charset="-78"/>
              </a:rPr>
              <a:t>Prediction V.</a:t>
            </a:r>
          </a:p>
          <a:p>
            <a:pPr marL="571500" indent="-571500" algn="r" rtl="1" eaLnBrk="1" hangingPunct="1">
              <a:lnSpc>
                <a:spcPct val="90000"/>
              </a:lnSpc>
              <a:buFont typeface="Wingdings" pitchFamily="2" charset="2"/>
              <a:buNone/>
              <a:defRPr/>
            </a:pPr>
            <a:r>
              <a:rPr lang="fa-IR" sz="2600" b="1" dirty="0" smtClean="0">
                <a:solidFill>
                  <a:schemeClr val="accent2"/>
                </a:solidFill>
                <a:effectLst>
                  <a:outerShdw blurRad="38100" dist="38100" dir="2700000" algn="tl">
                    <a:srgbClr val="C0C0C0"/>
                  </a:outerShdw>
                </a:effectLst>
                <a:cs typeface="B Lotus" pitchFamily="2" charset="-78"/>
              </a:rPr>
              <a:t>توانایی ابزار برای افتراق بین عملکردها یا رفتارهای افراد در معیار آینده</a:t>
            </a:r>
            <a:r>
              <a:rPr lang="fa-IR" b="1" dirty="0" smtClean="0">
                <a:solidFill>
                  <a:schemeClr val="accent2"/>
                </a:solidFill>
                <a:effectLst>
                  <a:outerShdw blurRad="38100" dist="38100" dir="2700000" algn="tl">
                    <a:srgbClr val="C0C0C0"/>
                  </a:outerShdw>
                </a:effectLst>
                <a:cs typeface="B Lotus" pitchFamily="2" charset="-78"/>
              </a:rPr>
              <a:t> </a:t>
            </a:r>
          </a:p>
          <a:p>
            <a:pPr marL="571500" indent="-571500" algn="r" rtl="1" eaLnBrk="1" hangingPunct="1">
              <a:lnSpc>
                <a:spcPct val="90000"/>
              </a:lnSpc>
              <a:buFont typeface="Wingdings" pitchFamily="2" charset="2"/>
              <a:buNone/>
              <a:defRPr/>
            </a:pPr>
            <a:endParaRPr lang="fa-IR" b="1" dirty="0" smtClean="0">
              <a:solidFill>
                <a:schemeClr val="accent2"/>
              </a:solidFill>
              <a:effectLst>
                <a:outerShdw blurRad="38100" dist="38100" dir="2700000" algn="tl">
                  <a:srgbClr val="C0C0C0"/>
                </a:outerShdw>
              </a:effectLst>
              <a:cs typeface="B Lotus" pitchFamily="2" charset="-78"/>
            </a:endParaRPr>
          </a:p>
          <a:p>
            <a:pPr marL="571500" indent="-571500" algn="just" rtl="1" eaLnBrk="1" hangingPunct="1">
              <a:lnSpc>
                <a:spcPct val="90000"/>
              </a:lnSpc>
              <a:defRPr/>
            </a:pPr>
            <a:r>
              <a:rPr lang="fa-IR" b="1" dirty="0" smtClean="0">
                <a:solidFill>
                  <a:schemeClr val="folHlink"/>
                </a:solidFill>
                <a:effectLst>
                  <a:outerShdw blurRad="38100" dist="38100" dir="2700000" algn="tl">
                    <a:srgbClr val="C0C0C0"/>
                  </a:outerShdw>
                </a:effectLst>
                <a:cs typeface="B Lotus" pitchFamily="2" charset="-78"/>
              </a:rPr>
              <a:t>چمپیون1999 :</a:t>
            </a:r>
            <a:r>
              <a:rPr lang="fa-IR" b="1" dirty="0" smtClean="0">
                <a:solidFill>
                  <a:schemeClr val="accent2"/>
                </a:solidFill>
                <a:effectLst>
                  <a:outerShdw blurRad="38100" dist="38100" dir="2700000" algn="tl">
                    <a:srgbClr val="C0C0C0"/>
                  </a:outerShdw>
                </a:effectLst>
                <a:cs typeface="B Lotus" pitchFamily="2" charset="-78"/>
              </a:rPr>
              <a:t> </a:t>
            </a:r>
            <a:r>
              <a:rPr lang="fa-IR" b="1" dirty="0" smtClean="0">
                <a:solidFill>
                  <a:srgbClr val="000099"/>
                </a:solidFill>
                <a:effectLst>
                  <a:outerShdw blurRad="38100" dist="38100" dir="2700000" algn="tl">
                    <a:srgbClr val="C0C0C0"/>
                  </a:outerShdw>
                </a:effectLst>
                <a:cs typeface="B Lotus" pitchFamily="2" charset="-78"/>
              </a:rPr>
              <a:t>اندازه گیری درک زنان مبتلا به سرطان پستان از مزایا و موانع درک شده نسبت به سودمندی ماموگرافی را انجام داد .اعتبار پیشگویی مقیاس ها بوسیله بررسی  </a:t>
            </a:r>
            <a:r>
              <a:rPr lang="fa-IR" b="1" dirty="0" smtClean="0">
                <a:solidFill>
                  <a:srgbClr val="FF0000"/>
                </a:solidFill>
                <a:effectLst>
                  <a:outerShdw blurRad="38100" dist="38100" dir="2700000" algn="tl">
                    <a:srgbClr val="C0C0C0"/>
                  </a:outerShdw>
                </a:effectLst>
                <a:cs typeface="B Lotus" pitchFamily="2" charset="-78"/>
              </a:rPr>
              <a:t>نمرات</a:t>
            </a:r>
            <a:r>
              <a:rPr lang="fa-IR" b="1" dirty="0" smtClean="0">
                <a:solidFill>
                  <a:srgbClr val="000099"/>
                </a:solidFill>
                <a:effectLst>
                  <a:outerShdw blurRad="38100" dist="38100" dir="2700000" algn="tl">
                    <a:srgbClr val="C0C0C0"/>
                  </a:outerShdw>
                </a:effectLst>
                <a:cs typeface="B Lotus" pitchFamily="2" charset="-78"/>
              </a:rPr>
              <a:t> بدست آمده با انجام دادن </a:t>
            </a:r>
            <a:r>
              <a:rPr lang="fa-IR" b="1" dirty="0" smtClean="0">
                <a:solidFill>
                  <a:srgbClr val="FF0000"/>
                </a:solidFill>
                <a:effectLst>
                  <a:outerShdw blurRad="38100" dist="38100" dir="2700000" algn="tl">
                    <a:srgbClr val="C0C0C0"/>
                  </a:outerShdw>
                </a:effectLst>
                <a:cs typeface="B Lotus" pitchFamily="2" charset="-78"/>
              </a:rPr>
              <a:t>ماموگرافی</a:t>
            </a:r>
            <a:r>
              <a:rPr lang="fa-IR" b="1" dirty="0" smtClean="0">
                <a:solidFill>
                  <a:srgbClr val="000099"/>
                </a:solidFill>
                <a:effectLst>
                  <a:outerShdw blurRad="38100" dist="38100" dir="2700000" algn="tl">
                    <a:srgbClr val="C0C0C0"/>
                  </a:outerShdw>
                </a:effectLst>
                <a:cs typeface="B Lotus" pitchFamily="2" charset="-78"/>
              </a:rPr>
              <a:t> سنجیده شد</a:t>
            </a:r>
            <a:r>
              <a:rPr lang="fa-IR" b="1" dirty="0" smtClean="0">
                <a:solidFill>
                  <a:schemeClr val="accent2"/>
                </a:solidFill>
                <a:effectLst>
                  <a:outerShdw blurRad="38100" dist="38100" dir="2700000" algn="tl">
                    <a:srgbClr val="C0C0C0"/>
                  </a:outerShdw>
                </a:effectLst>
                <a:cs typeface="B Lotus" pitchFamily="2" charset="-78"/>
              </a:rPr>
              <a:t> .</a:t>
            </a:r>
          </a:p>
          <a:p>
            <a:pPr marL="571500" indent="-571500" algn="r" rtl="1" eaLnBrk="1" hangingPunct="1">
              <a:lnSpc>
                <a:spcPct val="90000"/>
              </a:lnSpc>
              <a:defRPr/>
            </a:pPr>
            <a:endParaRPr lang="en-US" b="1" dirty="0" smtClean="0">
              <a:solidFill>
                <a:schemeClr val="accent2"/>
              </a:solidFill>
              <a:effectLst>
                <a:outerShdw blurRad="38100" dist="38100" dir="2700000" algn="tl">
                  <a:srgbClr val="C0C0C0"/>
                </a:outerShdw>
              </a:effectLst>
              <a:cs typeface="B Lotus"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Effect transition="in" filter="blinds(horizontal)">
                                      <p:cBhvr>
                                        <p:cTn id="7" dur="500"/>
                                        <p:tgtEl>
                                          <p:spTgt spid="13926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39267">
                                            <p:txEl>
                                              <p:pRg st="1" end="1"/>
                                            </p:txEl>
                                          </p:spTgt>
                                        </p:tgtEl>
                                        <p:attrNameLst>
                                          <p:attrName>style.visibility</p:attrName>
                                        </p:attrNameLst>
                                      </p:cBhvr>
                                      <p:to>
                                        <p:strVal val="visible"/>
                                      </p:to>
                                    </p:set>
                                    <p:animEffect transition="in" filter="blinds(horizontal)">
                                      <p:cBhvr>
                                        <p:cTn id="10" dur="500"/>
                                        <p:tgtEl>
                                          <p:spTgt spid="13926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39267">
                                            <p:txEl>
                                              <p:pRg st="3" end="3"/>
                                            </p:txEl>
                                          </p:spTgt>
                                        </p:tgtEl>
                                        <p:attrNameLst>
                                          <p:attrName>style.visibility</p:attrName>
                                        </p:attrNameLst>
                                      </p:cBhvr>
                                      <p:to>
                                        <p:strVal val="visible"/>
                                      </p:to>
                                    </p:set>
                                    <p:animEffect transition="in" filter="blinds(horizontal)">
                                      <p:cBhvr>
                                        <p:cTn id="15" dur="500"/>
                                        <p:tgtEl>
                                          <p:spTgt spid="1392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a:xfrm>
            <a:off x="6553200" y="6356350"/>
            <a:ext cx="2133600" cy="365125"/>
          </a:xfrm>
        </p:spPr>
        <p:txBody>
          <a:bodyPr rtlCol="1" anchor="ctr"/>
          <a:lstStyle/>
          <a:p>
            <a:pPr algn="r" rtl="1" fontAlgn="auto">
              <a:spcBef>
                <a:spcPts val="0"/>
              </a:spcBef>
              <a:spcAft>
                <a:spcPts val="0"/>
              </a:spcAft>
              <a:defRPr/>
            </a:pPr>
            <a:fld id="{E32DBA7C-ABD8-42B7-9FCB-11FF61F31132}" type="datetime1">
              <a:rPr lang="en-US" sz="1200" smtClean="0">
                <a:solidFill>
                  <a:schemeClr val="tx1">
                    <a:tint val="75000"/>
                  </a:schemeClr>
                </a:solidFill>
                <a:latin typeface="+mn-lt"/>
                <a:cs typeface="+mn-cs"/>
              </a:rPr>
              <a:pPr algn="r" rtl="1" fontAlgn="auto">
                <a:spcBef>
                  <a:spcPts val="0"/>
                </a:spcBef>
                <a:spcAft>
                  <a:spcPts val="0"/>
                </a:spcAft>
                <a:defRPr/>
              </a:pPr>
              <a:t>4/3/2014</a:t>
            </a:fld>
            <a:endParaRPr lang="en-US" sz="1200">
              <a:solidFill>
                <a:schemeClr val="tx1">
                  <a:tint val="75000"/>
                </a:schemeClr>
              </a:solidFill>
              <a:latin typeface="+mn-lt"/>
              <a:cs typeface="+mn-cs"/>
            </a:endParaRPr>
          </a:p>
        </p:txBody>
      </p:sp>
      <p:sp>
        <p:nvSpPr>
          <p:cNvPr id="5" name="Footer Placeholder 4"/>
          <p:cNvSpPr>
            <a:spLocks noGrp="1"/>
          </p:cNvSpPr>
          <p:nvPr>
            <p:ph type="ftr" sz="quarter" idx="11"/>
          </p:nvPr>
        </p:nvSpPr>
        <p:spPr>
          <a:xfrm>
            <a:off x="3124200" y="6356350"/>
            <a:ext cx="2895600" cy="365125"/>
          </a:xfrm>
        </p:spPr>
        <p:txBody>
          <a:bodyPr rtlCol="1" anchor="ctr"/>
          <a:lstStyle/>
          <a:p>
            <a:pPr rtl="1" fontAlgn="auto">
              <a:spcBef>
                <a:spcPts val="0"/>
              </a:spcBef>
              <a:spcAft>
                <a:spcPts val="0"/>
              </a:spcAft>
              <a:defRPr/>
            </a:pPr>
            <a:r>
              <a:rPr lang="en-US" sz="1200" smtClean="0">
                <a:solidFill>
                  <a:schemeClr val="tx1">
                    <a:tint val="75000"/>
                  </a:schemeClr>
                </a:solidFill>
                <a:latin typeface="+mn-lt"/>
                <a:cs typeface="+mn-cs"/>
              </a:rPr>
              <a:t>Dr. Abbas Ebadi</a:t>
            </a:r>
            <a:endParaRPr lang="en-US" sz="1200">
              <a:solidFill>
                <a:schemeClr val="tx1">
                  <a:tint val="75000"/>
                </a:schemeClr>
              </a:solidFill>
              <a:latin typeface="+mn-lt"/>
              <a:cs typeface="+mn-cs"/>
            </a:endParaRPr>
          </a:p>
        </p:txBody>
      </p:sp>
      <p:sp>
        <p:nvSpPr>
          <p:cNvPr id="6" name="Slide Number Placeholder 5"/>
          <p:cNvSpPr>
            <a:spLocks noGrp="1"/>
          </p:cNvSpPr>
          <p:nvPr>
            <p:ph type="sldNum" sz="quarter" idx="12"/>
          </p:nvPr>
        </p:nvSpPr>
        <p:spPr>
          <a:xfrm>
            <a:off x="457200" y="6356350"/>
            <a:ext cx="2133600" cy="365125"/>
          </a:xfrm>
        </p:spPr>
        <p:txBody>
          <a:bodyPr rtlCol="1" anchor="ctr"/>
          <a:lstStyle/>
          <a:p>
            <a:pPr algn="l" rtl="1" fontAlgn="auto">
              <a:spcBef>
                <a:spcPts val="0"/>
              </a:spcBef>
              <a:spcAft>
                <a:spcPts val="0"/>
              </a:spcAft>
              <a:defRPr/>
            </a:pPr>
            <a:fld id="{CA52AC97-FABD-4034-BBFB-A11F8781AAAA}" type="slidenum">
              <a:rPr lang="ar-SA" sz="1200">
                <a:solidFill>
                  <a:schemeClr val="tx1">
                    <a:tint val="75000"/>
                  </a:schemeClr>
                </a:solidFill>
                <a:latin typeface="+mn-lt"/>
                <a:cs typeface="+mn-cs"/>
              </a:rPr>
              <a:pPr algn="l" rtl="1" fontAlgn="auto">
                <a:spcBef>
                  <a:spcPts val="0"/>
                </a:spcBef>
                <a:spcAft>
                  <a:spcPts val="0"/>
                </a:spcAft>
                <a:defRPr/>
              </a:pPr>
              <a:t>11</a:t>
            </a:fld>
            <a:endParaRPr lang="en-US" sz="1200">
              <a:solidFill>
                <a:schemeClr val="tx1">
                  <a:tint val="75000"/>
                </a:schemeClr>
              </a:solidFill>
              <a:latin typeface="+mn-lt"/>
              <a:cs typeface="+mn-cs"/>
            </a:endParaRPr>
          </a:p>
        </p:txBody>
      </p:sp>
      <p:sp>
        <p:nvSpPr>
          <p:cNvPr id="81925" name="Rectangle 2"/>
          <p:cNvSpPr>
            <a:spLocks noGrp="1" noChangeArrowheads="1"/>
          </p:cNvSpPr>
          <p:nvPr>
            <p:ph type="title" idx="4294967295"/>
          </p:nvPr>
        </p:nvSpPr>
        <p:spPr/>
        <p:txBody>
          <a:bodyPr anchor="ctr"/>
          <a:lstStyle/>
          <a:p>
            <a:pPr algn="r" eaLnBrk="1" hangingPunct="1"/>
            <a:r>
              <a:rPr lang="fa-IR" sz="1600" smtClean="0"/>
              <a:t>........ادامه اعتبار پیشگویی</a:t>
            </a:r>
            <a:endParaRPr lang="en-US" sz="1600" smtClean="0"/>
          </a:p>
        </p:txBody>
      </p:sp>
      <p:sp>
        <p:nvSpPr>
          <p:cNvPr id="81926" name="Rectangle 3"/>
          <p:cNvSpPr>
            <a:spLocks noGrp="1" noChangeArrowheads="1"/>
          </p:cNvSpPr>
          <p:nvPr>
            <p:ph type="body" idx="4294967295"/>
          </p:nvPr>
        </p:nvSpPr>
        <p:spPr>
          <a:xfrm>
            <a:off x="788988" y="1357298"/>
            <a:ext cx="7481887" cy="4286280"/>
          </a:xfrm>
        </p:spPr>
        <p:txBody>
          <a:bodyPr/>
          <a:lstStyle/>
          <a:p>
            <a:pPr algn="r" rtl="1" eaLnBrk="1" hangingPunct="1"/>
            <a:r>
              <a:rPr lang="fa-IR" b="1" i="1" dirty="0" smtClean="0">
                <a:solidFill>
                  <a:srgbClr val="000099"/>
                </a:solidFill>
                <a:effectLst>
                  <a:outerShdw blurRad="38100" dist="38100" dir="2700000" algn="tl">
                    <a:srgbClr val="000000">
                      <a:alpha val="43137"/>
                    </a:srgbClr>
                  </a:outerShdw>
                </a:effectLst>
              </a:rPr>
              <a:t>منتظری و همکاران 1384:</a:t>
            </a:r>
          </a:p>
          <a:p>
            <a:pPr algn="r" rtl="1" eaLnBrk="1" hangingPunct="1">
              <a:buFont typeface="Wingdings" pitchFamily="2" charset="2"/>
              <a:buNone/>
            </a:pPr>
            <a:endParaRPr lang="fa-IR" dirty="0" smtClean="0">
              <a:solidFill>
                <a:srgbClr val="000099"/>
              </a:solidFill>
            </a:endParaRPr>
          </a:p>
          <a:p>
            <a:pPr algn="just" rtl="1" eaLnBrk="1" hangingPunct="1">
              <a:lnSpc>
                <a:spcPct val="150000"/>
              </a:lnSpc>
              <a:buFont typeface="Wingdings" pitchFamily="2" charset="2"/>
              <a:buNone/>
            </a:pPr>
            <a:r>
              <a:rPr lang="fa-IR" dirty="0" smtClean="0"/>
              <a:t>قدرت پیشگویی ابزار اندازه گیری کیفیت زندگی در زنان مبتلا به سرطان پستان را با</a:t>
            </a:r>
            <a:r>
              <a:rPr lang="fa-IR" b="1" i="1" dirty="0" smtClean="0">
                <a:solidFill>
                  <a:srgbClr val="FF0000"/>
                </a:solidFill>
                <a:effectLst>
                  <a:outerShdw blurRad="38100" dist="38100" dir="2700000" algn="tl">
                    <a:srgbClr val="000000">
                      <a:alpha val="43137"/>
                    </a:srgbClr>
                  </a:outerShdw>
                </a:effectLst>
              </a:rPr>
              <a:t> میزان بقاء</a:t>
            </a:r>
            <a:r>
              <a:rPr lang="fa-IR" dirty="0" smtClean="0"/>
              <a:t> 5 ساله اندازه گیری کرد .</a:t>
            </a:r>
            <a:endParaRPr lang="en-US"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style>
          <a:lnRef idx="1">
            <a:schemeClr val="accent1"/>
          </a:lnRef>
          <a:fillRef idx="2">
            <a:schemeClr val="accent1"/>
          </a:fillRef>
          <a:effectRef idx="1">
            <a:schemeClr val="accent1"/>
          </a:effectRef>
          <a:fontRef idx="minor">
            <a:schemeClr val="dk1"/>
          </a:fontRef>
        </p:style>
        <p:txBody>
          <a:bodyPr/>
          <a:lstStyle/>
          <a:p>
            <a:pPr rtl="1"/>
            <a:r>
              <a:rPr lang="fa-IR" dirty="0" smtClean="0">
                <a:cs typeface="B Titr" pitchFamily="2" charset="-78"/>
              </a:rPr>
              <a:t>روال مشخص کردن روایی پیش بین</a:t>
            </a:r>
            <a:endParaRPr lang="en-US" dirty="0">
              <a:cs typeface="B Titr" pitchFamily="2" charset="-78"/>
            </a:endParaRPr>
          </a:p>
        </p:txBody>
      </p:sp>
      <p:sp>
        <p:nvSpPr>
          <p:cNvPr id="3" name="Content Placeholder 2"/>
          <p:cNvSpPr>
            <a:spLocks noGrp="1"/>
          </p:cNvSpPr>
          <p:nvPr>
            <p:ph idx="1"/>
          </p:nvPr>
        </p:nvSpPr>
        <p:spPr>
          <a:xfrm>
            <a:off x="457200" y="2024066"/>
            <a:ext cx="8229600" cy="4191016"/>
          </a:xfrm>
        </p:spPr>
        <p:style>
          <a:lnRef idx="1">
            <a:schemeClr val="accent3"/>
          </a:lnRef>
          <a:fillRef idx="2">
            <a:schemeClr val="accent3"/>
          </a:fillRef>
          <a:effectRef idx="1">
            <a:schemeClr val="accent3"/>
          </a:effectRef>
          <a:fontRef idx="minor">
            <a:schemeClr val="dk1"/>
          </a:fontRef>
        </p:style>
        <p:txBody>
          <a:bodyPr/>
          <a:lstStyle/>
          <a:p>
            <a:pPr marL="0" indent="0" algn="just" rtl="1">
              <a:buNone/>
            </a:pPr>
            <a:r>
              <a:rPr lang="fa-IR" dirty="0" smtClean="0">
                <a:cs typeface="B Koodak" pitchFamily="2" charset="-78"/>
              </a:rPr>
              <a:t>1</a:t>
            </a:r>
            <a:r>
              <a:rPr lang="fa-IR" dirty="0" smtClean="0">
                <a:solidFill>
                  <a:srgbClr val="FF0000"/>
                </a:solidFill>
                <a:cs typeface="B Koodak" pitchFamily="2" charset="-78"/>
              </a:rPr>
              <a:t>. اجرای مقیاس</a:t>
            </a:r>
          </a:p>
          <a:p>
            <a:pPr marL="0" indent="0" algn="just" rtl="1">
              <a:buNone/>
            </a:pPr>
            <a:r>
              <a:rPr lang="fa-IR" dirty="0" smtClean="0">
                <a:solidFill>
                  <a:srgbClr val="00B050"/>
                </a:solidFill>
                <a:cs typeface="B Koodak" pitchFamily="2" charset="-78"/>
              </a:rPr>
              <a:t>2. صبر کردن تا زمانیکه عملکرد پیش بینی شده به وسیله مقیاس مورد نظر اتفاق افتد.</a:t>
            </a:r>
          </a:p>
          <a:p>
            <a:pPr marL="0" indent="0" algn="just" rtl="1">
              <a:buNone/>
            </a:pPr>
            <a:r>
              <a:rPr lang="fa-IR" dirty="0" smtClean="0">
                <a:cs typeface="B Koodak" pitchFamily="2" charset="-78"/>
              </a:rPr>
              <a:t>3</a:t>
            </a:r>
            <a:r>
              <a:rPr lang="fa-IR" dirty="0" smtClean="0">
                <a:solidFill>
                  <a:srgbClr val="0070C0"/>
                </a:solidFill>
                <a:cs typeface="B Koodak" pitchFamily="2" charset="-78"/>
              </a:rPr>
              <a:t>.مرتبط ساختن یا همبستگی دادن نمره های مقیاس و عملکردهای واقعی که مقیاس برای پیش بینی آنها طراحی شده بود.</a:t>
            </a:r>
            <a:endParaRPr lang="en-US" dirty="0">
              <a:solidFill>
                <a:srgbClr val="0070C0"/>
              </a:solidFill>
              <a:cs typeface="B Koodak" pitchFamily="2" charset="-78"/>
            </a:endParaRPr>
          </a:p>
        </p:txBody>
      </p:sp>
      <p:sp>
        <p:nvSpPr>
          <p:cNvPr id="4" name="Date Placeholder 3"/>
          <p:cNvSpPr>
            <a:spLocks noGrp="1"/>
          </p:cNvSpPr>
          <p:nvPr>
            <p:ph type="dt" sz="half" idx="10"/>
          </p:nvPr>
        </p:nvSpPr>
        <p:spPr/>
        <p:txBody>
          <a:bodyPr/>
          <a:lstStyle/>
          <a:p>
            <a:fld id="{DC1DC93A-6F19-4CE8-B9C9-39B3584F1AB5}" type="datetime1">
              <a:rPr lang="en-US" smtClean="0"/>
              <a:pPr/>
              <a:t>4/3/2014</a:t>
            </a:fld>
            <a:endParaRPr lang="en-US"/>
          </a:p>
        </p:txBody>
      </p:sp>
      <p:sp>
        <p:nvSpPr>
          <p:cNvPr id="5" name="Slide Number Placeholder 4"/>
          <p:cNvSpPr>
            <a:spLocks noGrp="1"/>
          </p:cNvSpPr>
          <p:nvPr>
            <p:ph type="sldNum" sz="quarter" idx="12"/>
          </p:nvPr>
        </p:nvSpPr>
        <p:spPr/>
        <p:txBody>
          <a:bodyPr/>
          <a:lstStyle/>
          <a:p>
            <a:fld id="{79A2C611-0E31-404A-9C3D-AC4B06E42183}" type="slidenum">
              <a:rPr lang="en-US" smtClean="0"/>
              <a:pPr/>
              <a:t>12</a:t>
            </a:fld>
            <a:endParaRPr lang="en-US"/>
          </a:p>
        </p:txBody>
      </p:sp>
      <p:sp>
        <p:nvSpPr>
          <p:cNvPr id="6" name="Footer Placeholder 5"/>
          <p:cNvSpPr>
            <a:spLocks noGrp="1"/>
          </p:cNvSpPr>
          <p:nvPr>
            <p:ph type="ftr" sz="quarter" idx="11"/>
          </p:nvPr>
        </p:nvSpPr>
        <p:spPr/>
        <p:txBody>
          <a:bodyPr/>
          <a:lstStyle/>
          <a:p>
            <a:r>
              <a:rPr lang="en-US" smtClean="0"/>
              <a:t>Dr. Abbas Ebadi</a:t>
            </a:r>
            <a:endParaRPr lang="en-US"/>
          </a:p>
        </p:txBody>
      </p:sp>
    </p:spTree>
    <p:extLst>
      <p:ext uri="{BB962C8B-B14F-4D97-AF65-F5344CB8AC3E}">
        <p14:creationId xmlns:p14="http://schemas.microsoft.com/office/powerpoint/2010/main" xmlns="" val="22556840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3" name="Rectangle 3"/>
          <p:cNvSpPr>
            <a:spLocks noGrp="1" noChangeArrowheads="1"/>
          </p:cNvSpPr>
          <p:nvPr>
            <p:ph type="subTitle" idx="4294967295"/>
          </p:nvPr>
        </p:nvSpPr>
        <p:spPr>
          <a:xfrm>
            <a:off x="395288" y="1484313"/>
            <a:ext cx="8459787" cy="4897437"/>
          </a:xfrm>
          <a:noFill/>
        </p:spPr>
        <p:txBody>
          <a:bodyPr/>
          <a:lstStyle/>
          <a:p>
            <a:pPr marL="0" indent="0" algn="just" rtl="1">
              <a:buFont typeface="Wingdings 2" pitchFamily="18" charset="2"/>
              <a:buNone/>
            </a:pPr>
            <a:r>
              <a:rPr lang="fa-IR" sz="2800" b="1" dirty="0" smtClean="0">
                <a:solidFill>
                  <a:schemeClr val="tx2"/>
                </a:solidFill>
                <a:cs typeface="B Nazanin" pitchFamily="2" charset="-78"/>
              </a:rPr>
              <a:t>3 نکته:</a:t>
            </a:r>
          </a:p>
          <a:p>
            <a:pPr marL="0" indent="0" algn="just" rtl="1">
              <a:buSzPct val="90000"/>
              <a:buFont typeface="Wingdings" pitchFamily="2" charset="2"/>
              <a:buChar char=""/>
            </a:pPr>
            <a:r>
              <a:rPr lang="fa-IR" sz="2800" b="1" dirty="0" smtClean="0">
                <a:solidFill>
                  <a:schemeClr val="tx2"/>
                </a:solidFill>
                <a:cs typeface="B Nazanin" pitchFamily="2" charset="-78"/>
              </a:rPr>
              <a:t>روايي پيش بين غالباً ويژه آزمون هايي است که برای پيش بينی موفقيت افراد در امور تحصيلی يا شغلی به کار می روند.</a:t>
            </a:r>
            <a:r>
              <a:rPr lang="fa-IR" sz="2800" b="1" dirty="0" smtClean="0">
                <a:solidFill>
                  <a:srgbClr val="000000"/>
                </a:solidFill>
                <a:cs typeface="B Nazanin" pitchFamily="2" charset="-78"/>
              </a:rPr>
              <a:t> </a:t>
            </a:r>
          </a:p>
          <a:p>
            <a:pPr marL="0" indent="0" algn="just" rtl="1">
              <a:buSzPct val="90000"/>
              <a:buFont typeface="Wingdings" pitchFamily="2" charset="2"/>
              <a:buChar char=""/>
            </a:pPr>
            <a:endParaRPr lang="fa-IR" sz="2800" b="1" dirty="0" smtClean="0">
              <a:solidFill>
                <a:srgbClr val="000000"/>
              </a:solidFill>
              <a:cs typeface="B Nazanin" pitchFamily="2" charset="-78"/>
            </a:endParaRPr>
          </a:p>
          <a:p>
            <a:pPr marL="0" indent="0" algn="just" rtl="1">
              <a:buSzPct val="90000"/>
              <a:buFont typeface="Wingdings" pitchFamily="2" charset="2"/>
              <a:buChar char=""/>
            </a:pPr>
            <a:r>
              <a:rPr lang="fa-IR" sz="2800" b="1" dirty="0" smtClean="0">
                <a:solidFill>
                  <a:schemeClr val="tx2"/>
                </a:solidFill>
                <a:cs typeface="B Nazanin" pitchFamily="2" charset="-78"/>
              </a:rPr>
              <a:t>در تعيين روايي پيش بين می توان از چندين ملاک استفاده کرد.</a:t>
            </a:r>
          </a:p>
          <a:p>
            <a:pPr marL="0" indent="0" algn="just" rtl="1">
              <a:buSzPct val="90000"/>
              <a:buFont typeface="Wingdings" pitchFamily="2" charset="2"/>
              <a:buChar char=""/>
            </a:pPr>
            <a:endParaRPr lang="fa-IR" sz="2800" b="1" dirty="0" smtClean="0">
              <a:solidFill>
                <a:schemeClr val="tx2"/>
              </a:solidFill>
              <a:cs typeface="B Nazanin" pitchFamily="2" charset="-78"/>
            </a:endParaRPr>
          </a:p>
          <a:p>
            <a:pPr marL="0" indent="0" algn="just" rtl="1">
              <a:buSzPct val="90000"/>
              <a:buFont typeface="Wingdings" pitchFamily="2" charset="2"/>
              <a:buChar char=""/>
            </a:pPr>
            <a:r>
              <a:rPr lang="fa-IR" sz="2800" b="1" dirty="0" smtClean="0">
                <a:cs typeface="B Nazanin" pitchFamily="2" charset="-78"/>
              </a:rPr>
              <a:t>استفاده از معادله رگرسیون برای پيش بينی متغیر ملاک از روی نمره متغیر پیش بین</a:t>
            </a:r>
            <a:endParaRPr lang="en-US" sz="2800" b="1" dirty="0" smtClean="0">
              <a:cs typeface="B Nazanin" pitchFamily="2" charset="-78"/>
            </a:endParaRPr>
          </a:p>
        </p:txBody>
      </p:sp>
      <p:sp>
        <p:nvSpPr>
          <p:cNvPr id="70658" name="Rectangle 2"/>
          <p:cNvSpPr>
            <a:spLocks noChangeArrowheads="1"/>
          </p:cNvSpPr>
          <p:nvPr/>
        </p:nvSpPr>
        <p:spPr bwMode="auto">
          <a:xfrm>
            <a:off x="468313" y="260350"/>
            <a:ext cx="8229600" cy="1143000"/>
          </a:xfrm>
          <a:prstGeom prst="rect">
            <a:avLst/>
          </a:prstGeom>
          <a:noFill/>
          <a:ln w="9525">
            <a:noFill/>
            <a:miter lim="800000"/>
            <a:headEnd/>
            <a:tailEnd/>
          </a:ln>
        </p:spPr>
        <p:txBody>
          <a:bodyPr anchor="ctr"/>
          <a:lstStyle/>
          <a:p>
            <a:pPr algn="ctr" rtl="1"/>
            <a:r>
              <a:rPr lang="fa-IR" sz="2800" b="1">
                <a:cs typeface="B Nazanin" pitchFamily="2" charset="-78"/>
              </a:rPr>
              <a:t>روايي</a:t>
            </a:r>
            <a:r>
              <a:rPr lang="fa-IR" sz="2800" b="1">
                <a:effectLst>
                  <a:outerShdw blurRad="38100" dist="38100" dir="2700000" algn="tl">
                    <a:srgbClr val="04617B"/>
                  </a:outerShdw>
                </a:effectLst>
                <a:latin typeface="Calibri" pitchFamily="34" charset="0"/>
                <a:cs typeface="B Nazanin" pitchFamily="2" charset="-78"/>
              </a:rPr>
              <a:t> ملاكي</a:t>
            </a:r>
          </a:p>
          <a:p>
            <a:pPr algn="ctr" rtl="1"/>
            <a:r>
              <a:rPr lang="fa-IR" sz="3200" b="1">
                <a:cs typeface="B Nazanin" pitchFamily="2" charset="-78"/>
              </a:rPr>
              <a:t>روايي پيش بين</a:t>
            </a:r>
            <a:endParaRPr lang="en-US" sz="3200">
              <a:cs typeface="B Nazanin" pitchFamily="2" charset="-78"/>
            </a:endParaRPr>
          </a:p>
        </p:txBody>
      </p:sp>
      <p:sp>
        <p:nvSpPr>
          <p:cNvPr id="4" name="Date Placeholder 3"/>
          <p:cNvSpPr>
            <a:spLocks noGrp="1"/>
          </p:cNvSpPr>
          <p:nvPr>
            <p:ph type="dt" sz="half" idx="10"/>
          </p:nvPr>
        </p:nvSpPr>
        <p:spPr/>
        <p:txBody>
          <a:bodyPr/>
          <a:lstStyle/>
          <a:p>
            <a:fld id="{8F9F1659-D045-4D02-A18E-59DD7768A594}" type="datetime1">
              <a:rPr lang="en-US" smtClean="0"/>
              <a:pPr/>
              <a:t>4/3/2014</a:t>
            </a:fld>
            <a:endParaRPr lang="en-US"/>
          </a:p>
        </p:txBody>
      </p:sp>
      <p:sp>
        <p:nvSpPr>
          <p:cNvPr id="5" name="Slide Number Placeholder 4"/>
          <p:cNvSpPr>
            <a:spLocks noGrp="1"/>
          </p:cNvSpPr>
          <p:nvPr>
            <p:ph type="sldNum" sz="quarter" idx="12"/>
          </p:nvPr>
        </p:nvSpPr>
        <p:spPr/>
        <p:txBody>
          <a:bodyPr/>
          <a:lstStyle/>
          <a:p>
            <a:fld id="{79A2C611-0E31-404A-9C3D-AC4B06E42183}" type="slidenum">
              <a:rPr lang="en-US" smtClean="0"/>
              <a:pPr/>
              <a:t>13</a:t>
            </a:fld>
            <a:endParaRPr lang="en-US"/>
          </a:p>
        </p:txBody>
      </p:sp>
      <p:sp>
        <p:nvSpPr>
          <p:cNvPr id="6" name="Footer Placeholder 5"/>
          <p:cNvSpPr>
            <a:spLocks noGrp="1"/>
          </p:cNvSpPr>
          <p:nvPr>
            <p:ph type="ftr" sz="quarter" idx="11"/>
          </p:nvPr>
        </p:nvSpPr>
        <p:spPr/>
        <p:txBody>
          <a:bodyPr/>
          <a:lstStyle/>
          <a:p>
            <a:r>
              <a:rPr lang="en-US" smtClean="0"/>
              <a:t>Dr. Abbas Ebadi</a:t>
            </a:r>
            <a:endParaRPr lang="en-US"/>
          </a:p>
        </p:txBody>
      </p:sp>
    </p:spTree>
  </p:cSld>
  <p:clrMapOvr>
    <a:masterClrMapping/>
  </p:clrMapOvr>
  <p:transition advClick="0" advTm="1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6003">
                                            <p:txEl>
                                              <p:pRg st="1" end="1"/>
                                            </p:txEl>
                                          </p:spTgt>
                                        </p:tgtEl>
                                        <p:attrNameLst>
                                          <p:attrName>style.visibility</p:attrName>
                                        </p:attrNameLst>
                                      </p:cBhvr>
                                      <p:to>
                                        <p:strVal val="visible"/>
                                      </p:to>
                                    </p:set>
                                    <p:animEffect transition="in" filter="wipe(up)">
                                      <p:cBhvr>
                                        <p:cTn id="7" dur="500"/>
                                        <p:tgtEl>
                                          <p:spTgt spid="25600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6003">
                                            <p:txEl>
                                              <p:pRg st="3" end="3"/>
                                            </p:txEl>
                                          </p:spTgt>
                                        </p:tgtEl>
                                        <p:attrNameLst>
                                          <p:attrName>style.visibility</p:attrName>
                                        </p:attrNameLst>
                                      </p:cBhvr>
                                      <p:to>
                                        <p:strVal val="visible"/>
                                      </p:to>
                                    </p:set>
                                    <p:animEffect transition="in" filter="wipe(up)">
                                      <p:cBhvr>
                                        <p:cTn id="12" dur="500"/>
                                        <p:tgtEl>
                                          <p:spTgt spid="25600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56003">
                                            <p:txEl>
                                              <p:pRg st="5" end="5"/>
                                            </p:txEl>
                                          </p:spTgt>
                                        </p:tgtEl>
                                        <p:attrNameLst>
                                          <p:attrName>style.visibility</p:attrName>
                                        </p:attrNameLst>
                                      </p:cBhvr>
                                      <p:to>
                                        <p:strVal val="visible"/>
                                      </p:to>
                                    </p:set>
                                    <p:animEffect transition="in" filter="wipe(up)">
                                      <p:cBhvr>
                                        <p:cTn id="17" dur="500"/>
                                        <p:tgtEl>
                                          <p:spTgt spid="25600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style>
          <a:lnRef idx="1">
            <a:schemeClr val="accent1"/>
          </a:lnRef>
          <a:fillRef idx="2">
            <a:schemeClr val="accent1"/>
          </a:fillRef>
          <a:effectRef idx="1">
            <a:schemeClr val="accent1"/>
          </a:effectRef>
          <a:fontRef idx="minor">
            <a:schemeClr val="dk1"/>
          </a:fontRef>
        </p:style>
        <p:txBody>
          <a:bodyPr/>
          <a:lstStyle/>
          <a:p>
            <a:pPr rtl="1"/>
            <a:r>
              <a:rPr lang="ar-SA" b="1" dirty="0">
                <a:cs typeface="B Titr" pitchFamily="2" charset="-78"/>
              </a:rPr>
              <a:t>روايي همزمان </a:t>
            </a:r>
            <a:r>
              <a:rPr lang="en-US" dirty="0" smtClean="0">
                <a:cs typeface="B Titr" pitchFamily="2" charset="-78"/>
              </a:rPr>
              <a:t>Concurrent </a:t>
            </a:r>
            <a:r>
              <a:rPr lang="en-US" dirty="0">
                <a:cs typeface="B Titr" pitchFamily="2" charset="-78"/>
              </a:rPr>
              <a:t>Validity</a:t>
            </a:r>
          </a:p>
        </p:txBody>
      </p:sp>
      <p:sp>
        <p:nvSpPr>
          <p:cNvPr id="3" name="Content Placeholder 2"/>
          <p:cNvSpPr>
            <a:spLocks noGrp="1"/>
          </p:cNvSpPr>
          <p:nvPr>
            <p:ph idx="1"/>
          </p:nvPr>
        </p:nvSpPr>
        <p:spPr>
          <a:xfrm>
            <a:off x="457200" y="1524000"/>
            <a:ext cx="8229600" cy="5105400"/>
          </a:xfrm>
        </p:spPr>
        <p:style>
          <a:lnRef idx="1">
            <a:schemeClr val="accent5"/>
          </a:lnRef>
          <a:fillRef idx="2">
            <a:schemeClr val="accent5"/>
          </a:fillRef>
          <a:effectRef idx="1">
            <a:schemeClr val="accent5"/>
          </a:effectRef>
          <a:fontRef idx="minor">
            <a:schemeClr val="dk1"/>
          </a:fontRef>
        </p:style>
        <p:txBody>
          <a:bodyPr/>
          <a:lstStyle/>
          <a:p>
            <a:pPr algn="just" rtl="1"/>
            <a:r>
              <a:rPr lang="ar-SA" dirty="0">
                <a:cs typeface="B Koodak" pitchFamily="2" charset="-78"/>
              </a:rPr>
              <a:t>اين نوع روايي، رابطه همزمان بين آزمون و ملاک را مشخص مي کند</a:t>
            </a:r>
            <a:r>
              <a:rPr lang="ar-SA" dirty="0" smtClean="0">
                <a:cs typeface="B Koodak" pitchFamily="2" charset="-78"/>
              </a:rPr>
              <a:t>.</a:t>
            </a:r>
            <a:endParaRPr lang="fa-IR" dirty="0" smtClean="0">
              <a:cs typeface="B Koodak" pitchFamily="2" charset="-78"/>
            </a:endParaRPr>
          </a:p>
          <a:p>
            <a:pPr algn="just" rtl="1"/>
            <a:r>
              <a:rPr lang="fa-IR" dirty="0" smtClean="0">
                <a:cs typeface="B Koodak" pitchFamily="2" charset="-78"/>
              </a:rPr>
              <a:t>در روایی همزمان اطلاعاتی درباره همبستگی بین نمره های مقیاس و یک اندازه ملاکی که در همان زمان در دسترس است گردآوری می کند</a:t>
            </a:r>
          </a:p>
          <a:p>
            <a:pPr algn="just" rtl="1"/>
            <a:r>
              <a:rPr lang="ar-SA" dirty="0" smtClean="0">
                <a:cs typeface="B Koodak" pitchFamily="2" charset="-78"/>
              </a:rPr>
              <a:t>در </a:t>
            </a:r>
            <a:r>
              <a:rPr lang="ar-SA" dirty="0">
                <a:cs typeface="B Koodak" pitchFamily="2" charset="-78"/>
              </a:rPr>
              <a:t>اين حالت، از آزمون براي بررسي وضعيت فعلي افراد استفاده مي شود به عنوان مثال آزمون ناتواني يادگيري و عملکرد در مدرسه.</a:t>
            </a:r>
            <a:endParaRPr lang="en-US" dirty="0">
              <a:cs typeface="B Koodak" pitchFamily="2" charset="-78"/>
            </a:endParaRPr>
          </a:p>
        </p:txBody>
      </p:sp>
      <p:sp>
        <p:nvSpPr>
          <p:cNvPr id="4" name="Date Placeholder 3"/>
          <p:cNvSpPr>
            <a:spLocks noGrp="1"/>
          </p:cNvSpPr>
          <p:nvPr>
            <p:ph type="dt" sz="half" idx="10"/>
          </p:nvPr>
        </p:nvSpPr>
        <p:spPr/>
        <p:txBody>
          <a:bodyPr/>
          <a:lstStyle/>
          <a:p>
            <a:fld id="{098AF71D-70D7-420E-946F-17C43565C751}" type="datetime1">
              <a:rPr lang="en-US" smtClean="0"/>
              <a:pPr/>
              <a:t>4/3/2014</a:t>
            </a:fld>
            <a:endParaRPr lang="en-US"/>
          </a:p>
        </p:txBody>
      </p:sp>
      <p:sp>
        <p:nvSpPr>
          <p:cNvPr id="5" name="Slide Number Placeholder 4"/>
          <p:cNvSpPr>
            <a:spLocks noGrp="1"/>
          </p:cNvSpPr>
          <p:nvPr>
            <p:ph type="sldNum" sz="quarter" idx="12"/>
          </p:nvPr>
        </p:nvSpPr>
        <p:spPr/>
        <p:txBody>
          <a:bodyPr/>
          <a:lstStyle/>
          <a:p>
            <a:fld id="{79A2C611-0E31-404A-9C3D-AC4B06E42183}" type="slidenum">
              <a:rPr lang="en-US" smtClean="0"/>
              <a:pPr/>
              <a:t>14</a:t>
            </a:fld>
            <a:endParaRPr lang="en-US"/>
          </a:p>
        </p:txBody>
      </p:sp>
      <p:sp>
        <p:nvSpPr>
          <p:cNvPr id="6" name="Footer Placeholder 5"/>
          <p:cNvSpPr>
            <a:spLocks noGrp="1"/>
          </p:cNvSpPr>
          <p:nvPr>
            <p:ph type="ftr" sz="quarter" idx="11"/>
          </p:nvPr>
        </p:nvSpPr>
        <p:spPr/>
        <p:txBody>
          <a:bodyPr/>
          <a:lstStyle/>
          <a:p>
            <a:r>
              <a:rPr lang="en-US" smtClean="0"/>
              <a:t>Dr. Abbas Ebadi</a:t>
            </a:r>
            <a:endParaRPr lang="en-US"/>
          </a:p>
        </p:txBody>
      </p:sp>
    </p:spTree>
    <p:extLst>
      <p:ext uri="{BB962C8B-B14F-4D97-AF65-F5344CB8AC3E}">
        <p14:creationId xmlns:p14="http://schemas.microsoft.com/office/powerpoint/2010/main" xmlns="" val="12120857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style>
          <a:lnRef idx="1">
            <a:schemeClr val="accent1"/>
          </a:lnRef>
          <a:fillRef idx="2">
            <a:schemeClr val="accent1"/>
          </a:fillRef>
          <a:effectRef idx="1">
            <a:schemeClr val="accent1"/>
          </a:effectRef>
          <a:fontRef idx="minor">
            <a:schemeClr val="dk1"/>
          </a:fontRef>
        </p:style>
        <p:txBody>
          <a:bodyPr/>
          <a:lstStyle/>
          <a:p>
            <a:pPr rtl="1"/>
            <a:r>
              <a:rPr lang="fa-IR" dirty="0" smtClean="0">
                <a:cs typeface="B Titr" pitchFamily="2" charset="-78"/>
              </a:rPr>
              <a:t>مثال</a:t>
            </a:r>
            <a:endParaRPr lang="en-US" dirty="0">
              <a:cs typeface="B Titr" pitchFamily="2" charset="-78"/>
            </a:endParaRPr>
          </a:p>
        </p:txBody>
      </p:sp>
      <p:sp>
        <p:nvSpPr>
          <p:cNvPr id="3" name="Content Placeholder 2"/>
          <p:cNvSpPr>
            <a:spLocks noGrp="1"/>
          </p:cNvSpPr>
          <p:nvPr>
            <p:ph idx="1"/>
          </p:nvPr>
        </p:nvSpPr>
        <p:spPr>
          <a:xfrm>
            <a:off x="457200" y="1524000"/>
            <a:ext cx="8229600" cy="5105400"/>
          </a:xfrm>
        </p:spPr>
        <p:style>
          <a:lnRef idx="1">
            <a:schemeClr val="accent5"/>
          </a:lnRef>
          <a:fillRef idx="2">
            <a:schemeClr val="accent5"/>
          </a:fillRef>
          <a:effectRef idx="1">
            <a:schemeClr val="accent5"/>
          </a:effectRef>
          <a:fontRef idx="minor">
            <a:schemeClr val="dk1"/>
          </a:fontRef>
        </p:style>
        <p:txBody>
          <a:bodyPr/>
          <a:lstStyle/>
          <a:p>
            <a:pPr algn="r" rtl="1"/>
            <a:endParaRPr lang="fa-IR" dirty="0" smtClean="0"/>
          </a:p>
          <a:p>
            <a:pPr algn="just" rtl="1"/>
            <a:r>
              <a:rPr lang="ar-SA" dirty="0" smtClean="0">
                <a:cs typeface="B Koodak" pitchFamily="2" charset="-78"/>
              </a:rPr>
              <a:t>مثال </a:t>
            </a:r>
            <a:r>
              <a:rPr lang="ar-SA" dirty="0">
                <a:cs typeface="B Koodak" pitchFamily="2" charset="-78"/>
              </a:rPr>
              <a:t>ديگر استفاده از يک آزمون شغلي براي داوطلبيني است که بلافاصله پس از انتخاب مشغول به کار مي شوند</a:t>
            </a:r>
            <a:r>
              <a:rPr lang="ar-SA" dirty="0" smtClean="0">
                <a:cs typeface="B Koodak" pitchFamily="2" charset="-78"/>
              </a:rPr>
              <a:t>.</a:t>
            </a:r>
            <a:endParaRPr lang="fa-IR" dirty="0" smtClean="0">
              <a:cs typeface="B Koodak" pitchFamily="2" charset="-78"/>
            </a:endParaRPr>
          </a:p>
          <a:p>
            <a:pPr algn="just" rtl="1"/>
            <a:r>
              <a:rPr lang="ar-SA" dirty="0" smtClean="0">
                <a:cs typeface="B Koodak" pitchFamily="2" charset="-78"/>
              </a:rPr>
              <a:t> </a:t>
            </a:r>
            <a:r>
              <a:rPr lang="ar-SA" dirty="0">
                <a:cs typeface="B Koodak" pitchFamily="2" charset="-78"/>
              </a:rPr>
              <a:t>در اين مثال، رابطه بين عملکرد داوطلبان (نمره هاي آزمون) و کارآيي آن در شغل، شاخص روايي همزمان آزمون است</a:t>
            </a:r>
            <a:r>
              <a:rPr lang="ar-SA" dirty="0" smtClean="0">
                <a:cs typeface="B Koodak" pitchFamily="2" charset="-78"/>
              </a:rPr>
              <a:t>.</a:t>
            </a:r>
            <a:endParaRPr lang="fa-IR" dirty="0" smtClean="0">
              <a:cs typeface="B Koodak" pitchFamily="2" charset="-78"/>
            </a:endParaRPr>
          </a:p>
          <a:p>
            <a:pPr algn="just" rtl="1"/>
            <a:r>
              <a:rPr lang="ar-SA" dirty="0" smtClean="0">
                <a:cs typeface="B Koodak" pitchFamily="2" charset="-78"/>
              </a:rPr>
              <a:t> </a:t>
            </a:r>
            <a:r>
              <a:rPr lang="ar-SA" dirty="0">
                <a:cs typeface="B Koodak" pitchFamily="2" charset="-78"/>
              </a:rPr>
              <a:t>کارآيي استخدام شدگان در شغل، ملاک روايي آزمون است</a:t>
            </a:r>
            <a:endParaRPr lang="en-US" dirty="0">
              <a:cs typeface="B Koodak" pitchFamily="2" charset="-78"/>
            </a:endParaRPr>
          </a:p>
        </p:txBody>
      </p:sp>
      <p:sp>
        <p:nvSpPr>
          <p:cNvPr id="4" name="Date Placeholder 3"/>
          <p:cNvSpPr>
            <a:spLocks noGrp="1"/>
          </p:cNvSpPr>
          <p:nvPr>
            <p:ph type="dt" sz="half" idx="10"/>
          </p:nvPr>
        </p:nvSpPr>
        <p:spPr/>
        <p:txBody>
          <a:bodyPr/>
          <a:lstStyle/>
          <a:p>
            <a:fld id="{6BB7555F-FD78-4FCC-8DCF-590430A66C14}" type="datetime1">
              <a:rPr lang="en-US" smtClean="0"/>
              <a:pPr/>
              <a:t>4/3/2014</a:t>
            </a:fld>
            <a:endParaRPr lang="en-US"/>
          </a:p>
        </p:txBody>
      </p:sp>
      <p:sp>
        <p:nvSpPr>
          <p:cNvPr id="5" name="Slide Number Placeholder 4"/>
          <p:cNvSpPr>
            <a:spLocks noGrp="1"/>
          </p:cNvSpPr>
          <p:nvPr>
            <p:ph type="sldNum" sz="quarter" idx="12"/>
          </p:nvPr>
        </p:nvSpPr>
        <p:spPr/>
        <p:txBody>
          <a:bodyPr/>
          <a:lstStyle/>
          <a:p>
            <a:fld id="{79A2C611-0E31-404A-9C3D-AC4B06E42183}" type="slidenum">
              <a:rPr lang="en-US" smtClean="0"/>
              <a:pPr/>
              <a:t>15</a:t>
            </a:fld>
            <a:endParaRPr lang="en-US"/>
          </a:p>
        </p:txBody>
      </p:sp>
      <p:sp>
        <p:nvSpPr>
          <p:cNvPr id="6" name="Footer Placeholder 5"/>
          <p:cNvSpPr>
            <a:spLocks noGrp="1"/>
          </p:cNvSpPr>
          <p:nvPr>
            <p:ph type="ftr" sz="quarter" idx="11"/>
          </p:nvPr>
        </p:nvSpPr>
        <p:spPr/>
        <p:txBody>
          <a:bodyPr/>
          <a:lstStyle/>
          <a:p>
            <a:r>
              <a:rPr lang="en-US" smtClean="0"/>
              <a:t>Dr. Abbas Ebadi</a:t>
            </a:r>
            <a:endParaRPr lang="en-US"/>
          </a:p>
        </p:txBody>
      </p:sp>
    </p:spTree>
    <p:extLst>
      <p:ext uri="{BB962C8B-B14F-4D97-AF65-F5344CB8AC3E}">
        <p14:creationId xmlns:p14="http://schemas.microsoft.com/office/powerpoint/2010/main" xmlns="" val="12120857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a:xfrm>
            <a:off x="6553200" y="6356350"/>
            <a:ext cx="2133600" cy="365125"/>
          </a:xfrm>
        </p:spPr>
        <p:txBody>
          <a:bodyPr rtlCol="1" anchor="ctr"/>
          <a:lstStyle/>
          <a:p>
            <a:pPr algn="r" rtl="1" fontAlgn="auto">
              <a:spcBef>
                <a:spcPts val="0"/>
              </a:spcBef>
              <a:spcAft>
                <a:spcPts val="0"/>
              </a:spcAft>
              <a:defRPr/>
            </a:pPr>
            <a:fld id="{651F1B42-F0B6-44C5-A3B5-DC7E34CA49AC}" type="datetime1">
              <a:rPr lang="en-US" sz="1200" smtClean="0">
                <a:solidFill>
                  <a:schemeClr val="tx1">
                    <a:tint val="75000"/>
                  </a:schemeClr>
                </a:solidFill>
                <a:latin typeface="+mn-lt"/>
                <a:cs typeface="+mn-cs"/>
              </a:rPr>
              <a:pPr algn="r" rtl="1" fontAlgn="auto">
                <a:spcBef>
                  <a:spcPts val="0"/>
                </a:spcBef>
                <a:spcAft>
                  <a:spcPts val="0"/>
                </a:spcAft>
                <a:defRPr/>
              </a:pPr>
              <a:t>4/3/2014</a:t>
            </a:fld>
            <a:endParaRPr lang="en-US" sz="1200">
              <a:solidFill>
                <a:schemeClr val="tx1">
                  <a:tint val="75000"/>
                </a:schemeClr>
              </a:solidFill>
              <a:latin typeface="+mn-lt"/>
              <a:cs typeface="+mn-cs"/>
            </a:endParaRPr>
          </a:p>
        </p:txBody>
      </p:sp>
      <p:sp>
        <p:nvSpPr>
          <p:cNvPr id="5" name="Footer Placeholder 4"/>
          <p:cNvSpPr>
            <a:spLocks noGrp="1"/>
          </p:cNvSpPr>
          <p:nvPr>
            <p:ph type="ftr" sz="quarter" idx="11"/>
          </p:nvPr>
        </p:nvSpPr>
        <p:spPr>
          <a:xfrm>
            <a:off x="3124200" y="6356350"/>
            <a:ext cx="2895600" cy="365125"/>
          </a:xfrm>
        </p:spPr>
        <p:txBody>
          <a:bodyPr rtlCol="1" anchor="ctr"/>
          <a:lstStyle/>
          <a:p>
            <a:pPr rtl="1" fontAlgn="auto">
              <a:spcBef>
                <a:spcPts val="0"/>
              </a:spcBef>
              <a:spcAft>
                <a:spcPts val="0"/>
              </a:spcAft>
              <a:defRPr/>
            </a:pPr>
            <a:r>
              <a:rPr lang="en-US" sz="1200" smtClean="0">
                <a:solidFill>
                  <a:schemeClr val="tx1">
                    <a:tint val="75000"/>
                  </a:schemeClr>
                </a:solidFill>
                <a:latin typeface="+mn-lt"/>
                <a:cs typeface="+mn-cs"/>
              </a:rPr>
              <a:t>Dr. Abbas Ebadi</a:t>
            </a:r>
            <a:endParaRPr lang="en-US" sz="1200" dirty="0">
              <a:solidFill>
                <a:schemeClr val="tx1">
                  <a:tint val="75000"/>
                </a:schemeClr>
              </a:solidFill>
              <a:latin typeface="+mn-lt"/>
              <a:cs typeface="+mn-cs"/>
            </a:endParaRPr>
          </a:p>
        </p:txBody>
      </p:sp>
      <p:sp>
        <p:nvSpPr>
          <p:cNvPr id="6" name="Slide Number Placeholder 5"/>
          <p:cNvSpPr>
            <a:spLocks noGrp="1"/>
          </p:cNvSpPr>
          <p:nvPr>
            <p:ph type="sldNum" sz="quarter" idx="12"/>
          </p:nvPr>
        </p:nvSpPr>
        <p:spPr>
          <a:xfrm>
            <a:off x="457200" y="6356350"/>
            <a:ext cx="2133600" cy="365125"/>
          </a:xfrm>
        </p:spPr>
        <p:txBody>
          <a:bodyPr rtlCol="1" anchor="ctr"/>
          <a:lstStyle/>
          <a:p>
            <a:pPr algn="l" rtl="1" fontAlgn="auto">
              <a:spcBef>
                <a:spcPts val="0"/>
              </a:spcBef>
              <a:spcAft>
                <a:spcPts val="0"/>
              </a:spcAft>
              <a:defRPr/>
            </a:pPr>
            <a:fld id="{D9D29044-A80B-40EE-AA72-98633C673DCF}" type="slidenum">
              <a:rPr lang="ar-SA" sz="1200">
                <a:solidFill>
                  <a:schemeClr val="tx1">
                    <a:tint val="75000"/>
                  </a:schemeClr>
                </a:solidFill>
                <a:latin typeface="+mn-lt"/>
                <a:cs typeface="+mn-cs"/>
              </a:rPr>
              <a:pPr algn="l" rtl="1" fontAlgn="auto">
                <a:spcBef>
                  <a:spcPts val="0"/>
                </a:spcBef>
                <a:spcAft>
                  <a:spcPts val="0"/>
                </a:spcAft>
                <a:defRPr/>
              </a:pPr>
              <a:t>16</a:t>
            </a:fld>
            <a:endParaRPr lang="en-US" sz="1200" dirty="0">
              <a:solidFill>
                <a:schemeClr val="tx1">
                  <a:tint val="75000"/>
                </a:schemeClr>
              </a:solidFill>
              <a:latin typeface="+mn-lt"/>
              <a:cs typeface="+mn-cs"/>
            </a:endParaRPr>
          </a:p>
        </p:txBody>
      </p:sp>
      <p:sp>
        <p:nvSpPr>
          <p:cNvPr id="82949" name="Rectangle 2"/>
          <p:cNvSpPr>
            <a:spLocks noGrp="1" noChangeArrowheads="1"/>
          </p:cNvSpPr>
          <p:nvPr>
            <p:ph type="title" idx="4294967295"/>
          </p:nvPr>
        </p:nvSpPr>
        <p:spPr>
          <a:xfrm>
            <a:off x="911250" y="152400"/>
            <a:ext cx="7232650" cy="1600200"/>
          </a:xfrm>
        </p:spPr>
        <p:txBody>
          <a:bodyPr anchor="ctr"/>
          <a:lstStyle/>
          <a:p>
            <a:pPr rtl="1" eaLnBrk="1" hangingPunct="1"/>
            <a:r>
              <a:rPr lang="fa-IR" b="1" i="1" dirty="0" smtClean="0">
                <a:solidFill>
                  <a:srgbClr val="FF0000"/>
                </a:solidFill>
                <a:effectLst>
                  <a:outerShdw blurRad="38100" dist="38100" dir="2700000" algn="tl">
                    <a:srgbClr val="000000">
                      <a:alpha val="43137"/>
                    </a:srgbClr>
                  </a:outerShdw>
                </a:effectLst>
                <a:cs typeface="B Lotus" pitchFamily="2" charset="-78"/>
              </a:rPr>
              <a:t>اعتبار همزمان </a:t>
            </a:r>
            <a:r>
              <a:rPr lang="en-US" b="1" i="1" dirty="0" smtClean="0">
                <a:solidFill>
                  <a:srgbClr val="FF0000"/>
                </a:solidFill>
                <a:effectLst>
                  <a:outerShdw blurRad="38100" dist="38100" dir="2700000" algn="tl">
                    <a:srgbClr val="000000">
                      <a:alpha val="43137"/>
                    </a:srgbClr>
                  </a:outerShdw>
                </a:effectLst>
                <a:cs typeface="B Lotus" pitchFamily="2" charset="-78"/>
              </a:rPr>
              <a:t>Concurrent V.       </a:t>
            </a:r>
          </a:p>
        </p:txBody>
      </p:sp>
      <p:sp>
        <p:nvSpPr>
          <p:cNvPr id="140291" name="Rectangle 3" descr="Bouquet"/>
          <p:cNvSpPr>
            <a:spLocks noGrp="1" noChangeArrowheads="1"/>
          </p:cNvSpPr>
          <p:nvPr>
            <p:ph type="body" idx="4294967295"/>
          </p:nvPr>
        </p:nvSpPr>
        <p:spPr>
          <a:xfrm>
            <a:off x="250825" y="2133600"/>
            <a:ext cx="8316913" cy="3886200"/>
          </a:xfrm>
          <a:blipFill dpi="0" rotWithShape="1">
            <a:blip r:embed="rId2"/>
            <a:srcRect/>
            <a:tile tx="0" ty="0" sx="100000" sy="100000" flip="none" algn="tl"/>
          </a:blipFill>
        </p:spPr>
        <p:txBody>
          <a:bodyPr/>
          <a:lstStyle/>
          <a:p>
            <a:pPr algn="r" rtl="1" eaLnBrk="1" hangingPunct="1">
              <a:buFont typeface="Wingdings" pitchFamily="2" charset="2"/>
              <a:buNone/>
              <a:defRPr/>
            </a:pPr>
            <a:r>
              <a:rPr lang="fa-IR" dirty="0" smtClean="0">
                <a:solidFill>
                  <a:schemeClr val="folHlink"/>
                </a:solidFill>
              </a:rPr>
              <a:t>ابزار محقق ساخته با یک ابزار </a:t>
            </a:r>
            <a:r>
              <a:rPr lang="fa-IR" b="1" dirty="0" smtClean="0">
                <a:solidFill>
                  <a:srgbClr val="FF0000"/>
                </a:solidFill>
                <a:effectLst>
                  <a:outerShdw blurRad="38100" dist="38100" dir="2700000" algn="tl">
                    <a:srgbClr val="000000">
                      <a:alpha val="43137"/>
                    </a:srgbClr>
                  </a:outerShdw>
                </a:effectLst>
              </a:rPr>
              <a:t>استاندارد</a:t>
            </a:r>
            <a:r>
              <a:rPr lang="fa-IR" dirty="0" smtClean="0">
                <a:solidFill>
                  <a:schemeClr val="folHlink"/>
                </a:solidFill>
                <a:effectLst>
                  <a:outerShdw blurRad="38100" dist="38100" dir="2700000" algn="tl">
                    <a:srgbClr val="000000">
                      <a:alpha val="43137"/>
                    </a:srgbClr>
                  </a:outerShdw>
                </a:effectLst>
              </a:rPr>
              <a:t> </a:t>
            </a:r>
            <a:r>
              <a:rPr lang="fa-IR" b="1" i="1" dirty="0" smtClean="0">
                <a:solidFill>
                  <a:srgbClr val="FF0000"/>
                </a:solidFill>
                <a:effectLst>
                  <a:outerShdw blurRad="38100" dist="38100" dir="2700000" algn="tl">
                    <a:srgbClr val="000000">
                      <a:alpha val="43137"/>
                    </a:srgbClr>
                  </a:outerShdw>
                </a:effectLst>
              </a:rPr>
              <a:t>عینی</a:t>
            </a:r>
            <a:r>
              <a:rPr lang="fa-IR" dirty="0" smtClean="0">
                <a:solidFill>
                  <a:schemeClr val="folHlink"/>
                </a:solidFill>
                <a:effectLst>
                  <a:outerShdw blurRad="38100" dist="38100" dir="2700000" algn="tl">
                    <a:srgbClr val="000000">
                      <a:alpha val="43137"/>
                    </a:srgbClr>
                  </a:outerShdw>
                </a:effectLst>
              </a:rPr>
              <a:t> </a:t>
            </a:r>
            <a:r>
              <a:rPr lang="fa-IR" dirty="0" smtClean="0">
                <a:solidFill>
                  <a:schemeClr val="folHlink"/>
                </a:solidFill>
              </a:rPr>
              <a:t>به صورت همزمان جهت پاسخ دادن به گروه هدف داده می شود .</a:t>
            </a:r>
          </a:p>
          <a:p>
            <a:pPr algn="r" rtl="1" eaLnBrk="1" hangingPunct="1">
              <a:buFont typeface="Wingdings" pitchFamily="2" charset="2"/>
              <a:buNone/>
              <a:defRPr/>
            </a:pPr>
            <a:endParaRPr lang="fa-IR" dirty="0" smtClean="0">
              <a:solidFill>
                <a:schemeClr val="folHlink"/>
              </a:solidFill>
            </a:endParaRPr>
          </a:p>
          <a:p>
            <a:pPr algn="r" rtl="1" eaLnBrk="1" hangingPunct="1">
              <a:defRPr/>
            </a:pPr>
            <a:r>
              <a:rPr lang="fa-IR" dirty="0" smtClean="0">
                <a:solidFill>
                  <a:srgbClr val="006600"/>
                </a:solidFill>
              </a:rPr>
              <a:t>لین و چان 2001</a:t>
            </a:r>
            <a:r>
              <a:rPr lang="fa-IR" dirty="0" smtClean="0">
                <a:solidFill>
                  <a:schemeClr val="accent2"/>
                </a:solidFill>
              </a:rPr>
              <a:t>:</a:t>
            </a:r>
            <a:r>
              <a:rPr lang="fa-IR" dirty="0" smtClean="0"/>
              <a:t> برای تعیین اعتبار همزمان پرسشنامه اختلال بلع از </a:t>
            </a:r>
            <a:r>
              <a:rPr lang="fa-IR" b="1" dirty="0" smtClean="0">
                <a:solidFill>
                  <a:schemeClr val="tx2"/>
                </a:solidFill>
                <a:effectLst>
                  <a:outerShdw blurRad="38100" dist="38100" dir="2700000" algn="tl">
                    <a:srgbClr val="C0C0C0"/>
                  </a:outerShdw>
                </a:effectLst>
              </a:rPr>
              <a:t>معاینه نرولوژیکی بلع</a:t>
            </a:r>
            <a:r>
              <a:rPr lang="fa-IR" dirty="0" smtClean="0"/>
              <a:t> استفاده کردند .</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0291">
                                            <p:txEl>
                                              <p:pRg st="0" end="0"/>
                                            </p:txEl>
                                          </p:spTgt>
                                        </p:tgtEl>
                                        <p:attrNameLst>
                                          <p:attrName>style.visibility</p:attrName>
                                        </p:attrNameLst>
                                      </p:cBhvr>
                                      <p:to>
                                        <p:strVal val="visible"/>
                                      </p:to>
                                    </p:set>
                                    <p:animEffect transition="in" filter="blinds(horizontal)">
                                      <p:cBhvr>
                                        <p:cTn id="7" dur="500"/>
                                        <p:tgtEl>
                                          <p:spTgt spid="1402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0291">
                                            <p:txEl>
                                              <p:pRg st="2" end="2"/>
                                            </p:txEl>
                                          </p:spTgt>
                                        </p:tgtEl>
                                        <p:attrNameLst>
                                          <p:attrName>style.visibility</p:attrName>
                                        </p:attrNameLst>
                                      </p:cBhvr>
                                      <p:to>
                                        <p:strVal val="visible"/>
                                      </p:to>
                                    </p:set>
                                    <p:animEffect transition="in" filter="blinds(horizontal)">
                                      <p:cBhvr>
                                        <p:cTn id="12" dur="500"/>
                                        <p:tgtEl>
                                          <p:spTgt spid="1402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ctrTitle" idx="4294967295"/>
          </p:nvPr>
        </p:nvSpPr>
        <p:spPr bwMode="auto">
          <a:xfrm>
            <a:off x="1285852" y="852474"/>
            <a:ext cx="6134100" cy="647700"/>
          </a:xfrm>
        </p:spPr>
        <p:txBody>
          <a:bodyPr wrap="square" lIns="91440" tIns="45720" rIns="91440" bIns="45720" numCol="1" anchorCtr="0" compatLnSpc="1">
            <a:prstTxWarp prst="textNoShape">
              <a:avLst/>
            </a:prstTxWarp>
          </a:bodyPr>
          <a:lstStyle/>
          <a:p>
            <a:r>
              <a:rPr lang="fa-IR" sz="3600" b="1" cap="none" dirty="0" smtClean="0">
                <a:solidFill>
                  <a:srgbClr val="FF0000"/>
                </a:solidFill>
                <a:cs typeface="B Nazanin" pitchFamily="2" charset="-78"/>
              </a:rPr>
              <a:t>هدف روايي همزمان</a:t>
            </a:r>
            <a:r>
              <a:rPr lang="fa-IR" sz="2100" b="1" cap="none" dirty="0" smtClean="0">
                <a:solidFill>
                  <a:srgbClr val="FF0000"/>
                </a:solidFill>
                <a:cs typeface="Homa" pitchFamily="2" charset="-78"/>
              </a:rPr>
              <a:t> </a:t>
            </a:r>
            <a:endParaRPr lang="en-US" sz="2100" b="1" cap="none" dirty="0" smtClean="0">
              <a:solidFill>
                <a:srgbClr val="FF0000"/>
              </a:solidFill>
              <a:cs typeface="Homa" pitchFamily="2" charset="-78"/>
            </a:endParaRPr>
          </a:p>
        </p:txBody>
      </p:sp>
      <p:sp>
        <p:nvSpPr>
          <p:cNvPr id="105475" name="Rectangle 3"/>
          <p:cNvSpPr>
            <a:spLocks noGrp="1" noChangeArrowheads="1"/>
          </p:cNvSpPr>
          <p:nvPr>
            <p:ph type="subTitle" idx="4294967295"/>
          </p:nvPr>
        </p:nvSpPr>
        <p:spPr>
          <a:xfrm>
            <a:off x="323850" y="1857364"/>
            <a:ext cx="8208963" cy="1841500"/>
          </a:xfrm>
        </p:spPr>
        <p:txBody>
          <a:bodyPr>
            <a:noAutofit/>
          </a:bodyPr>
          <a:lstStyle/>
          <a:p>
            <a:pPr marL="0" indent="0" algn="just" rtl="1">
              <a:lnSpc>
                <a:spcPct val="150000"/>
              </a:lnSpc>
              <a:buFont typeface="Wingdings" pitchFamily="2" charset="2"/>
              <a:buNone/>
            </a:pPr>
            <a:r>
              <a:rPr lang="fa-IR" sz="4400" dirty="0" smtClean="0">
                <a:cs typeface="B Nazanin" pitchFamily="2" charset="-78"/>
              </a:rPr>
              <a:t>هدف از تعيين روايی همزمان بين دو آزمون اين است، که معلوم سازيم  آيا  می توان  يک  آزمون را  </a:t>
            </a:r>
            <a:r>
              <a:rPr lang="fa-IR" sz="4400" b="1" i="1" dirty="0" smtClean="0">
                <a:solidFill>
                  <a:srgbClr val="FF0000"/>
                </a:solidFill>
                <a:effectLst>
                  <a:outerShdw blurRad="38100" dist="38100" dir="2700000" algn="tl">
                    <a:srgbClr val="000000">
                      <a:alpha val="43137"/>
                    </a:srgbClr>
                  </a:outerShdw>
                </a:effectLst>
                <a:cs typeface="B Nazanin" pitchFamily="2" charset="-78"/>
              </a:rPr>
              <a:t>به جای آزمون ديگری </a:t>
            </a:r>
            <a:r>
              <a:rPr lang="fa-IR" sz="4400" dirty="0" smtClean="0">
                <a:cs typeface="B Nazanin" pitchFamily="2" charset="-78"/>
              </a:rPr>
              <a:t>مورد استفاده قرار داد يا نه؟</a:t>
            </a:r>
            <a:endParaRPr lang="en-US" sz="4400" dirty="0" smtClean="0">
              <a:cs typeface="B Nazanin" pitchFamily="2" charset="-78"/>
            </a:endParaRPr>
          </a:p>
        </p:txBody>
      </p:sp>
      <p:sp>
        <p:nvSpPr>
          <p:cNvPr id="4" name="Date Placeholder 3"/>
          <p:cNvSpPr>
            <a:spLocks noGrp="1"/>
          </p:cNvSpPr>
          <p:nvPr>
            <p:ph type="dt" sz="half" idx="10"/>
          </p:nvPr>
        </p:nvSpPr>
        <p:spPr/>
        <p:txBody>
          <a:bodyPr/>
          <a:lstStyle/>
          <a:p>
            <a:fld id="{52401E73-4965-4A05-B303-1E33BA152326}" type="datetime1">
              <a:rPr lang="en-US" smtClean="0"/>
              <a:pPr/>
              <a:t>4/3/2014</a:t>
            </a:fld>
            <a:endParaRPr lang="en-US"/>
          </a:p>
        </p:txBody>
      </p:sp>
      <p:sp>
        <p:nvSpPr>
          <p:cNvPr id="5" name="Slide Number Placeholder 4"/>
          <p:cNvSpPr>
            <a:spLocks noGrp="1"/>
          </p:cNvSpPr>
          <p:nvPr>
            <p:ph type="sldNum" sz="quarter" idx="12"/>
          </p:nvPr>
        </p:nvSpPr>
        <p:spPr/>
        <p:txBody>
          <a:bodyPr/>
          <a:lstStyle/>
          <a:p>
            <a:fld id="{79A2C611-0E31-404A-9C3D-AC4B06E42183}" type="slidenum">
              <a:rPr lang="en-US" smtClean="0"/>
              <a:pPr/>
              <a:t>17</a:t>
            </a:fld>
            <a:endParaRPr lang="en-US"/>
          </a:p>
        </p:txBody>
      </p:sp>
      <p:sp>
        <p:nvSpPr>
          <p:cNvPr id="6" name="Footer Placeholder 5"/>
          <p:cNvSpPr>
            <a:spLocks noGrp="1"/>
          </p:cNvSpPr>
          <p:nvPr>
            <p:ph type="ftr" sz="quarter" idx="11"/>
          </p:nvPr>
        </p:nvSpPr>
        <p:spPr/>
        <p:txBody>
          <a:bodyPr/>
          <a:lstStyle/>
          <a:p>
            <a:r>
              <a:rPr lang="en-US" smtClean="0"/>
              <a:t>Dr. Abbas Ebadi</a:t>
            </a:r>
            <a:endParaRPr lang="en-US"/>
          </a:p>
        </p:txBody>
      </p:sp>
    </p:spTree>
  </p:cSld>
  <p:clrMapOvr>
    <a:masterClrMapping/>
  </p:clrMapOvr>
  <p:transition advClick="0" advTm="11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noGrp="1"/>
          </p:cNvSpPr>
          <p:nvPr/>
        </p:nvSpPr>
        <p:spPr bwMode="auto">
          <a:xfrm>
            <a:off x="6553200" y="6248400"/>
            <a:ext cx="2133600" cy="457200"/>
          </a:xfrm>
          <a:prstGeom prst="rect">
            <a:avLst/>
          </a:prstGeom>
          <a:noFill/>
          <a:ln>
            <a:miter lim="800000"/>
            <a:headEnd/>
            <a:tailEnd/>
          </a:ln>
        </p:spPr>
        <p:txBody>
          <a:bodyPr anchor="b"/>
          <a:lstStyle/>
          <a:p>
            <a:pPr rtl="0"/>
            <a:fld id="{55DEDEAB-EA90-42A4-ABE5-C586AB759B49}" type="slidenum">
              <a:rPr lang="ar-SA" sz="1200">
                <a:effectLst>
                  <a:outerShdw blurRad="38100" dist="38100" dir="2700000" algn="tl">
                    <a:srgbClr val="C0C0C0"/>
                  </a:outerShdw>
                </a:effectLst>
                <a:latin typeface="Tahoma" pitchFamily="34" charset="0"/>
              </a:rPr>
              <a:pPr rtl="0"/>
              <a:t>18</a:t>
            </a:fld>
            <a:endParaRPr lang="en-US" sz="1200">
              <a:effectLst>
                <a:outerShdw blurRad="38100" dist="38100" dir="2700000" algn="tl">
                  <a:srgbClr val="C0C0C0"/>
                </a:outerShdw>
              </a:effectLst>
              <a:latin typeface="Tahoma" pitchFamily="34" charset="0"/>
            </a:endParaRPr>
          </a:p>
        </p:txBody>
      </p:sp>
      <p:sp>
        <p:nvSpPr>
          <p:cNvPr id="102403" name="Rectangle 3"/>
          <p:cNvSpPr>
            <a:spLocks noGrp="1" noChangeArrowheads="1"/>
          </p:cNvSpPr>
          <p:nvPr>
            <p:ph type="body" idx="4294967295"/>
          </p:nvPr>
        </p:nvSpPr>
        <p:spPr>
          <a:xfrm>
            <a:off x="642911" y="1844675"/>
            <a:ext cx="8096278" cy="4260850"/>
          </a:xfrm>
        </p:spPr>
        <p:txBody>
          <a:bodyPr>
            <a:normAutofit lnSpcReduction="10000"/>
          </a:bodyPr>
          <a:lstStyle/>
          <a:p>
            <a:pPr algn="just" rtl="1">
              <a:buSzTx/>
              <a:buFont typeface="Wingdings" pitchFamily="2" charset="2"/>
              <a:buChar char="v"/>
            </a:pPr>
            <a:r>
              <a:rPr lang="fa-IR" sz="3200" dirty="0" smtClean="0">
                <a:solidFill>
                  <a:schemeClr val="folHlink"/>
                </a:solidFill>
                <a:cs typeface="B Nazanin" pitchFamily="2" charset="-78"/>
              </a:rPr>
              <a:t>براي تعيين روايي آزمون جديد كه مدعي </a:t>
            </a:r>
            <a:r>
              <a:rPr lang="fa-IR" sz="3200" u="sng" dirty="0" smtClean="0">
                <a:solidFill>
                  <a:srgbClr val="CC3300"/>
                </a:solidFill>
                <a:cs typeface="B Nazanin" pitchFamily="2" charset="-78"/>
              </a:rPr>
              <a:t>اندازه گيري هوش</a:t>
            </a:r>
            <a:r>
              <a:rPr lang="fa-IR" sz="3200" dirty="0" smtClean="0">
                <a:solidFill>
                  <a:schemeClr val="folHlink"/>
                </a:solidFill>
                <a:cs typeface="B Nazanin" pitchFamily="2" charset="-78"/>
              </a:rPr>
              <a:t> است،</a:t>
            </a:r>
          </a:p>
          <a:p>
            <a:pPr algn="just" rtl="1">
              <a:buSzTx/>
              <a:buFont typeface="Wingdings" pitchFamily="2" charset="2"/>
              <a:buChar char="v"/>
            </a:pPr>
            <a:r>
              <a:rPr lang="fa-IR" sz="3200" dirty="0" smtClean="0">
                <a:solidFill>
                  <a:schemeClr val="folHlink"/>
                </a:solidFill>
                <a:cs typeface="B Nazanin" pitchFamily="2" charset="-78"/>
              </a:rPr>
              <a:t> اين آزمون همزمان با </a:t>
            </a:r>
            <a:r>
              <a:rPr lang="fa-IR" sz="3200" u="sng" dirty="0" smtClean="0">
                <a:solidFill>
                  <a:srgbClr val="CC3300"/>
                </a:solidFill>
                <a:cs typeface="B Nazanin" pitchFamily="2" charset="-78"/>
              </a:rPr>
              <a:t>آزمون هوش استنفورد- بينه</a:t>
            </a:r>
            <a:r>
              <a:rPr lang="fa-IR" sz="3200" dirty="0" smtClean="0">
                <a:solidFill>
                  <a:schemeClr val="folHlink"/>
                </a:solidFill>
                <a:cs typeface="B Nazanin" pitchFamily="2" charset="-78"/>
              </a:rPr>
              <a:t> اجرا مي شود؛ </a:t>
            </a:r>
          </a:p>
          <a:p>
            <a:pPr algn="just" rtl="1">
              <a:buSzTx/>
              <a:buFont typeface="Wingdings" pitchFamily="2" charset="2"/>
              <a:buChar char="v"/>
            </a:pPr>
            <a:r>
              <a:rPr lang="fa-IR" sz="3200" dirty="0" smtClean="0">
                <a:solidFill>
                  <a:schemeClr val="folHlink"/>
                </a:solidFill>
                <a:cs typeface="B Nazanin" pitchFamily="2" charset="-78"/>
              </a:rPr>
              <a:t> بين نتايج به دست آمده از هر دو آزمون ، ضريب همبستگي محاسبه مي شود. </a:t>
            </a:r>
          </a:p>
          <a:p>
            <a:pPr algn="just" rtl="1">
              <a:buSzTx/>
              <a:buFont typeface="Wingdings" pitchFamily="2" charset="2"/>
              <a:buChar char="v"/>
            </a:pPr>
            <a:r>
              <a:rPr lang="fa-IR" sz="3200" dirty="0" smtClean="0">
                <a:solidFill>
                  <a:schemeClr val="folHlink"/>
                </a:solidFill>
                <a:cs typeface="B Nazanin" pitchFamily="2" charset="-78"/>
              </a:rPr>
              <a:t>ضريب همبستگي به دست آمده نشان دهنده ميزان روايي آزمون هوش جديد است.</a:t>
            </a:r>
            <a:endParaRPr lang="en-US" sz="3200" dirty="0" smtClean="0">
              <a:solidFill>
                <a:schemeClr val="folHlink"/>
              </a:solidFill>
              <a:cs typeface="B Nazanin" pitchFamily="2" charset="-78"/>
            </a:endParaRPr>
          </a:p>
          <a:p>
            <a:pPr algn="r" rtl="1">
              <a:buFont typeface="Wingdings" pitchFamily="2" charset="2"/>
              <a:buChar char="v"/>
            </a:pPr>
            <a:endParaRPr lang="en-US" sz="3200" dirty="0" smtClean="0">
              <a:solidFill>
                <a:schemeClr val="folHlink"/>
              </a:solidFill>
              <a:cs typeface="B Nazanin" pitchFamily="2" charset="-78"/>
            </a:endParaRPr>
          </a:p>
          <a:p>
            <a:pPr algn="r" rtl="1">
              <a:buFont typeface="Wingdings" pitchFamily="2" charset="2"/>
              <a:buChar char="v"/>
            </a:pPr>
            <a:endParaRPr lang="en-US" dirty="0" smtClean="0">
              <a:effectLst>
                <a:outerShdw blurRad="38100" dist="38100" dir="2700000" algn="tl">
                  <a:srgbClr val="C0C0C0"/>
                </a:outerShdw>
              </a:effectLst>
              <a:cs typeface="B Nazanin" pitchFamily="2" charset="-78"/>
            </a:endParaRPr>
          </a:p>
        </p:txBody>
      </p:sp>
      <p:sp>
        <p:nvSpPr>
          <p:cNvPr id="70658" name="Rectangle 2"/>
          <p:cNvSpPr>
            <a:spLocks noChangeArrowheads="1"/>
          </p:cNvSpPr>
          <p:nvPr/>
        </p:nvSpPr>
        <p:spPr bwMode="auto">
          <a:xfrm>
            <a:off x="468313" y="260350"/>
            <a:ext cx="8229600" cy="1143000"/>
          </a:xfrm>
          <a:prstGeom prst="rect">
            <a:avLst/>
          </a:prstGeom>
          <a:noFill/>
          <a:ln w="9525">
            <a:noFill/>
            <a:miter lim="800000"/>
            <a:headEnd/>
            <a:tailEnd/>
          </a:ln>
        </p:spPr>
        <p:txBody>
          <a:bodyPr anchor="ctr"/>
          <a:lstStyle/>
          <a:p>
            <a:pPr algn="ctr">
              <a:defRPr/>
            </a:pPr>
            <a:r>
              <a:rPr lang="fa-IR" sz="2800" b="1">
                <a:cs typeface="B Nazanin" pitchFamily="2" charset="-78"/>
              </a:rPr>
              <a:t>روايي</a:t>
            </a:r>
            <a:r>
              <a:rPr lang="fa-IR" sz="2800" b="1">
                <a:effectLst>
                  <a:outerShdw blurRad="38100" dist="38100" dir="2700000" algn="tl">
                    <a:srgbClr val="C0C0C0"/>
                  </a:outerShdw>
                </a:effectLst>
                <a:latin typeface="Calibri" pitchFamily="34" charset="0"/>
                <a:cs typeface="B Nazanin" pitchFamily="2" charset="-78"/>
              </a:rPr>
              <a:t> ملاكي</a:t>
            </a:r>
          </a:p>
          <a:p>
            <a:pPr algn="ctr">
              <a:defRPr/>
            </a:pPr>
            <a:r>
              <a:rPr lang="fa-IR" sz="3200" b="1">
                <a:solidFill>
                  <a:srgbClr val="CC3300"/>
                </a:solidFill>
                <a:cs typeface="B Nazanin" pitchFamily="2" charset="-78"/>
              </a:rPr>
              <a:t>روايي همزمان- </a:t>
            </a:r>
            <a:r>
              <a:rPr lang="fa-IR" sz="3200">
                <a:solidFill>
                  <a:srgbClr val="CC3300"/>
                </a:solidFill>
                <a:cs typeface="B Nazanin" pitchFamily="2" charset="-78"/>
              </a:rPr>
              <a:t>مثال</a:t>
            </a:r>
            <a:endParaRPr lang="en-US" sz="3200">
              <a:solidFill>
                <a:srgbClr val="CC3300"/>
              </a:solidFill>
              <a:cs typeface="B Nazanin" pitchFamily="2" charset="-78"/>
            </a:endParaRPr>
          </a:p>
        </p:txBody>
      </p:sp>
      <p:sp>
        <p:nvSpPr>
          <p:cNvPr id="6" name="Date Placeholder 5"/>
          <p:cNvSpPr>
            <a:spLocks noGrp="1"/>
          </p:cNvSpPr>
          <p:nvPr>
            <p:ph type="dt" sz="half" idx="10"/>
          </p:nvPr>
        </p:nvSpPr>
        <p:spPr/>
        <p:txBody>
          <a:bodyPr/>
          <a:lstStyle/>
          <a:p>
            <a:fld id="{6075B98F-E4B8-4E98-91D6-EA2F8C126466}" type="datetime1">
              <a:rPr lang="en-US" smtClean="0"/>
              <a:pPr/>
              <a:t>4/3/2014</a:t>
            </a:fld>
            <a:endParaRPr lang="en-US"/>
          </a:p>
        </p:txBody>
      </p:sp>
      <p:sp>
        <p:nvSpPr>
          <p:cNvPr id="7" name="Slide Number Placeholder 6"/>
          <p:cNvSpPr>
            <a:spLocks noGrp="1"/>
          </p:cNvSpPr>
          <p:nvPr>
            <p:ph type="sldNum" sz="quarter" idx="12"/>
          </p:nvPr>
        </p:nvSpPr>
        <p:spPr/>
        <p:txBody>
          <a:bodyPr/>
          <a:lstStyle/>
          <a:p>
            <a:fld id="{79A2C611-0E31-404A-9C3D-AC4B06E42183}" type="slidenum">
              <a:rPr lang="en-US" smtClean="0"/>
              <a:pPr/>
              <a:t>18</a:t>
            </a:fld>
            <a:endParaRPr lang="en-US"/>
          </a:p>
        </p:txBody>
      </p:sp>
      <p:sp>
        <p:nvSpPr>
          <p:cNvPr id="8" name="Footer Placeholder 7"/>
          <p:cNvSpPr>
            <a:spLocks noGrp="1"/>
          </p:cNvSpPr>
          <p:nvPr>
            <p:ph type="ftr" sz="quarter" idx="11"/>
          </p:nvPr>
        </p:nvSpPr>
        <p:spPr/>
        <p:txBody>
          <a:bodyPr/>
          <a:lstStyle/>
          <a:p>
            <a:r>
              <a:rPr lang="en-US" smtClean="0"/>
              <a:t>Dr. Abbas Ebadi</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barn(inHorizontal)">
                                      <p:cBhvr>
                                        <p:cTn id="7" dur="500"/>
                                        <p:tgtEl>
                                          <p:spTgt spid="1024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102403">
                                            <p:txEl>
                                              <p:pRg st="1" end="1"/>
                                            </p:txEl>
                                          </p:spTgt>
                                        </p:tgtEl>
                                        <p:attrNameLst>
                                          <p:attrName>style.visibility</p:attrName>
                                        </p:attrNameLst>
                                      </p:cBhvr>
                                      <p:to>
                                        <p:strVal val="visible"/>
                                      </p:to>
                                    </p:set>
                                    <p:animEffect transition="in" filter="barn(inHorizontal)">
                                      <p:cBhvr>
                                        <p:cTn id="12" dur="500"/>
                                        <p:tgtEl>
                                          <p:spTgt spid="1024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102403">
                                            <p:txEl>
                                              <p:pRg st="2" end="2"/>
                                            </p:txEl>
                                          </p:spTgt>
                                        </p:tgtEl>
                                        <p:attrNameLst>
                                          <p:attrName>style.visibility</p:attrName>
                                        </p:attrNameLst>
                                      </p:cBhvr>
                                      <p:to>
                                        <p:strVal val="visible"/>
                                      </p:to>
                                    </p:set>
                                    <p:animEffect transition="in" filter="barn(inHorizontal)">
                                      <p:cBhvr>
                                        <p:cTn id="17" dur="500"/>
                                        <p:tgtEl>
                                          <p:spTgt spid="1024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nodeType="clickEffect">
                                  <p:stCondLst>
                                    <p:cond delay="0"/>
                                  </p:stCondLst>
                                  <p:childTnLst>
                                    <p:set>
                                      <p:cBhvr>
                                        <p:cTn id="21" dur="1" fill="hold">
                                          <p:stCondLst>
                                            <p:cond delay="0"/>
                                          </p:stCondLst>
                                        </p:cTn>
                                        <p:tgtEl>
                                          <p:spTgt spid="102403">
                                            <p:txEl>
                                              <p:pRg st="3" end="3"/>
                                            </p:txEl>
                                          </p:spTgt>
                                        </p:tgtEl>
                                        <p:attrNameLst>
                                          <p:attrName>style.visibility</p:attrName>
                                        </p:attrNameLst>
                                      </p:cBhvr>
                                      <p:to>
                                        <p:strVal val="visible"/>
                                      </p:to>
                                    </p:set>
                                    <p:animEffect transition="in" filter="barn(inHorizontal)">
                                      <p:cBhvr>
                                        <p:cTn id="22" dur="500"/>
                                        <p:tgtEl>
                                          <p:spTgt spid="1024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style>
          <a:lnRef idx="1">
            <a:schemeClr val="accent1"/>
          </a:lnRef>
          <a:fillRef idx="2">
            <a:schemeClr val="accent1"/>
          </a:fillRef>
          <a:effectRef idx="1">
            <a:schemeClr val="accent1"/>
          </a:effectRef>
          <a:fontRef idx="minor">
            <a:schemeClr val="dk1"/>
          </a:fontRef>
        </p:style>
        <p:txBody>
          <a:bodyPr/>
          <a:lstStyle/>
          <a:p>
            <a:pPr rtl="1"/>
            <a:r>
              <a:rPr lang="fa-IR" dirty="0" smtClean="0">
                <a:cs typeface="B Titr" pitchFamily="2" charset="-78"/>
              </a:rPr>
              <a:t>مشکل اصلی روایی وابسته به ملاک</a:t>
            </a:r>
            <a:endParaRPr lang="en-US" dirty="0">
              <a:cs typeface="B Titr" pitchFamily="2" charset="-78"/>
            </a:endParaRPr>
          </a:p>
        </p:txBody>
      </p:sp>
      <p:sp>
        <p:nvSpPr>
          <p:cNvPr id="3" name="Content Placeholder 2"/>
          <p:cNvSpPr>
            <a:spLocks noGrp="1"/>
          </p:cNvSpPr>
          <p:nvPr>
            <p:ph idx="1"/>
          </p:nvPr>
        </p:nvSpPr>
        <p:spPr>
          <a:xfrm>
            <a:off x="457200" y="1524000"/>
            <a:ext cx="8229600" cy="5105400"/>
          </a:xfrm>
        </p:spPr>
        <p:style>
          <a:lnRef idx="1">
            <a:schemeClr val="accent5"/>
          </a:lnRef>
          <a:fillRef idx="2">
            <a:schemeClr val="accent5"/>
          </a:fillRef>
          <a:effectRef idx="1">
            <a:schemeClr val="accent5"/>
          </a:effectRef>
          <a:fontRef idx="minor">
            <a:schemeClr val="dk1"/>
          </a:fontRef>
        </p:style>
        <p:txBody>
          <a:bodyPr/>
          <a:lstStyle/>
          <a:p>
            <a:pPr algn="r" rtl="1">
              <a:lnSpc>
                <a:spcPct val="150000"/>
              </a:lnSpc>
            </a:pPr>
            <a:r>
              <a:rPr lang="ar-SA" b="1" i="1" dirty="0">
                <a:solidFill>
                  <a:srgbClr val="FF0000"/>
                </a:solidFill>
                <a:effectLst>
                  <a:outerShdw blurRad="38100" dist="38100" dir="2700000" algn="tl">
                    <a:srgbClr val="000000">
                      <a:alpha val="43137"/>
                    </a:srgbClr>
                  </a:outerShdw>
                </a:effectLst>
                <a:cs typeface="B Koodak" pitchFamily="2" charset="-78"/>
              </a:rPr>
              <a:t>در رواسازي وابسته به ملاک، </a:t>
            </a:r>
            <a:r>
              <a:rPr lang="ar-SA" b="1" i="1" dirty="0">
                <a:solidFill>
                  <a:srgbClr val="002060"/>
                </a:solidFill>
                <a:effectLst>
                  <a:outerShdw blurRad="38100" dist="38100" dir="2700000" algn="tl">
                    <a:srgbClr val="000000">
                      <a:alpha val="43137"/>
                    </a:srgbClr>
                  </a:outerShdw>
                </a:effectLst>
                <a:cs typeface="B Koodak" pitchFamily="2" charset="-78"/>
              </a:rPr>
              <a:t>انتخاب ملاک </a:t>
            </a:r>
            <a:r>
              <a:rPr lang="ar-SA" b="1" i="1" dirty="0">
                <a:solidFill>
                  <a:srgbClr val="FF0000"/>
                </a:solidFill>
                <a:effectLst>
                  <a:outerShdw blurRad="38100" dist="38100" dir="2700000" algn="tl">
                    <a:srgbClr val="000000">
                      <a:alpha val="43137"/>
                    </a:srgbClr>
                  </a:outerShdw>
                </a:effectLst>
                <a:cs typeface="B Koodak" pitchFamily="2" charset="-78"/>
              </a:rPr>
              <a:t>است. دستيابي به ملاک مطلوب بسيار دشوار است. </a:t>
            </a:r>
            <a:endParaRPr lang="fa-IR" b="1" i="1" dirty="0" smtClean="0">
              <a:solidFill>
                <a:srgbClr val="FF0000"/>
              </a:solidFill>
              <a:effectLst>
                <a:outerShdw blurRad="38100" dist="38100" dir="2700000" algn="tl">
                  <a:srgbClr val="000000">
                    <a:alpha val="43137"/>
                  </a:srgbClr>
                </a:outerShdw>
              </a:effectLst>
              <a:cs typeface="B Koodak" pitchFamily="2" charset="-78"/>
            </a:endParaRPr>
          </a:p>
          <a:p>
            <a:pPr algn="r" rtl="1">
              <a:lnSpc>
                <a:spcPct val="150000"/>
              </a:lnSpc>
            </a:pPr>
            <a:r>
              <a:rPr lang="ar-SA" b="1" i="1" dirty="0" smtClean="0">
                <a:solidFill>
                  <a:srgbClr val="FF0000"/>
                </a:solidFill>
                <a:effectLst>
                  <a:outerShdw blurRad="38100" dist="38100" dir="2700000" algn="tl">
                    <a:srgbClr val="000000">
                      <a:alpha val="43137"/>
                    </a:srgbClr>
                  </a:outerShdw>
                </a:effectLst>
                <a:cs typeface="B Koodak" pitchFamily="2" charset="-78"/>
              </a:rPr>
              <a:t>مثلاً </a:t>
            </a:r>
            <a:r>
              <a:rPr lang="ar-SA" b="1" i="1" dirty="0">
                <a:solidFill>
                  <a:srgbClr val="FF0000"/>
                </a:solidFill>
                <a:effectLst>
                  <a:outerShdw blurRad="38100" dist="38100" dir="2700000" algn="tl">
                    <a:srgbClr val="000000">
                      <a:alpha val="43137"/>
                    </a:srgbClr>
                  </a:outerShdw>
                </a:effectLst>
                <a:cs typeface="B Koodak" pitchFamily="2" charset="-78"/>
              </a:rPr>
              <a:t>براي رواسازي وسيله اندازه گيري کارآيي معلم از چه ملاکي مي توان استفاده کرد</a:t>
            </a:r>
            <a:r>
              <a:rPr lang="ar-SA" b="1" i="1" dirty="0" smtClean="0">
                <a:solidFill>
                  <a:srgbClr val="FF0000"/>
                </a:solidFill>
                <a:effectLst>
                  <a:outerShdw blurRad="38100" dist="38100" dir="2700000" algn="tl">
                    <a:srgbClr val="000000">
                      <a:alpha val="43137"/>
                    </a:srgbClr>
                  </a:outerShdw>
                </a:effectLst>
                <a:cs typeface="B Koodak" pitchFamily="2" charset="-78"/>
              </a:rPr>
              <a:t>؟</a:t>
            </a:r>
            <a:endParaRPr lang="fa-IR" b="1" i="1" dirty="0" smtClean="0">
              <a:solidFill>
                <a:srgbClr val="FF0000"/>
              </a:solidFill>
              <a:effectLst>
                <a:outerShdw blurRad="38100" dist="38100" dir="2700000" algn="tl">
                  <a:srgbClr val="000000">
                    <a:alpha val="43137"/>
                  </a:srgbClr>
                </a:outerShdw>
              </a:effectLst>
              <a:cs typeface="B Koodak" pitchFamily="2" charset="-78"/>
            </a:endParaRPr>
          </a:p>
          <a:p>
            <a:pPr algn="r" rtl="1">
              <a:lnSpc>
                <a:spcPct val="150000"/>
              </a:lnSpc>
            </a:pPr>
            <a:r>
              <a:rPr lang="ar-SA" b="1" i="1" dirty="0" smtClean="0">
                <a:solidFill>
                  <a:srgbClr val="FF0000"/>
                </a:solidFill>
                <a:effectLst>
                  <a:outerShdw blurRad="38100" dist="38100" dir="2700000" algn="tl">
                    <a:srgbClr val="000000">
                      <a:alpha val="43137"/>
                    </a:srgbClr>
                  </a:outerShdw>
                </a:effectLst>
                <a:cs typeface="B Koodak" pitchFamily="2" charset="-78"/>
              </a:rPr>
              <a:t> </a:t>
            </a:r>
            <a:r>
              <a:rPr lang="ar-SA" b="1" i="1" dirty="0">
                <a:solidFill>
                  <a:srgbClr val="FF0000"/>
                </a:solidFill>
                <a:effectLst>
                  <a:outerShdw blurRad="38100" dist="38100" dir="2700000" algn="tl">
                    <a:srgbClr val="000000">
                      <a:alpha val="43137"/>
                    </a:srgbClr>
                  </a:outerShdw>
                </a:effectLst>
                <a:cs typeface="B Koodak" pitchFamily="2" charset="-78"/>
              </a:rPr>
              <a:t>چه کسي بايد کارآيي معلم را داوري کند؟</a:t>
            </a:r>
            <a:endParaRPr lang="en-US" b="1" i="1" dirty="0">
              <a:solidFill>
                <a:srgbClr val="FF0000"/>
              </a:solidFill>
              <a:effectLst>
                <a:outerShdw blurRad="38100" dist="38100" dir="2700000" algn="tl">
                  <a:srgbClr val="000000">
                    <a:alpha val="43137"/>
                  </a:srgbClr>
                </a:outerShdw>
              </a:effectLst>
              <a:cs typeface="B Koodak" pitchFamily="2" charset="-78"/>
            </a:endParaRPr>
          </a:p>
        </p:txBody>
      </p:sp>
      <p:sp>
        <p:nvSpPr>
          <p:cNvPr id="4" name="Date Placeholder 3"/>
          <p:cNvSpPr>
            <a:spLocks noGrp="1"/>
          </p:cNvSpPr>
          <p:nvPr>
            <p:ph type="dt" sz="half" idx="10"/>
          </p:nvPr>
        </p:nvSpPr>
        <p:spPr/>
        <p:txBody>
          <a:bodyPr/>
          <a:lstStyle/>
          <a:p>
            <a:fld id="{F1BFBD28-28A9-4CD0-AFD2-418D6233E8B8}" type="datetime1">
              <a:rPr lang="en-US" smtClean="0"/>
              <a:pPr/>
              <a:t>4/3/2014</a:t>
            </a:fld>
            <a:endParaRPr lang="en-US"/>
          </a:p>
        </p:txBody>
      </p:sp>
      <p:sp>
        <p:nvSpPr>
          <p:cNvPr id="5" name="Slide Number Placeholder 4"/>
          <p:cNvSpPr>
            <a:spLocks noGrp="1"/>
          </p:cNvSpPr>
          <p:nvPr>
            <p:ph type="sldNum" sz="quarter" idx="12"/>
          </p:nvPr>
        </p:nvSpPr>
        <p:spPr/>
        <p:txBody>
          <a:bodyPr/>
          <a:lstStyle/>
          <a:p>
            <a:fld id="{79A2C611-0E31-404A-9C3D-AC4B06E42183}" type="slidenum">
              <a:rPr lang="en-US" smtClean="0"/>
              <a:pPr/>
              <a:t>19</a:t>
            </a:fld>
            <a:endParaRPr lang="en-US"/>
          </a:p>
        </p:txBody>
      </p:sp>
      <p:sp>
        <p:nvSpPr>
          <p:cNvPr id="6" name="Footer Placeholder 5"/>
          <p:cNvSpPr>
            <a:spLocks noGrp="1"/>
          </p:cNvSpPr>
          <p:nvPr>
            <p:ph type="ftr" sz="quarter" idx="11"/>
          </p:nvPr>
        </p:nvSpPr>
        <p:spPr/>
        <p:txBody>
          <a:bodyPr/>
          <a:lstStyle/>
          <a:p>
            <a:r>
              <a:rPr lang="en-US" smtClean="0"/>
              <a:t>Dr. Abbas Ebadi</a:t>
            </a:r>
            <a:endParaRPr lang="en-US"/>
          </a:p>
        </p:txBody>
      </p:sp>
    </p:spTree>
    <p:extLst>
      <p:ext uri="{BB962C8B-B14F-4D97-AF65-F5344CB8AC3E}">
        <p14:creationId xmlns:p14="http://schemas.microsoft.com/office/powerpoint/2010/main" xmlns="" val="12120857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7224" y="1847848"/>
            <a:ext cx="7429552" cy="1295400"/>
          </a:xfrm>
        </p:spPr>
        <p:txBody>
          <a:bodyPr>
            <a:noAutofit/>
          </a:bodyPr>
          <a:lstStyle/>
          <a:p>
            <a:pPr rtl="1"/>
            <a:r>
              <a:rPr lang="fa-IR" sz="2800" b="1" i="1" dirty="0" smtClean="0">
                <a:solidFill>
                  <a:srgbClr val="FF0000"/>
                </a:solidFill>
                <a:effectLst>
                  <a:outerShdw blurRad="38100" dist="38100" dir="2700000" algn="tl">
                    <a:srgbClr val="000000">
                      <a:alpha val="43137"/>
                    </a:srgbClr>
                  </a:outerShdw>
                </a:effectLst>
              </a:rPr>
              <a:t/>
            </a:r>
            <a:br>
              <a:rPr lang="fa-IR" sz="2800" b="1" i="1" dirty="0" smtClean="0">
                <a:solidFill>
                  <a:srgbClr val="FF0000"/>
                </a:solidFill>
                <a:effectLst>
                  <a:outerShdw blurRad="38100" dist="38100" dir="2700000" algn="tl">
                    <a:srgbClr val="000000">
                      <a:alpha val="43137"/>
                    </a:srgbClr>
                  </a:outerShdw>
                </a:effectLst>
              </a:rPr>
            </a:br>
            <a:r>
              <a:rPr lang="fa-IR" sz="2800" b="1" i="1" dirty="0" smtClean="0">
                <a:solidFill>
                  <a:srgbClr val="FF0000"/>
                </a:solidFill>
                <a:effectLst>
                  <a:outerShdw blurRad="38100" dist="38100" dir="2700000" algn="tl">
                    <a:srgbClr val="000000">
                      <a:alpha val="43137"/>
                    </a:srgbClr>
                  </a:outerShdw>
                </a:effectLst>
                <a:latin typeface="Calibri" pitchFamily="34" charset="0"/>
              </a:rPr>
              <a:t>روایی </a:t>
            </a:r>
            <a:r>
              <a:rPr lang="fa-IR" sz="2800" b="1" i="1" dirty="0" smtClean="0">
                <a:solidFill>
                  <a:srgbClr val="FF0000"/>
                </a:solidFill>
                <a:effectLst>
                  <a:outerShdw blurRad="38100" dist="38100" dir="2700000" algn="tl">
                    <a:srgbClr val="000000">
                      <a:alpha val="43137"/>
                    </a:srgbClr>
                  </a:outerShdw>
                </a:effectLst>
                <a:latin typeface="Calibri" pitchFamily="34" charset="0"/>
              </a:rPr>
              <a:t>ملاكي</a:t>
            </a:r>
            <a:br>
              <a:rPr lang="fa-IR" sz="2800" b="1" i="1" dirty="0" smtClean="0">
                <a:solidFill>
                  <a:srgbClr val="FF0000"/>
                </a:solidFill>
                <a:effectLst>
                  <a:outerShdw blurRad="38100" dist="38100" dir="2700000" algn="tl">
                    <a:srgbClr val="000000">
                      <a:alpha val="43137"/>
                    </a:srgbClr>
                  </a:outerShdw>
                </a:effectLst>
                <a:latin typeface="Calibri" pitchFamily="34" charset="0"/>
              </a:rPr>
            </a:br>
            <a:r>
              <a:rPr lang="en-US" sz="2800" b="1" i="1" dirty="0" smtClean="0">
                <a:solidFill>
                  <a:srgbClr val="FF0000"/>
                </a:solidFill>
                <a:effectLst>
                  <a:outerShdw blurRad="38100" dist="38100" dir="2700000" algn="tl">
                    <a:srgbClr val="000000">
                      <a:alpha val="43137"/>
                    </a:srgbClr>
                  </a:outerShdw>
                </a:effectLst>
              </a:rPr>
              <a:t>(</a:t>
            </a:r>
            <a:r>
              <a:rPr lang="en-US" sz="2800" b="1" i="1" dirty="0" smtClean="0">
                <a:solidFill>
                  <a:srgbClr val="00B0F0"/>
                </a:solidFill>
                <a:effectLst>
                  <a:outerShdw blurRad="38100" dist="38100" dir="2700000" algn="tl">
                    <a:srgbClr val="000000">
                      <a:alpha val="43137"/>
                    </a:srgbClr>
                  </a:outerShdw>
                </a:effectLst>
              </a:rPr>
              <a:t>Criterion-Related</a:t>
            </a:r>
            <a:r>
              <a:rPr lang="en-US" sz="2800" b="1" i="1" dirty="0" smtClean="0">
                <a:solidFill>
                  <a:srgbClr val="FF0000"/>
                </a:solidFill>
                <a:effectLst>
                  <a:outerShdw blurRad="38100" dist="38100" dir="2700000" algn="tl">
                    <a:srgbClr val="000000">
                      <a:alpha val="43137"/>
                    </a:srgbClr>
                  </a:outerShdw>
                </a:effectLst>
              </a:rPr>
              <a:t> </a:t>
            </a:r>
            <a:r>
              <a:rPr lang="en-US" sz="2800" b="1" i="1" dirty="0" smtClean="0">
                <a:effectLst>
                  <a:outerShdw blurRad="38100" dist="38100" dir="2700000" algn="tl">
                    <a:srgbClr val="000000">
                      <a:alpha val="43137"/>
                    </a:srgbClr>
                  </a:outerShdw>
                </a:effectLst>
              </a:rPr>
              <a:t>Validity</a:t>
            </a:r>
            <a:r>
              <a:rPr lang="en-US" sz="2800" b="1" i="1" dirty="0" smtClean="0">
                <a:solidFill>
                  <a:srgbClr val="FF0000"/>
                </a:solidFill>
                <a:effectLst>
                  <a:outerShdw blurRad="38100" dist="38100" dir="2700000" algn="tl">
                    <a:srgbClr val="000000">
                      <a:alpha val="43137"/>
                    </a:srgbClr>
                  </a:outerShdw>
                </a:effectLst>
              </a:rPr>
              <a:t>)</a:t>
            </a:r>
            <a:r>
              <a:rPr lang="en-US" sz="2800" b="1" i="1" dirty="0" smtClean="0">
                <a:solidFill>
                  <a:srgbClr val="FF0000"/>
                </a:solidFill>
                <a:effectLst>
                  <a:outerShdw blurRad="38100" dist="38100" dir="2700000" algn="tl">
                    <a:srgbClr val="000000">
                      <a:alpha val="43137"/>
                    </a:srgbClr>
                  </a:outerShdw>
                </a:effectLst>
                <a:latin typeface="Garamond" pitchFamily="18" charset="0"/>
              </a:rPr>
              <a:t> </a:t>
            </a:r>
            <a:r>
              <a:rPr lang="fa-IR" sz="2800" b="1" i="1" dirty="0" smtClean="0">
                <a:solidFill>
                  <a:srgbClr val="FF0000"/>
                </a:solidFill>
                <a:effectLst>
                  <a:outerShdw blurRad="38100" dist="38100" dir="2700000" algn="tl">
                    <a:srgbClr val="000000">
                      <a:alpha val="43137"/>
                    </a:srgbClr>
                  </a:outerShdw>
                </a:effectLst>
                <a:latin typeface="Calibri" pitchFamily="34" charset="0"/>
              </a:rPr>
              <a:t> </a:t>
            </a:r>
            <a:r>
              <a:rPr lang="en-US" sz="2800" b="1" i="1" dirty="0" smtClean="0">
                <a:solidFill>
                  <a:srgbClr val="FF0000"/>
                </a:solidFill>
                <a:effectLst>
                  <a:outerShdw blurRad="38100" dist="38100" dir="2700000" algn="tl">
                    <a:srgbClr val="000000">
                      <a:alpha val="43137"/>
                    </a:srgbClr>
                  </a:outerShdw>
                </a:effectLst>
                <a:latin typeface="Calibri" pitchFamily="34" charset="0"/>
              </a:rPr>
              <a:t/>
            </a:r>
            <a:br>
              <a:rPr lang="en-US" sz="2800" b="1" i="1" dirty="0" smtClean="0">
                <a:solidFill>
                  <a:srgbClr val="FF0000"/>
                </a:solidFill>
                <a:effectLst>
                  <a:outerShdw blurRad="38100" dist="38100" dir="2700000" algn="tl">
                    <a:srgbClr val="000000">
                      <a:alpha val="43137"/>
                    </a:srgbClr>
                  </a:outerShdw>
                </a:effectLst>
                <a:latin typeface="Calibri" pitchFamily="34" charset="0"/>
              </a:rPr>
            </a:br>
            <a:endParaRPr lang="en-US" sz="2800" dirty="0">
              <a:solidFill>
                <a:srgbClr val="FF0000"/>
              </a:solidFill>
            </a:endParaRPr>
          </a:p>
        </p:txBody>
      </p:sp>
      <p:sp>
        <p:nvSpPr>
          <p:cNvPr id="3" name="Date Placeholder 2"/>
          <p:cNvSpPr>
            <a:spLocks noGrp="1"/>
          </p:cNvSpPr>
          <p:nvPr>
            <p:ph type="dt" sz="half" idx="10"/>
          </p:nvPr>
        </p:nvSpPr>
        <p:spPr/>
        <p:txBody>
          <a:bodyPr/>
          <a:lstStyle/>
          <a:p>
            <a:fld id="{7434488F-FAF1-483F-8C9E-A7E6967FD5C5}" type="datetime1">
              <a:rPr lang="en-US" smtClean="0"/>
              <a:pPr/>
              <a:t>4/3/2014</a:t>
            </a:fld>
            <a:endParaRPr lang="en-US"/>
          </a:p>
        </p:txBody>
      </p:sp>
      <p:sp>
        <p:nvSpPr>
          <p:cNvPr id="4" name="Slide Number Placeholder 3"/>
          <p:cNvSpPr>
            <a:spLocks noGrp="1"/>
          </p:cNvSpPr>
          <p:nvPr>
            <p:ph type="sldNum" sz="quarter" idx="12"/>
          </p:nvPr>
        </p:nvSpPr>
        <p:spPr/>
        <p:txBody>
          <a:bodyPr/>
          <a:lstStyle/>
          <a:p>
            <a:fld id="{79A2C611-0E31-404A-9C3D-AC4B06E42183}" type="slidenum">
              <a:rPr lang="en-US" smtClean="0"/>
              <a:pPr/>
              <a:t>2</a:t>
            </a:fld>
            <a:endParaRPr lang="en-US"/>
          </a:p>
        </p:txBody>
      </p:sp>
      <p:sp>
        <p:nvSpPr>
          <p:cNvPr id="5" name="Footer Placeholder 4"/>
          <p:cNvSpPr>
            <a:spLocks noGrp="1"/>
          </p:cNvSpPr>
          <p:nvPr>
            <p:ph type="ftr" sz="quarter" idx="11"/>
          </p:nvPr>
        </p:nvSpPr>
        <p:spPr/>
        <p:txBody>
          <a:bodyPr/>
          <a:lstStyle/>
          <a:p>
            <a:r>
              <a:rPr lang="en-US" smtClean="0"/>
              <a:t>Dr. Abbas Ebadi</a:t>
            </a:r>
            <a:endParaRPr lang="en-US"/>
          </a:p>
        </p:txBody>
      </p:sp>
      <p:sp>
        <p:nvSpPr>
          <p:cNvPr id="6" name="Rectangle 3"/>
          <p:cNvSpPr>
            <a:spLocks noGrp="1" noChangeArrowheads="1"/>
          </p:cNvSpPr>
          <p:nvPr>
            <p:ph type="subTitle" idx="1"/>
          </p:nvPr>
        </p:nvSpPr>
        <p:spPr>
          <a:xfrm>
            <a:off x="500034" y="3357563"/>
            <a:ext cx="7572428" cy="2000264"/>
          </a:xfrm>
        </p:spPr>
        <p:txBody>
          <a:bodyPr/>
          <a:lstStyle/>
          <a:p>
            <a:pPr eaLnBrk="1" hangingPunct="1">
              <a:lnSpc>
                <a:spcPct val="80000"/>
              </a:lnSpc>
              <a:defRPr/>
            </a:pPr>
            <a:r>
              <a:rPr lang="en-US" sz="3200" i="1" dirty="0">
                <a:effectLst>
                  <a:outerShdw blurRad="38100" dist="38100" dir="2700000" algn="tl">
                    <a:srgbClr val="000000">
                      <a:alpha val="43137"/>
                    </a:srgbClr>
                  </a:outerShdw>
                </a:effectLst>
              </a:rPr>
              <a:t>Dr. </a:t>
            </a:r>
            <a:r>
              <a:rPr lang="en-US" sz="3200" i="1" dirty="0" err="1" smtClean="0">
                <a:effectLst>
                  <a:outerShdw blurRad="38100" dist="38100" dir="2700000" algn="tl">
                    <a:srgbClr val="000000">
                      <a:alpha val="43137"/>
                    </a:srgbClr>
                  </a:outerShdw>
                </a:effectLst>
              </a:rPr>
              <a:t>Abbas</a:t>
            </a:r>
            <a:r>
              <a:rPr lang="en-US" sz="3200" i="1" dirty="0" smtClean="0">
                <a:effectLst>
                  <a:outerShdw blurRad="38100" dist="38100" dir="2700000" algn="tl">
                    <a:srgbClr val="000000">
                      <a:alpha val="43137"/>
                    </a:srgbClr>
                  </a:outerShdw>
                </a:effectLst>
              </a:rPr>
              <a:t> </a:t>
            </a:r>
            <a:r>
              <a:rPr lang="en-US" sz="3200" i="1" dirty="0">
                <a:effectLst>
                  <a:outerShdw blurRad="38100" dist="38100" dir="2700000" algn="tl">
                    <a:srgbClr val="000000">
                      <a:alpha val="43137"/>
                    </a:srgbClr>
                  </a:outerShdw>
                </a:effectLst>
              </a:rPr>
              <a:t>Ebadi</a:t>
            </a:r>
          </a:p>
          <a:p>
            <a:pPr eaLnBrk="1" hangingPunct="1">
              <a:lnSpc>
                <a:spcPct val="80000"/>
              </a:lnSpc>
              <a:defRPr/>
            </a:pPr>
            <a:r>
              <a:rPr lang="en-US" sz="2600" b="1" i="1" dirty="0" smtClean="0">
                <a:solidFill>
                  <a:srgbClr val="FF0000"/>
                </a:solidFill>
                <a:effectLst>
                  <a:outerShdw blurRad="38100" dist="38100" dir="2700000" algn="tl">
                    <a:srgbClr val="000000">
                      <a:alpha val="43137"/>
                    </a:srgbClr>
                  </a:outerShdw>
                </a:effectLst>
              </a:rPr>
              <a:t>Assiociate </a:t>
            </a:r>
            <a:r>
              <a:rPr lang="en-US" sz="2600" b="1" i="1" dirty="0">
                <a:solidFill>
                  <a:srgbClr val="FF0000"/>
                </a:solidFill>
                <a:effectLst>
                  <a:outerShdw blurRad="38100" dist="38100" dir="2700000" algn="tl">
                    <a:srgbClr val="000000">
                      <a:alpha val="43137"/>
                    </a:srgbClr>
                  </a:outerShdw>
                </a:effectLst>
              </a:rPr>
              <a:t>Professor </a:t>
            </a:r>
            <a:endParaRPr lang="en-US" sz="2000" i="1" dirty="0" smtClean="0">
              <a:effectLst>
                <a:outerShdw blurRad="38100" dist="38100" dir="2700000" algn="tl">
                  <a:srgbClr val="000000">
                    <a:alpha val="43137"/>
                  </a:srgbClr>
                </a:outerShdw>
              </a:effectLst>
            </a:endParaRPr>
          </a:p>
          <a:p>
            <a:pPr eaLnBrk="1" hangingPunct="1">
              <a:lnSpc>
                <a:spcPct val="80000"/>
              </a:lnSpc>
              <a:defRPr/>
            </a:pPr>
            <a:r>
              <a:rPr lang="en-US" sz="2800" b="1" i="1" dirty="0" smtClean="0">
                <a:solidFill>
                  <a:srgbClr val="00B050"/>
                </a:solidFill>
                <a:effectLst>
                  <a:outerShdw blurRad="38100" dist="38100" dir="2700000" algn="tl">
                    <a:srgbClr val="000000">
                      <a:alpha val="43137"/>
                    </a:srgbClr>
                  </a:outerShdw>
                </a:effectLst>
              </a:rPr>
              <a:t>Baqiyaallah University of Medical  Sciences</a:t>
            </a:r>
            <a:endParaRPr lang="en-US" sz="2800" b="1" i="1"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2427925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a:xfrm>
            <a:off x="6553200" y="6356350"/>
            <a:ext cx="2133600" cy="365125"/>
          </a:xfrm>
        </p:spPr>
        <p:txBody>
          <a:bodyPr rtlCol="1" anchor="ctr"/>
          <a:lstStyle/>
          <a:p>
            <a:pPr algn="r" rtl="1" fontAlgn="auto">
              <a:spcBef>
                <a:spcPts val="0"/>
              </a:spcBef>
              <a:spcAft>
                <a:spcPts val="0"/>
              </a:spcAft>
              <a:defRPr/>
            </a:pPr>
            <a:fld id="{B7ADA3D9-E66A-40D2-BB4A-03E29260E3D4}" type="datetime1">
              <a:rPr lang="en-US" sz="1200" smtClean="0">
                <a:solidFill>
                  <a:schemeClr val="tx1">
                    <a:tint val="75000"/>
                  </a:schemeClr>
                </a:solidFill>
                <a:latin typeface="+mn-lt"/>
                <a:cs typeface="+mn-cs"/>
              </a:rPr>
              <a:pPr algn="r" rtl="1" fontAlgn="auto">
                <a:spcBef>
                  <a:spcPts val="0"/>
                </a:spcBef>
                <a:spcAft>
                  <a:spcPts val="0"/>
                </a:spcAft>
                <a:defRPr/>
              </a:pPr>
              <a:t>4/3/2014</a:t>
            </a:fld>
            <a:endParaRPr lang="en-US" sz="1200">
              <a:solidFill>
                <a:schemeClr val="tx1">
                  <a:tint val="75000"/>
                </a:schemeClr>
              </a:solidFill>
              <a:latin typeface="+mn-lt"/>
              <a:cs typeface="+mn-cs"/>
            </a:endParaRPr>
          </a:p>
        </p:txBody>
      </p:sp>
      <p:sp>
        <p:nvSpPr>
          <p:cNvPr id="5" name="Footer Placeholder 4"/>
          <p:cNvSpPr>
            <a:spLocks noGrp="1"/>
          </p:cNvSpPr>
          <p:nvPr>
            <p:ph type="ftr" sz="quarter" idx="11"/>
          </p:nvPr>
        </p:nvSpPr>
        <p:spPr>
          <a:xfrm>
            <a:off x="3124200" y="6356350"/>
            <a:ext cx="2895600" cy="365125"/>
          </a:xfrm>
        </p:spPr>
        <p:txBody>
          <a:bodyPr rtlCol="1" anchor="ctr"/>
          <a:lstStyle/>
          <a:p>
            <a:pPr rtl="1" fontAlgn="auto">
              <a:spcBef>
                <a:spcPts val="0"/>
              </a:spcBef>
              <a:spcAft>
                <a:spcPts val="0"/>
              </a:spcAft>
              <a:defRPr/>
            </a:pPr>
            <a:r>
              <a:rPr lang="en-US" sz="1200" smtClean="0">
                <a:solidFill>
                  <a:schemeClr val="tx1">
                    <a:tint val="75000"/>
                  </a:schemeClr>
                </a:solidFill>
                <a:latin typeface="+mn-lt"/>
                <a:cs typeface="+mn-cs"/>
              </a:rPr>
              <a:t>Dr. Abbas Ebadi</a:t>
            </a:r>
            <a:endParaRPr lang="en-US" sz="1200">
              <a:solidFill>
                <a:schemeClr val="tx1">
                  <a:tint val="75000"/>
                </a:schemeClr>
              </a:solidFill>
              <a:latin typeface="+mn-lt"/>
              <a:cs typeface="+mn-cs"/>
            </a:endParaRPr>
          </a:p>
        </p:txBody>
      </p:sp>
      <p:sp>
        <p:nvSpPr>
          <p:cNvPr id="6" name="Slide Number Placeholder 5"/>
          <p:cNvSpPr>
            <a:spLocks noGrp="1"/>
          </p:cNvSpPr>
          <p:nvPr>
            <p:ph type="sldNum" sz="quarter" idx="12"/>
          </p:nvPr>
        </p:nvSpPr>
        <p:spPr>
          <a:xfrm>
            <a:off x="457200" y="6356350"/>
            <a:ext cx="2133600" cy="365125"/>
          </a:xfrm>
        </p:spPr>
        <p:txBody>
          <a:bodyPr rtlCol="1" anchor="ctr"/>
          <a:lstStyle/>
          <a:p>
            <a:pPr algn="l" rtl="1" fontAlgn="auto">
              <a:spcBef>
                <a:spcPts val="0"/>
              </a:spcBef>
              <a:spcAft>
                <a:spcPts val="0"/>
              </a:spcAft>
              <a:defRPr/>
            </a:pPr>
            <a:fld id="{C693C57F-FA43-4FFC-9BDD-8817467B71D6}" type="slidenum">
              <a:rPr lang="ar-SA" sz="1200">
                <a:solidFill>
                  <a:schemeClr val="tx1">
                    <a:tint val="75000"/>
                  </a:schemeClr>
                </a:solidFill>
                <a:latin typeface="+mn-lt"/>
                <a:cs typeface="+mn-cs"/>
              </a:rPr>
              <a:pPr algn="l" rtl="1" fontAlgn="auto">
                <a:spcBef>
                  <a:spcPts val="0"/>
                </a:spcBef>
                <a:spcAft>
                  <a:spcPts val="0"/>
                </a:spcAft>
                <a:defRPr/>
              </a:pPr>
              <a:t>20</a:t>
            </a:fld>
            <a:endParaRPr lang="en-US" sz="1200">
              <a:solidFill>
                <a:schemeClr val="tx1">
                  <a:tint val="75000"/>
                </a:schemeClr>
              </a:solidFill>
              <a:latin typeface="+mn-lt"/>
              <a:cs typeface="+mn-cs"/>
            </a:endParaRPr>
          </a:p>
        </p:txBody>
      </p:sp>
      <p:sp>
        <p:nvSpPr>
          <p:cNvPr id="79877" name="Rectangle 2"/>
          <p:cNvSpPr>
            <a:spLocks noGrp="1" noChangeArrowheads="1"/>
          </p:cNvSpPr>
          <p:nvPr>
            <p:ph type="title" idx="4294967295"/>
          </p:nvPr>
        </p:nvSpPr>
        <p:spPr>
          <a:xfrm>
            <a:off x="0" y="304800"/>
            <a:ext cx="8575675" cy="892175"/>
          </a:xfrm>
        </p:spPr>
        <p:txBody>
          <a:bodyPr anchor="ctr"/>
          <a:lstStyle/>
          <a:p>
            <a:pPr rtl="1" eaLnBrk="1" hangingPunct="1"/>
            <a:r>
              <a:rPr lang="fa-IR" sz="2400" b="1" dirty="0" smtClean="0">
                <a:solidFill>
                  <a:schemeClr val="folHlink"/>
                </a:solidFill>
              </a:rPr>
              <a:t>اعتبار مربوط به ملاک (معیار)</a:t>
            </a:r>
            <a:r>
              <a:rPr lang="en-US" sz="2400" b="1" dirty="0" smtClean="0">
                <a:solidFill>
                  <a:schemeClr val="folHlink"/>
                </a:solidFill>
              </a:rPr>
              <a:t>   Criterion </a:t>
            </a:r>
            <a:r>
              <a:rPr lang="en-US" sz="2400" b="1" dirty="0" smtClean="0">
                <a:solidFill>
                  <a:schemeClr val="folHlink"/>
                </a:solidFill>
                <a:latin typeface="Arial" pitchFamily="34" charset="0"/>
              </a:rPr>
              <a:t>–</a:t>
            </a:r>
            <a:r>
              <a:rPr lang="en-US" sz="2400" b="1" dirty="0" smtClean="0">
                <a:solidFill>
                  <a:schemeClr val="folHlink"/>
                </a:solidFill>
              </a:rPr>
              <a:t> Related Validity</a:t>
            </a:r>
            <a:r>
              <a:rPr lang="en-US" sz="2400" b="1" dirty="0" smtClean="0"/>
              <a:t>    </a:t>
            </a:r>
          </a:p>
        </p:txBody>
      </p:sp>
      <p:sp>
        <p:nvSpPr>
          <p:cNvPr id="138243" name="Rectangle 3" descr="Canvas"/>
          <p:cNvSpPr>
            <a:spLocks noGrp="1" noChangeArrowheads="1"/>
          </p:cNvSpPr>
          <p:nvPr>
            <p:ph type="body" idx="4294967295"/>
          </p:nvPr>
        </p:nvSpPr>
        <p:spPr>
          <a:xfrm>
            <a:off x="830263" y="2143125"/>
            <a:ext cx="7481887" cy="3259138"/>
          </a:xfrm>
          <a:blipFill dpi="0" rotWithShape="1">
            <a:blip r:embed="rId2"/>
            <a:srcRect/>
            <a:tile tx="0" ty="0" sx="100000" sy="100000" flip="none" algn="tl"/>
          </a:blipFill>
        </p:spPr>
        <p:txBody>
          <a:bodyPr/>
          <a:lstStyle/>
          <a:p>
            <a:pPr algn="r" rtl="1" eaLnBrk="1" hangingPunct="1">
              <a:defRPr/>
            </a:pPr>
            <a:r>
              <a:rPr lang="fa-IR" sz="2400" b="1" dirty="0" smtClean="0">
                <a:solidFill>
                  <a:srgbClr val="663300"/>
                </a:solidFill>
                <a:effectLst>
                  <a:outerShdw blurRad="38100" dist="38100" dir="2700000" algn="tl">
                    <a:srgbClr val="C0C0C0"/>
                  </a:outerShdw>
                </a:effectLst>
                <a:cs typeface="B Lotus" pitchFamily="2" charset="-78"/>
              </a:rPr>
              <a:t>مشکل اصلی پیدا کردن ملاک معتبر و پایاست</a:t>
            </a:r>
          </a:p>
          <a:p>
            <a:pPr algn="r" rtl="1" eaLnBrk="1" hangingPunct="1">
              <a:defRPr/>
            </a:pPr>
            <a:endParaRPr lang="fa-IR" sz="2400" b="1" dirty="0" smtClean="0">
              <a:effectLst>
                <a:outerShdw blurRad="38100" dist="38100" dir="2700000" algn="tl">
                  <a:srgbClr val="C0C0C0"/>
                </a:outerShdw>
              </a:effectLst>
              <a:cs typeface="B Lotus" pitchFamily="2" charset="-78"/>
            </a:endParaRPr>
          </a:p>
          <a:p>
            <a:pPr algn="r" rtl="1" eaLnBrk="1" hangingPunct="1">
              <a:defRPr/>
            </a:pPr>
            <a:r>
              <a:rPr lang="fa-IR" sz="2400" b="1" dirty="0" smtClean="0">
                <a:solidFill>
                  <a:srgbClr val="000099"/>
                </a:solidFill>
                <a:effectLst>
                  <a:outerShdw blurRad="38100" dist="38100" dir="2700000" algn="tl">
                    <a:srgbClr val="C0C0C0"/>
                  </a:outerShdw>
                </a:effectLst>
                <a:cs typeface="B Lotus" pitchFamily="2" charset="-78"/>
              </a:rPr>
              <a:t>همبستگی نمرات ابزار با نمرات متغییر ملاک سنجش می شود</a:t>
            </a:r>
            <a:r>
              <a:rPr lang="fa-IR" sz="2400" b="1" dirty="0" smtClean="0">
                <a:effectLst>
                  <a:outerShdw blurRad="38100" dist="38100" dir="2700000" algn="tl">
                    <a:srgbClr val="C0C0C0"/>
                  </a:outerShdw>
                </a:effectLst>
                <a:cs typeface="B Lotus" pitchFamily="2" charset="-78"/>
              </a:rPr>
              <a:t> .</a:t>
            </a:r>
          </a:p>
          <a:p>
            <a:pPr algn="r" rtl="1" eaLnBrk="1" hangingPunct="1">
              <a:defRPr/>
            </a:pPr>
            <a:endParaRPr lang="fa-IR" sz="2400" b="1" dirty="0" smtClean="0">
              <a:effectLst>
                <a:outerShdw blurRad="38100" dist="38100" dir="2700000" algn="tl">
                  <a:srgbClr val="C0C0C0"/>
                </a:outerShdw>
              </a:effectLst>
              <a:cs typeface="B Lotus" pitchFamily="2" charset="-78"/>
            </a:endParaRPr>
          </a:p>
          <a:p>
            <a:pPr algn="r" rtl="1" eaLnBrk="1" hangingPunct="1">
              <a:defRPr/>
            </a:pPr>
            <a:r>
              <a:rPr lang="fa-IR" sz="2400" b="1" dirty="0" smtClean="0">
                <a:effectLst>
                  <a:outerShdw blurRad="38100" dist="38100" dir="2700000" algn="tl">
                    <a:srgbClr val="C0C0C0"/>
                  </a:outerShdw>
                </a:effectLst>
                <a:cs typeface="B Lotus" pitchFamily="2" charset="-78"/>
              </a:rPr>
              <a:t>ضرایب 0/4 و بالاتر مقبول است .</a:t>
            </a:r>
          </a:p>
          <a:p>
            <a:pPr algn="r" rtl="1" eaLnBrk="1" hangingPunct="1">
              <a:defRPr/>
            </a:pPr>
            <a:endParaRPr lang="en-US" sz="2400" b="1" dirty="0" smtClean="0">
              <a:effectLst>
                <a:outerShdw blurRad="38100" dist="38100" dir="2700000" algn="tl">
                  <a:srgbClr val="C0C0C0"/>
                </a:outerShdw>
              </a:effectLst>
              <a:cs typeface="B Lotus"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8243">
                                            <p:txEl>
                                              <p:pRg st="0" end="0"/>
                                            </p:txEl>
                                          </p:spTgt>
                                        </p:tgtEl>
                                        <p:attrNameLst>
                                          <p:attrName>style.visibility</p:attrName>
                                        </p:attrNameLst>
                                      </p:cBhvr>
                                      <p:to>
                                        <p:strVal val="visible"/>
                                      </p:to>
                                    </p:set>
                                    <p:animEffect transition="in" filter="blinds(horizontal)">
                                      <p:cBhvr>
                                        <p:cTn id="7" dur="500"/>
                                        <p:tgtEl>
                                          <p:spTgt spid="138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8243">
                                            <p:txEl>
                                              <p:pRg st="2" end="2"/>
                                            </p:txEl>
                                          </p:spTgt>
                                        </p:tgtEl>
                                        <p:attrNameLst>
                                          <p:attrName>style.visibility</p:attrName>
                                        </p:attrNameLst>
                                      </p:cBhvr>
                                      <p:to>
                                        <p:strVal val="visible"/>
                                      </p:to>
                                    </p:set>
                                    <p:animEffect transition="in" filter="blinds(horizontal)">
                                      <p:cBhvr>
                                        <p:cTn id="12" dur="500"/>
                                        <p:tgtEl>
                                          <p:spTgt spid="13824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8243">
                                            <p:txEl>
                                              <p:pRg st="4" end="4"/>
                                            </p:txEl>
                                          </p:spTgt>
                                        </p:tgtEl>
                                        <p:attrNameLst>
                                          <p:attrName>style.visibility</p:attrName>
                                        </p:attrNameLst>
                                      </p:cBhvr>
                                      <p:to>
                                        <p:strVal val="visible"/>
                                      </p:to>
                                    </p:set>
                                    <p:animEffect transition="in" filter="blinds(horizontal)">
                                      <p:cBhvr>
                                        <p:cTn id="17" dur="500"/>
                                        <p:tgtEl>
                                          <p:spTgt spid="1382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3"/>
          <p:cNvSpPr>
            <a:spLocks noGrp="1"/>
          </p:cNvSpPr>
          <p:nvPr>
            <p:ph type="sldNum" sz="quarter" idx="12"/>
          </p:nvPr>
        </p:nvSpPr>
        <p:spPr>
          <a:noFill/>
        </p:spPr>
        <p:txBody>
          <a:bodyPr/>
          <a:lstStyle/>
          <a:p>
            <a:fld id="{3F364F7E-DC78-448E-AA13-F1327AB661AE}" type="slidenum">
              <a:rPr lang="ar-SA"/>
              <a:pPr/>
              <a:t>21</a:t>
            </a:fld>
            <a:endParaRPr lang="en-US"/>
          </a:p>
        </p:txBody>
      </p:sp>
      <p:sp>
        <p:nvSpPr>
          <p:cNvPr id="108547" name="Rectangle 2"/>
          <p:cNvSpPr>
            <a:spLocks noGrp="1" noChangeArrowheads="1"/>
          </p:cNvSpPr>
          <p:nvPr>
            <p:ph type="title" idx="4294967295"/>
          </p:nvPr>
        </p:nvSpPr>
        <p:spPr>
          <a:xfrm>
            <a:off x="250825" y="357166"/>
            <a:ext cx="8686800" cy="1143000"/>
          </a:xfrm>
        </p:spPr>
        <p:txBody>
          <a:bodyPr anchor="ctr"/>
          <a:lstStyle/>
          <a:p>
            <a:pPr rtl="1" eaLnBrk="1" hangingPunct="1"/>
            <a:r>
              <a:rPr lang="fa-IR" sz="2800" b="1" i="1" dirty="0" smtClean="0">
                <a:solidFill>
                  <a:srgbClr val="FF0000"/>
                </a:solidFill>
                <a:effectLst>
                  <a:outerShdw blurRad="38100" dist="38100" dir="2700000" algn="tl">
                    <a:srgbClr val="000000">
                      <a:alpha val="43137"/>
                    </a:srgbClr>
                  </a:outerShdw>
                </a:effectLst>
                <a:cs typeface="B Nazanin" pitchFamily="2" charset="-78"/>
              </a:rPr>
              <a:t>بررسی اعتبار همزمان پرسشنامه</a:t>
            </a:r>
            <a:r>
              <a:rPr lang="en-US" sz="2800" b="1" i="1" dirty="0" smtClean="0">
                <a:solidFill>
                  <a:srgbClr val="FF0000"/>
                </a:solidFill>
                <a:effectLst>
                  <a:outerShdw blurRad="38100" dist="38100" dir="2700000" algn="tl">
                    <a:srgbClr val="000000">
                      <a:alpha val="43137"/>
                    </a:srgbClr>
                  </a:outerShdw>
                </a:effectLst>
                <a:cs typeface="B Nazanin" pitchFamily="2" charset="-78"/>
              </a:rPr>
              <a:t> </a:t>
            </a:r>
            <a:r>
              <a:rPr lang="fa-IR" sz="2800" b="1" i="1" dirty="0" smtClean="0">
                <a:solidFill>
                  <a:srgbClr val="FF0000"/>
                </a:solidFill>
                <a:effectLst>
                  <a:outerShdw blurRad="38100" dist="38100" dir="2700000" algn="tl">
                    <a:srgbClr val="000000">
                      <a:alpha val="43137"/>
                    </a:srgbClr>
                  </a:outerShdw>
                </a:effectLst>
                <a:cs typeface="B Nazanin" pitchFamily="2" charset="-78"/>
              </a:rPr>
              <a:t> </a:t>
            </a:r>
            <a:r>
              <a:rPr lang="en-US" sz="2400" b="1" i="1" dirty="0" smtClean="0">
                <a:solidFill>
                  <a:srgbClr val="FF0000"/>
                </a:solidFill>
                <a:effectLst>
                  <a:outerShdw blurRad="38100" dist="38100" dir="2700000" algn="tl">
                    <a:srgbClr val="000000">
                      <a:alpha val="43137"/>
                    </a:srgbClr>
                  </a:outerShdw>
                </a:effectLst>
                <a:cs typeface="B Nazanin" pitchFamily="2" charset="-78"/>
              </a:rPr>
              <a:t>GHQ-28</a:t>
            </a:r>
            <a:r>
              <a:rPr lang="fa-IR" sz="2800" b="1" i="1" dirty="0" smtClean="0">
                <a:solidFill>
                  <a:srgbClr val="FF0000"/>
                </a:solidFill>
                <a:effectLst>
                  <a:outerShdw blurRad="38100" dist="38100" dir="2700000" algn="tl">
                    <a:srgbClr val="000000">
                      <a:alpha val="43137"/>
                    </a:srgbClr>
                  </a:outerShdw>
                </a:effectLst>
                <a:cs typeface="B Nazanin" pitchFamily="2" charset="-78"/>
              </a:rPr>
              <a:t> با آزمون</a:t>
            </a:r>
            <a:r>
              <a:rPr lang="en-US" sz="2400" b="1" i="1" dirty="0" smtClean="0">
                <a:solidFill>
                  <a:srgbClr val="FF0000"/>
                </a:solidFill>
                <a:effectLst>
                  <a:outerShdw blurRad="38100" dist="38100" dir="2700000" algn="tl">
                    <a:srgbClr val="000000">
                      <a:alpha val="43137"/>
                    </a:srgbClr>
                  </a:outerShdw>
                </a:effectLst>
              </a:rPr>
              <a:t>SCL-90-R</a:t>
            </a:r>
          </a:p>
        </p:txBody>
      </p:sp>
      <p:sp>
        <p:nvSpPr>
          <p:cNvPr id="108548" name="Rectangle 3"/>
          <p:cNvSpPr>
            <a:spLocks noGrp="1" noChangeArrowheads="1"/>
          </p:cNvSpPr>
          <p:nvPr>
            <p:ph type="body" idx="4294967295"/>
          </p:nvPr>
        </p:nvSpPr>
        <p:spPr/>
        <p:txBody>
          <a:bodyPr/>
          <a:lstStyle/>
          <a:p>
            <a:pPr algn="r" rtl="1" eaLnBrk="1" hangingPunct="1">
              <a:buFont typeface="Wingdings" pitchFamily="2" charset="2"/>
              <a:buNone/>
            </a:pPr>
            <a:endParaRPr lang="en-US" smtClean="0">
              <a:cs typeface="B Nazanin" pitchFamily="2" charset="-78"/>
            </a:endParaRPr>
          </a:p>
        </p:txBody>
      </p:sp>
      <p:sp>
        <p:nvSpPr>
          <p:cNvPr id="108549" name="Rectangle 6"/>
          <p:cNvSpPr>
            <a:spLocks noChangeArrowheads="1"/>
          </p:cNvSpPr>
          <p:nvPr/>
        </p:nvSpPr>
        <p:spPr bwMode="auto">
          <a:xfrm>
            <a:off x="1042988" y="188913"/>
            <a:ext cx="1216025" cy="366712"/>
          </a:xfrm>
          <a:prstGeom prst="rect">
            <a:avLst/>
          </a:prstGeom>
          <a:noFill/>
          <a:ln w="9525">
            <a:noFill/>
            <a:miter lim="800000"/>
            <a:headEnd/>
            <a:tailEnd/>
          </a:ln>
        </p:spPr>
        <p:txBody>
          <a:bodyPr wrap="none">
            <a:spAutoFit/>
          </a:bodyPr>
          <a:lstStyle/>
          <a:p>
            <a:r>
              <a:rPr lang="ar-SA" b="1">
                <a:cs typeface="B Nazanin" pitchFamily="2" charset="-78"/>
              </a:rPr>
              <a:t>نوربالا</a:t>
            </a:r>
            <a:r>
              <a:rPr lang="fa-IR" b="1">
                <a:cs typeface="B Nazanin" pitchFamily="2" charset="-78"/>
              </a:rPr>
              <a:t>، 1388</a:t>
            </a:r>
            <a:endParaRPr lang="en-US" b="1">
              <a:cs typeface="B Nazanin" pitchFamily="2" charset="-78"/>
            </a:endParaRPr>
          </a:p>
        </p:txBody>
      </p:sp>
      <p:pic>
        <p:nvPicPr>
          <p:cNvPr id="108550" name="Picture 7"/>
          <p:cNvPicPr>
            <a:picLocks noChangeAspect="1" noChangeArrowheads="1"/>
          </p:cNvPicPr>
          <p:nvPr/>
        </p:nvPicPr>
        <p:blipFill>
          <a:blip r:embed="rId3"/>
          <a:srcRect/>
          <a:stretch>
            <a:fillRect/>
          </a:stretch>
        </p:blipFill>
        <p:spPr bwMode="auto">
          <a:xfrm>
            <a:off x="179388" y="1844675"/>
            <a:ext cx="8820150" cy="4752975"/>
          </a:xfrm>
          <a:prstGeom prst="rect">
            <a:avLst/>
          </a:prstGeom>
          <a:noFill/>
          <a:ln w="9525">
            <a:noFill/>
            <a:miter lim="800000"/>
            <a:headEnd/>
            <a:tailEnd/>
          </a:ln>
        </p:spPr>
      </p:pic>
      <p:sp>
        <p:nvSpPr>
          <p:cNvPr id="7" name="Date Placeholder 6"/>
          <p:cNvSpPr>
            <a:spLocks noGrp="1"/>
          </p:cNvSpPr>
          <p:nvPr>
            <p:ph type="dt" sz="half" idx="10"/>
          </p:nvPr>
        </p:nvSpPr>
        <p:spPr/>
        <p:txBody>
          <a:bodyPr/>
          <a:lstStyle/>
          <a:p>
            <a:fld id="{BFDB11DF-F05B-49D1-98CE-9D9C5BFA5750}" type="datetime1">
              <a:rPr lang="en-US" smtClean="0"/>
              <a:pPr/>
              <a:t>4/3/2014</a:t>
            </a:fld>
            <a:endParaRPr lang="en-US"/>
          </a:p>
        </p:txBody>
      </p:sp>
      <p:sp>
        <p:nvSpPr>
          <p:cNvPr id="8" name="Footer Placeholder 7"/>
          <p:cNvSpPr>
            <a:spLocks noGrp="1"/>
          </p:cNvSpPr>
          <p:nvPr>
            <p:ph type="ftr" sz="quarter" idx="11"/>
          </p:nvPr>
        </p:nvSpPr>
        <p:spPr/>
        <p:txBody>
          <a:bodyPr/>
          <a:lstStyle/>
          <a:p>
            <a:r>
              <a:rPr lang="en-US" smtClean="0"/>
              <a:t>Dr. Abbas Ebadi</a:t>
            </a: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8"/>
          <p:cNvSpPr>
            <a:spLocks noGrp="1" noChangeArrowheads="1"/>
          </p:cNvSpPr>
          <p:nvPr>
            <p:ph type="title" idx="4294967295"/>
          </p:nvPr>
        </p:nvSpPr>
        <p:spPr>
          <a:xfrm>
            <a:off x="0" y="188913"/>
            <a:ext cx="9144000" cy="1143000"/>
          </a:xfrm>
          <a:solidFill>
            <a:srgbClr val="E49C3C"/>
          </a:solidFill>
        </p:spPr>
        <p:txBody>
          <a:bodyPr anchor="ctr"/>
          <a:lstStyle/>
          <a:p>
            <a:pPr rtl="1"/>
            <a:r>
              <a:rPr lang="ar-SA" sz="2400" b="1" dirty="0" smtClean="0">
                <a:solidFill>
                  <a:schemeClr val="bg1"/>
                </a:solidFill>
                <a:cs typeface="B Nazanin" pitchFamily="2" charset="-78"/>
              </a:rPr>
              <a:t>روائي ملاکی هم زمان: ضریب همبستگی پیرسون پرسشنامه</a:t>
            </a:r>
            <a:r>
              <a:rPr lang="fa-IR" sz="2400" b="1" dirty="0" smtClean="0">
                <a:solidFill>
                  <a:schemeClr val="bg1"/>
                </a:solidFill>
                <a:cs typeface="B Nazanin" pitchFamily="2" charset="-78"/>
              </a:rPr>
              <a:t> بررسي سوءرفتار در خانواده</a:t>
            </a:r>
            <a:r>
              <a:rPr lang="ar-SA" sz="2400" b="1" dirty="0" smtClean="0">
                <a:solidFill>
                  <a:schemeClr val="bg1"/>
                </a:solidFill>
                <a:cs typeface="B Nazanin" pitchFamily="2" charset="-78"/>
              </a:rPr>
              <a:t> نسبت به </a:t>
            </a:r>
            <a:r>
              <a:rPr lang="fa-IR" sz="2400" b="1" dirty="0" smtClean="0">
                <a:solidFill>
                  <a:schemeClr val="bg1"/>
                </a:solidFill>
                <a:cs typeface="B Nazanin" pitchFamily="2" charset="-78"/>
              </a:rPr>
              <a:t>سالمندان و </a:t>
            </a:r>
            <a:r>
              <a:rPr lang="fa-IR" sz="2400" b="1" i="1" dirty="0" smtClean="0">
                <a:effectLst>
                  <a:outerShdw blurRad="38100" dist="38100" dir="2700000" algn="tl">
                    <a:srgbClr val="000000">
                      <a:alpha val="43137"/>
                    </a:srgbClr>
                  </a:outerShdw>
                </a:effectLst>
                <a:cs typeface="B Nazanin" pitchFamily="2" charset="-78"/>
              </a:rPr>
              <a:t>چک لیست مشاهده ای</a:t>
            </a:r>
            <a:r>
              <a:rPr lang="fa-IR" sz="2400" b="1" dirty="0" smtClean="0">
                <a:solidFill>
                  <a:schemeClr val="bg1"/>
                </a:solidFill>
                <a:cs typeface="B Nazanin" pitchFamily="2" charset="-78"/>
              </a:rPr>
              <a:t> غفلت نسبت به سالمندان</a:t>
            </a:r>
            <a:r>
              <a:rPr lang="en-US" dirty="0" smtClean="0"/>
              <a:t> </a:t>
            </a:r>
          </a:p>
        </p:txBody>
      </p:sp>
      <p:sp>
        <p:nvSpPr>
          <p:cNvPr id="107523"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l" rtl="0"/>
            <a:endParaRPr lang="en-US"/>
          </a:p>
        </p:txBody>
      </p:sp>
      <p:sp>
        <p:nvSpPr>
          <p:cNvPr id="107524"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l" rtl="0"/>
            <a:endParaRPr lang="en-US"/>
          </a:p>
        </p:txBody>
      </p:sp>
      <p:sp>
        <p:nvSpPr>
          <p:cNvPr id="107525"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l" rtl="0"/>
            <a:endParaRPr lang="en-US"/>
          </a:p>
        </p:txBody>
      </p:sp>
      <p:sp>
        <p:nvSpPr>
          <p:cNvPr id="107526"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l" rtl="0"/>
            <a:endParaRPr lang="en-US"/>
          </a:p>
        </p:txBody>
      </p:sp>
      <p:sp>
        <p:nvSpPr>
          <p:cNvPr id="107527" name="Rectangle 9"/>
          <p:cNvSpPr>
            <a:spLocks noChangeArrowheads="1"/>
          </p:cNvSpPr>
          <p:nvPr/>
        </p:nvSpPr>
        <p:spPr bwMode="auto">
          <a:xfrm>
            <a:off x="0" y="533400"/>
            <a:ext cx="9144000" cy="0"/>
          </a:xfrm>
          <a:prstGeom prst="rect">
            <a:avLst/>
          </a:prstGeom>
          <a:noFill/>
          <a:ln w="9525">
            <a:noFill/>
            <a:miter lim="800000"/>
            <a:headEnd/>
            <a:tailEnd/>
          </a:ln>
        </p:spPr>
        <p:txBody>
          <a:bodyPr wrap="none" anchor="ctr">
            <a:spAutoFit/>
          </a:bodyPr>
          <a:lstStyle/>
          <a:p>
            <a:pPr algn="l" rtl="0"/>
            <a:endParaRPr lang="en-US"/>
          </a:p>
        </p:txBody>
      </p:sp>
      <p:pic>
        <p:nvPicPr>
          <p:cNvPr id="107528" name="Picture 9"/>
          <p:cNvPicPr>
            <a:picLocks noChangeAspect="1" noChangeArrowheads="1"/>
          </p:cNvPicPr>
          <p:nvPr/>
        </p:nvPicPr>
        <p:blipFill>
          <a:blip r:embed="rId3"/>
          <a:srcRect/>
          <a:stretch>
            <a:fillRect/>
          </a:stretch>
        </p:blipFill>
        <p:spPr bwMode="auto">
          <a:xfrm>
            <a:off x="184180" y="2276475"/>
            <a:ext cx="8745538" cy="2876550"/>
          </a:xfrm>
          <a:prstGeom prst="rect">
            <a:avLst/>
          </a:prstGeom>
          <a:ln w="88900" cap="sq" cmpd="thickThin">
            <a:solidFill>
              <a:srgbClr val="000000"/>
            </a:solidFill>
            <a:prstDash val="solid"/>
            <a:miter lim="800000"/>
          </a:ln>
          <a:effectLst>
            <a:innerShdw blurRad="76200">
              <a:srgbClr val="000000"/>
            </a:innerShdw>
          </a:effectLst>
        </p:spPr>
      </p:pic>
      <p:sp>
        <p:nvSpPr>
          <p:cNvPr id="107530" name="Text Box 10"/>
          <p:cNvSpPr txBox="1">
            <a:spLocks noChangeArrowheads="1"/>
          </p:cNvSpPr>
          <p:nvPr/>
        </p:nvSpPr>
        <p:spPr bwMode="auto">
          <a:xfrm>
            <a:off x="1042988" y="5661025"/>
            <a:ext cx="7416800" cy="519113"/>
          </a:xfrm>
          <a:prstGeom prst="rect">
            <a:avLst/>
          </a:prstGeom>
          <a:noFill/>
          <a:ln w="9525">
            <a:noFill/>
            <a:miter lim="800000"/>
            <a:headEnd/>
            <a:tailEnd/>
          </a:ln>
          <a:effectLst/>
        </p:spPr>
        <p:txBody>
          <a:bodyPr>
            <a:spAutoFit/>
          </a:bodyPr>
          <a:lstStyle/>
          <a:p>
            <a:pPr>
              <a:spcBef>
                <a:spcPct val="50000"/>
              </a:spcBef>
            </a:pPr>
            <a:r>
              <a:rPr lang="fa-IR" altLang="zh-TW" sz="2800">
                <a:cs typeface="B Nazanin" pitchFamily="2" charset="-78"/>
              </a:rPr>
              <a:t>جدول فوق بیانگر وجود رابطه خطی، مثبت و معنادار آماری</a:t>
            </a:r>
            <a:r>
              <a:rPr lang="fa-IR" altLang="zh-TW"/>
              <a:t> </a:t>
            </a:r>
            <a:endParaRPr lang="en-US"/>
          </a:p>
        </p:txBody>
      </p:sp>
      <p:sp>
        <p:nvSpPr>
          <p:cNvPr id="10" name="Date Placeholder 9"/>
          <p:cNvSpPr>
            <a:spLocks noGrp="1"/>
          </p:cNvSpPr>
          <p:nvPr>
            <p:ph type="dt" sz="half" idx="10"/>
          </p:nvPr>
        </p:nvSpPr>
        <p:spPr/>
        <p:txBody>
          <a:bodyPr/>
          <a:lstStyle/>
          <a:p>
            <a:fld id="{31BB827B-E5E1-4206-90DE-4F41EC5F2549}" type="datetime1">
              <a:rPr lang="en-US" smtClean="0"/>
              <a:pPr/>
              <a:t>4/3/2014</a:t>
            </a:fld>
            <a:endParaRPr lang="en-US"/>
          </a:p>
        </p:txBody>
      </p:sp>
      <p:sp>
        <p:nvSpPr>
          <p:cNvPr id="11" name="Slide Number Placeholder 10"/>
          <p:cNvSpPr>
            <a:spLocks noGrp="1"/>
          </p:cNvSpPr>
          <p:nvPr>
            <p:ph type="sldNum" sz="quarter" idx="12"/>
          </p:nvPr>
        </p:nvSpPr>
        <p:spPr/>
        <p:txBody>
          <a:bodyPr/>
          <a:lstStyle/>
          <a:p>
            <a:fld id="{79A2C611-0E31-404A-9C3D-AC4B06E42183}" type="slidenum">
              <a:rPr lang="en-US" smtClean="0"/>
              <a:pPr/>
              <a:t>22</a:t>
            </a:fld>
            <a:endParaRPr lang="en-US"/>
          </a:p>
        </p:txBody>
      </p:sp>
      <p:sp>
        <p:nvSpPr>
          <p:cNvPr id="12" name="Footer Placeholder 11"/>
          <p:cNvSpPr>
            <a:spLocks noGrp="1"/>
          </p:cNvSpPr>
          <p:nvPr>
            <p:ph type="ftr" sz="quarter" idx="11"/>
          </p:nvPr>
        </p:nvSpPr>
        <p:spPr/>
        <p:txBody>
          <a:bodyPr/>
          <a:lstStyle/>
          <a:p>
            <a:r>
              <a:rPr lang="en-US" smtClean="0"/>
              <a:t>Dr. Abbas Ebadi</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7530"/>
                                        </p:tgtEl>
                                        <p:attrNameLst>
                                          <p:attrName>style.visibility</p:attrName>
                                        </p:attrNameLst>
                                      </p:cBhvr>
                                      <p:to>
                                        <p:strVal val="visible"/>
                                      </p:to>
                                    </p:set>
                                    <p:animEffect transition="in" filter="box(in)">
                                      <p:cBhvr>
                                        <p:cTn id="7" dur="500"/>
                                        <p:tgtEl>
                                          <p:spTgt spid="107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style>
          <a:lnRef idx="1">
            <a:schemeClr val="accent1"/>
          </a:lnRef>
          <a:fillRef idx="2">
            <a:schemeClr val="accent1"/>
          </a:fillRef>
          <a:effectRef idx="1">
            <a:schemeClr val="accent1"/>
          </a:effectRef>
          <a:fontRef idx="minor">
            <a:schemeClr val="dk1"/>
          </a:fontRef>
        </p:style>
        <p:txBody>
          <a:bodyPr/>
          <a:lstStyle/>
          <a:p>
            <a:pPr rtl="1"/>
            <a:r>
              <a:rPr lang="fa-IR" dirty="0" smtClean="0">
                <a:cs typeface="B Titr" pitchFamily="2" charset="-78"/>
              </a:rPr>
              <a:t>حد نصاب ضریب روایی ملاکی</a:t>
            </a:r>
            <a:endParaRPr lang="en-US" dirty="0">
              <a:cs typeface="B Titr" pitchFamily="2" charset="-78"/>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1412003694"/>
              </p:ext>
            </p:extLst>
          </p:nvPr>
        </p:nvGraphicFramePr>
        <p:xfrm>
          <a:off x="457200" y="1524000"/>
          <a:ext cx="8229600" cy="4876800"/>
        </p:xfrm>
        <a:graphic>
          <a:graphicData uri="http://schemas.openxmlformats.org/drawingml/2006/table">
            <a:tbl>
              <a:tblPr firstRow="1" bandRow="1">
                <a:tableStyleId>{5C22544A-7EE6-4342-B048-85BDC9FD1C3A}</a:tableStyleId>
              </a:tblPr>
              <a:tblGrid>
                <a:gridCol w="4114800"/>
                <a:gridCol w="4114800"/>
              </a:tblGrid>
              <a:tr h="812800">
                <a:tc>
                  <a:txBody>
                    <a:bodyPr/>
                    <a:lstStyle/>
                    <a:p>
                      <a:pPr algn="ctr" rtl="1"/>
                      <a:r>
                        <a:rPr lang="fa-IR" dirty="0" smtClean="0">
                          <a:cs typeface="B Koodak" pitchFamily="2" charset="-78"/>
                        </a:rPr>
                        <a:t>کیفیت روایی ملاکی</a:t>
                      </a:r>
                      <a:endParaRPr lang="en-US" dirty="0">
                        <a:cs typeface="B Koodak" pitchFamily="2" charset="-78"/>
                      </a:endParaRPr>
                    </a:p>
                  </a:txBody>
                  <a:tcPr/>
                </a:tc>
                <a:tc>
                  <a:txBody>
                    <a:bodyPr/>
                    <a:lstStyle/>
                    <a:p>
                      <a:pPr algn="ctr" rtl="1"/>
                      <a:r>
                        <a:rPr lang="fa-IR" dirty="0" smtClean="0">
                          <a:cs typeface="B Koodak" pitchFamily="2" charset="-78"/>
                        </a:rPr>
                        <a:t>مقدار ضریب</a:t>
                      </a:r>
                      <a:endParaRPr lang="en-US" dirty="0">
                        <a:cs typeface="B Koodak" pitchFamily="2" charset="-78"/>
                      </a:endParaRPr>
                    </a:p>
                  </a:txBody>
                  <a:tcPr/>
                </a:tc>
              </a:tr>
              <a:tr h="812800">
                <a:tc>
                  <a:txBody>
                    <a:bodyPr/>
                    <a:lstStyle/>
                    <a:p>
                      <a:pPr algn="ctr" rtl="1"/>
                      <a:r>
                        <a:rPr lang="fa-IR" dirty="0" smtClean="0">
                          <a:cs typeface="B Koodak" pitchFamily="2" charset="-78"/>
                        </a:rPr>
                        <a:t>بسیار نامطلوب (ناروا)</a:t>
                      </a:r>
                      <a:endParaRPr lang="en-US" dirty="0">
                        <a:cs typeface="B Koodak" pitchFamily="2" charset="-78"/>
                      </a:endParaRPr>
                    </a:p>
                  </a:txBody>
                  <a:tcPr/>
                </a:tc>
                <a:tc>
                  <a:txBody>
                    <a:bodyPr/>
                    <a:lstStyle/>
                    <a:p>
                      <a:pPr algn="ctr" rtl="1"/>
                      <a:r>
                        <a:rPr lang="fa-IR" dirty="0" smtClean="0">
                          <a:cs typeface="B Koodak" pitchFamily="2" charset="-78"/>
                        </a:rPr>
                        <a:t>از صفر تا 0/2</a:t>
                      </a:r>
                      <a:endParaRPr lang="en-US" dirty="0">
                        <a:cs typeface="B Koodak" pitchFamily="2" charset="-78"/>
                      </a:endParaRPr>
                    </a:p>
                  </a:txBody>
                  <a:tcPr/>
                </a:tc>
              </a:tr>
              <a:tr h="812800">
                <a:tc>
                  <a:txBody>
                    <a:bodyPr/>
                    <a:lstStyle/>
                    <a:p>
                      <a:pPr algn="ctr" rtl="1"/>
                      <a:r>
                        <a:rPr lang="fa-IR" dirty="0" smtClean="0">
                          <a:cs typeface="B Koodak" pitchFamily="2" charset="-78"/>
                        </a:rPr>
                        <a:t>نامطلوب (ناروا)</a:t>
                      </a:r>
                      <a:endParaRPr lang="en-US" dirty="0">
                        <a:cs typeface="B Koodak" pitchFamily="2" charset="-78"/>
                      </a:endParaRPr>
                    </a:p>
                  </a:txBody>
                  <a:tcPr/>
                </a:tc>
                <a:tc>
                  <a:txBody>
                    <a:bodyPr/>
                    <a:lstStyle/>
                    <a:p>
                      <a:pPr algn="ctr" rtl="1"/>
                      <a:r>
                        <a:rPr lang="fa-IR" dirty="0" smtClean="0">
                          <a:cs typeface="B Koodak" pitchFamily="2" charset="-78"/>
                        </a:rPr>
                        <a:t>از 0/2 تا 0/4</a:t>
                      </a:r>
                      <a:endParaRPr lang="en-US" dirty="0">
                        <a:cs typeface="B Koodak" pitchFamily="2" charset="-78"/>
                      </a:endParaRPr>
                    </a:p>
                  </a:txBody>
                  <a:tcPr/>
                </a:tc>
              </a:tr>
              <a:tr h="812800">
                <a:tc>
                  <a:txBody>
                    <a:bodyPr/>
                    <a:lstStyle/>
                    <a:p>
                      <a:pPr algn="ctr" rtl="1"/>
                      <a:r>
                        <a:rPr lang="fa-IR" dirty="0" smtClean="0">
                          <a:cs typeface="B Koodak" pitchFamily="2" charset="-78"/>
                        </a:rPr>
                        <a:t>تا حدی مطلوب (روا)</a:t>
                      </a:r>
                      <a:endParaRPr lang="en-US" dirty="0">
                        <a:cs typeface="B Koodak" pitchFamily="2" charset="-78"/>
                      </a:endParaRPr>
                    </a:p>
                  </a:txBody>
                  <a:tcPr/>
                </a:tc>
                <a:tc>
                  <a:txBody>
                    <a:bodyPr/>
                    <a:lstStyle/>
                    <a:p>
                      <a:pPr algn="ctr" rtl="1"/>
                      <a:r>
                        <a:rPr lang="fa-IR" dirty="0" smtClean="0">
                          <a:cs typeface="B Koodak" pitchFamily="2" charset="-78"/>
                        </a:rPr>
                        <a:t>از 0/4 تا 0/6</a:t>
                      </a:r>
                      <a:endParaRPr lang="en-US" dirty="0">
                        <a:cs typeface="B Koodak" pitchFamily="2" charset="-78"/>
                      </a:endParaRPr>
                    </a:p>
                  </a:txBody>
                  <a:tcPr/>
                </a:tc>
              </a:tr>
              <a:tr h="812800">
                <a:tc>
                  <a:txBody>
                    <a:bodyPr/>
                    <a:lstStyle/>
                    <a:p>
                      <a:pPr algn="ctr" rtl="1"/>
                      <a:r>
                        <a:rPr lang="fa-IR" dirty="0" smtClean="0">
                          <a:cs typeface="B Koodak" pitchFamily="2" charset="-78"/>
                        </a:rPr>
                        <a:t>مطلوب (روا)</a:t>
                      </a:r>
                      <a:endParaRPr lang="en-US" dirty="0">
                        <a:cs typeface="B Koodak" pitchFamily="2" charset="-78"/>
                      </a:endParaRPr>
                    </a:p>
                  </a:txBody>
                  <a:tcPr/>
                </a:tc>
                <a:tc>
                  <a:txBody>
                    <a:bodyPr/>
                    <a:lstStyle/>
                    <a:p>
                      <a:pPr algn="ctr" rtl="1"/>
                      <a:r>
                        <a:rPr lang="fa-IR" dirty="0" smtClean="0">
                          <a:cs typeface="B Koodak" pitchFamily="2" charset="-78"/>
                        </a:rPr>
                        <a:t>از 0/6 تا 0/8</a:t>
                      </a:r>
                      <a:endParaRPr lang="en-US" dirty="0">
                        <a:cs typeface="B Koodak" pitchFamily="2" charset="-78"/>
                      </a:endParaRPr>
                    </a:p>
                  </a:txBody>
                  <a:tcPr/>
                </a:tc>
              </a:tr>
              <a:tr h="812800">
                <a:tc>
                  <a:txBody>
                    <a:bodyPr/>
                    <a:lstStyle/>
                    <a:p>
                      <a:pPr algn="ctr" rtl="1"/>
                      <a:r>
                        <a:rPr lang="fa-IR" dirty="0" smtClean="0">
                          <a:cs typeface="B Koodak" pitchFamily="2" charset="-78"/>
                        </a:rPr>
                        <a:t>بسیار مطلوب (روا)</a:t>
                      </a:r>
                      <a:endParaRPr lang="en-US" dirty="0">
                        <a:cs typeface="B Koodak" pitchFamily="2" charset="-78"/>
                      </a:endParaRPr>
                    </a:p>
                  </a:txBody>
                  <a:tcPr/>
                </a:tc>
                <a:tc>
                  <a:txBody>
                    <a:bodyPr/>
                    <a:lstStyle/>
                    <a:p>
                      <a:pPr algn="ctr" rtl="1"/>
                      <a:r>
                        <a:rPr lang="fa-IR" dirty="0" smtClean="0">
                          <a:cs typeface="B Koodak" pitchFamily="2" charset="-78"/>
                        </a:rPr>
                        <a:t>از 0/8 تا 1</a:t>
                      </a:r>
                      <a:endParaRPr lang="en-US" dirty="0">
                        <a:cs typeface="B Koodak" pitchFamily="2" charset="-78"/>
                      </a:endParaRPr>
                    </a:p>
                  </a:txBody>
                  <a:tcPr/>
                </a:tc>
              </a:tr>
            </a:tbl>
          </a:graphicData>
        </a:graphic>
      </p:graphicFrame>
      <p:sp>
        <p:nvSpPr>
          <p:cNvPr id="4" name="Date Placeholder 3"/>
          <p:cNvSpPr>
            <a:spLocks noGrp="1"/>
          </p:cNvSpPr>
          <p:nvPr>
            <p:ph type="dt" sz="half" idx="10"/>
          </p:nvPr>
        </p:nvSpPr>
        <p:spPr/>
        <p:txBody>
          <a:bodyPr/>
          <a:lstStyle/>
          <a:p>
            <a:fld id="{52EE5620-A987-41C0-BF1B-6E92D2A3F9C3}" type="datetime1">
              <a:rPr lang="en-US" smtClean="0"/>
              <a:pPr/>
              <a:t>4/3/2014</a:t>
            </a:fld>
            <a:endParaRPr lang="en-US"/>
          </a:p>
        </p:txBody>
      </p:sp>
      <p:sp>
        <p:nvSpPr>
          <p:cNvPr id="6" name="Slide Number Placeholder 5"/>
          <p:cNvSpPr>
            <a:spLocks noGrp="1"/>
          </p:cNvSpPr>
          <p:nvPr>
            <p:ph type="sldNum" sz="quarter" idx="12"/>
          </p:nvPr>
        </p:nvSpPr>
        <p:spPr/>
        <p:txBody>
          <a:bodyPr/>
          <a:lstStyle/>
          <a:p>
            <a:fld id="{79A2C611-0E31-404A-9C3D-AC4B06E42183}" type="slidenum">
              <a:rPr lang="en-US" smtClean="0"/>
              <a:pPr/>
              <a:t>23</a:t>
            </a:fld>
            <a:endParaRPr lang="en-US"/>
          </a:p>
        </p:txBody>
      </p:sp>
      <p:sp>
        <p:nvSpPr>
          <p:cNvPr id="7" name="Footer Placeholder 6"/>
          <p:cNvSpPr>
            <a:spLocks noGrp="1"/>
          </p:cNvSpPr>
          <p:nvPr>
            <p:ph type="ftr" sz="quarter" idx="11"/>
          </p:nvPr>
        </p:nvSpPr>
        <p:spPr/>
        <p:txBody>
          <a:bodyPr/>
          <a:lstStyle/>
          <a:p>
            <a:r>
              <a:rPr lang="en-US" smtClean="0"/>
              <a:t>Dr. Abbas Ebadi</a:t>
            </a:r>
            <a:endParaRPr lang="en-US"/>
          </a:p>
        </p:txBody>
      </p:sp>
    </p:spTree>
    <p:extLst>
      <p:ext uri="{BB962C8B-B14F-4D97-AF65-F5344CB8AC3E}">
        <p14:creationId xmlns:p14="http://schemas.microsoft.com/office/powerpoint/2010/main" xmlns="" val="12120857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p:cNvSpPr>
          <p:nvPr>
            <p:ph type="title"/>
          </p:nvPr>
        </p:nvSpPr>
        <p:spPr bwMode="auto">
          <a:xfrm>
            <a:off x="323850" y="274638"/>
            <a:ext cx="8362950" cy="1143000"/>
          </a:xfrm>
        </p:spPr>
        <p:txBody>
          <a:bodyPr wrap="square" lIns="91440" tIns="45720" rIns="91440" bIns="45720" numCol="1" anchorCtr="0" compatLnSpc="1">
            <a:prstTxWarp prst="textNoShape">
              <a:avLst/>
            </a:prstTxWarp>
          </a:bodyPr>
          <a:lstStyle/>
          <a:p>
            <a:pPr algn="r" eaLnBrk="1" hangingPunct="1">
              <a:defRPr/>
            </a:pPr>
            <a:r>
              <a:rPr lang="fa-IR" sz="3200" b="0" u="sng" smtClean="0">
                <a:solidFill>
                  <a:srgbClr val="800000"/>
                </a:solidFill>
                <a:effectLst/>
                <a:cs typeface="B Nazanin" pitchFamily="2" charset="-78"/>
              </a:rPr>
              <a:t>عواملی که روایی وابسته به ملاک را تحت تأثیر قرار می دهد:</a:t>
            </a:r>
            <a:endParaRPr lang="en-US" sz="3200" b="0" u="sng" smtClean="0">
              <a:solidFill>
                <a:srgbClr val="800000"/>
              </a:solidFill>
              <a:effectLst/>
              <a:cs typeface="B Nazanin" pitchFamily="2" charset="-78"/>
            </a:endParaRPr>
          </a:p>
        </p:txBody>
      </p:sp>
      <p:sp>
        <p:nvSpPr>
          <p:cNvPr id="266243" name="Rectangle 3"/>
          <p:cNvSpPr>
            <a:spLocks noGrp="1"/>
          </p:cNvSpPr>
          <p:nvPr>
            <p:ph type="body" idx="1"/>
          </p:nvPr>
        </p:nvSpPr>
        <p:spPr/>
        <p:txBody>
          <a:bodyPr>
            <a:normAutofit fontScale="92500"/>
          </a:bodyPr>
          <a:lstStyle/>
          <a:p>
            <a:pPr algn="r" rtl="1" eaLnBrk="1" hangingPunct="1">
              <a:lnSpc>
                <a:spcPct val="90000"/>
              </a:lnSpc>
              <a:buSzPct val="95000"/>
              <a:buFont typeface="Wingdings 3" pitchFamily="18" charset="2"/>
              <a:buChar char="}"/>
            </a:pPr>
            <a:r>
              <a:rPr lang="fa-IR" dirty="0" smtClean="0">
                <a:cs typeface="B Nazanin" pitchFamily="2" charset="-78"/>
              </a:rPr>
              <a:t>تفاوت های گروهی </a:t>
            </a:r>
            <a:r>
              <a:rPr lang="fa-IR" sz="2400" dirty="0" smtClean="0">
                <a:cs typeface="B Nazanin" pitchFamily="2" charset="-78"/>
              </a:rPr>
              <a:t>(</a:t>
            </a:r>
            <a:r>
              <a:rPr lang="fa-IR" sz="2400" b="1" i="1" dirty="0" smtClean="0">
                <a:solidFill>
                  <a:srgbClr val="FF0000"/>
                </a:solidFill>
                <a:effectLst>
                  <a:outerShdw blurRad="38100" dist="38100" dir="2700000" algn="tl">
                    <a:srgbClr val="000000">
                      <a:alpha val="43137"/>
                    </a:srgbClr>
                  </a:outerShdw>
                </a:effectLst>
                <a:cs typeface="B Nazanin" pitchFamily="2" charset="-78"/>
              </a:rPr>
              <a:t>متغیرهای تعدیل کننده:جنس، سن، صفات شخصیتی</a:t>
            </a:r>
            <a:r>
              <a:rPr lang="fa-IR" sz="2400" dirty="0" smtClean="0">
                <a:cs typeface="B Nazanin" pitchFamily="2" charset="-78"/>
              </a:rPr>
              <a:t>)</a:t>
            </a:r>
          </a:p>
          <a:p>
            <a:pPr algn="r" rtl="1" eaLnBrk="1" hangingPunct="1">
              <a:lnSpc>
                <a:spcPct val="90000"/>
              </a:lnSpc>
              <a:buSzPct val="95000"/>
              <a:buFont typeface="Wingdings 3" pitchFamily="18" charset="2"/>
              <a:buChar char="}"/>
            </a:pPr>
            <a:endParaRPr lang="fa-IR" sz="2400" dirty="0" smtClean="0">
              <a:cs typeface="B Nazanin" pitchFamily="2" charset="-78"/>
            </a:endParaRPr>
          </a:p>
          <a:p>
            <a:pPr algn="r" rtl="1" eaLnBrk="1" hangingPunct="1">
              <a:lnSpc>
                <a:spcPct val="90000"/>
              </a:lnSpc>
              <a:buSzPct val="95000"/>
              <a:buFont typeface="Wingdings 3" pitchFamily="18" charset="2"/>
              <a:buChar char="}"/>
            </a:pPr>
            <a:r>
              <a:rPr lang="fa-IR" dirty="0" smtClean="0">
                <a:cs typeface="B Nazanin" pitchFamily="2" charset="-78"/>
              </a:rPr>
              <a:t>طول آزمون</a:t>
            </a:r>
          </a:p>
          <a:p>
            <a:pPr algn="r" rtl="1" eaLnBrk="1" hangingPunct="1">
              <a:lnSpc>
                <a:spcPct val="90000"/>
              </a:lnSpc>
              <a:buSzPct val="95000"/>
              <a:buFont typeface="Wingdings 3" pitchFamily="18" charset="2"/>
              <a:buChar char="}"/>
            </a:pPr>
            <a:endParaRPr lang="fa-IR" dirty="0" smtClean="0">
              <a:cs typeface="B Nazanin" pitchFamily="2" charset="-78"/>
            </a:endParaRPr>
          </a:p>
          <a:p>
            <a:pPr algn="r" rtl="1" eaLnBrk="1" hangingPunct="1">
              <a:lnSpc>
                <a:spcPct val="90000"/>
              </a:lnSpc>
              <a:buSzPct val="95000"/>
              <a:buFont typeface="Wingdings 3" pitchFamily="18" charset="2"/>
              <a:buChar char="}"/>
            </a:pPr>
            <a:r>
              <a:rPr lang="fa-IR" dirty="0" smtClean="0">
                <a:cs typeface="B Nazanin" pitchFamily="2" charset="-78"/>
              </a:rPr>
              <a:t>روایی و پایایی متغیر ملاک</a:t>
            </a:r>
          </a:p>
          <a:p>
            <a:pPr algn="r" rtl="1" eaLnBrk="1" hangingPunct="1">
              <a:lnSpc>
                <a:spcPct val="90000"/>
              </a:lnSpc>
              <a:buSzPct val="95000"/>
              <a:buFont typeface="Wingdings 3" pitchFamily="18" charset="2"/>
              <a:buChar char="}"/>
            </a:pPr>
            <a:endParaRPr lang="fa-IR" dirty="0" smtClean="0">
              <a:cs typeface="B Nazanin" pitchFamily="2" charset="-78"/>
            </a:endParaRPr>
          </a:p>
          <a:p>
            <a:pPr algn="r" rtl="1" eaLnBrk="1" hangingPunct="1">
              <a:lnSpc>
                <a:spcPct val="90000"/>
              </a:lnSpc>
              <a:buSzPct val="95000"/>
              <a:buFont typeface="Wingdings 3" pitchFamily="18" charset="2"/>
              <a:buChar char="}"/>
            </a:pPr>
            <a:r>
              <a:rPr lang="fa-IR" dirty="0" smtClean="0">
                <a:cs typeface="B Nazanin" pitchFamily="2" charset="-78"/>
              </a:rPr>
              <a:t>حجم نمونه</a:t>
            </a:r>
          </a:p>
          <a:p>
            <a:pPr algn="r" rtl="1" eaLnBrk="1" hangingPunct="1">
              <a:lnSpc>
                <a:spcPct val="90000"/>
              </a:lnSpc>
              <a:buSzPct val="95000"/>
              <a:buFont typeface="Wingdings 3" pitchFamily="18" charset="2"/>
              <a:buNone/>
            </a:pPr>
            <a:endParaRPr lang="fa-IR" dirty="0" smtClean="0">
              <a:cs typeface="B Nazanin" pitchFamily="2" charset="-78"/>
            </a:endParaRPr>
          </a:p>
          <a:p>
            <a:pPr algn="r" rtl="1" eaLnBrk="1" hangingPunct="1">
              <a:lnSpc>
                <a:spcPct val="90000"/>
              </a:lnSpc>
              <a:buSzPct val="95000"/>
              <a:buFont typeface="Wingdings 3" pitchFamily="18" charset="2"/>
              <a:buChar char="}"/>
            </a:pPr>
            <a:r>
              <a:rPr lang="fa-IR" dirty="0" smtClean="0">
                <a:cs typeface="B Nazanin" pitchFamily="2" charset="-78"/>
              </a:rPr>
              <a:t>معرف بودن گروه نمونه </a:t>
            </a:r>
            <a:endParaRPr lang="en-US" dirty="0" smtClean="0">
              <a:cs typeface="B Nazanin" pitchFamily="2" charset="-78"/>
            </a:endParaRPr>
          </a:p>
        </p:txBody>
      </p:sp>
      <p:sp>
        <p:nvSpPr>
          <p:cNvPr id="4" name="Date Placeholder 3"/>
          <p:cNvSpPr>
            <a:spLocks noGrp="1"/>
          </p:cNvSpPr>
          <p:nvPr>
            <p:ph type="dt" sz="half" idx="10"/>
          </p:nvPr>
        </p:nvSpPr>
        <p:spPr/>
        <p:txBody>
          <a:bodyPr/>
          <a:lstStyle/>
          <a:p>
            <a:fld id="{0AF99C3F-5C11-45A8-933A-EB612DFB905B}" type="datetime1">
              <a:rPr lang="en-US" smtClean="0"/>
              <a:pPr/>
              <a:t>4/3/2014</a:t>
            </a:fld>
            <a:endParaRPr lang="en-US"/>
          </a:p>
        </p:txBody>
      </p:sp>
      <p:sp>
        <p:nvSpPr>
          <p:cNvPr id="5" name="Slide Number Placeholder 4"/>
          <p:cNvSpPr>
            <a:spLocks noGrp="1"/>
          </p:cNvSpPr>
          <p:nvPr>
            <p:ph type="sldNum" sz="quarter" idx="12"/>
          </p:nvPr>
        </p:nvSpPr>
        <p:spPr/>
        <p:txBody>
          <a:bodyPr/>
          <a:lstStyle/>
          <a:p>
            <a:fld id="{79A2C611-0E31-404A-9C3D-AC4B06E42183}" type="slidenum">
              <a:rPr lang="en-US" smtClean="0"/>
              <a:pPr/>
              <a:t>24</a:t>
            </a:fld>
            <a:endParaRPr lang="en-US"/>
          </a:p>
        </p:txBody>
      </p:sp>
      <p:sp>
        <p:nvSpPr>
          <p:cNvPr id="6" name="Footer Placeholder 5"/>
          <p:cNvSpPr>
            <a:spLocks noGrp="1"/>
          </p:cNvSpPr>
          <p:nvPr>
            <p:ph type="ftr" sz="quarter" idx="11"/>
          </p:nvPr>
        </p:nvSpPr>
        <p:spPr/>
        <p:txBody>
          <a:bodyPr/>
          <a:lstStyle/>
          <a:p>
            <a:r>
              <a:rPr lang="en-US" smtClean="0"/>
              <a:t>Dr. Abbas Ebadi</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6243">
                                            <p:txEl>
                                              <p:pRg st="2" end="2"/>
                                            </p:txEl>
                                          </p:spTgt>
                                        </p:tgtEl>
                                        <p:attrNameLst>
                                          <p:attrName>style.visibility</p:attrName>
                                        </p:attrNameLst>
                                      </p:cBhvr>
                                      <p:to>
                                        <p:strVal val="visible"/>
                                      </p:to>
                                    </p:set>
                                    <p:animEffect transition="in" filter="wipe(up)">
                                      <p:cBhvr>
                                        <p:cTn id="7" dur="500"/>
                                        <p:tgtEl>
                                          <p:spTgt spid="26624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66243">
                                            <p:txEl>
                                              <p:pRg st="4" end="4"/>
                                            </p:txEl>
                                          </p:spTgt>
                                        </p:tgtEl>
                                        <p:attrNameLst>
                                          <p:attrName>style.visibility</p:attrName>
                                        </p:attrNameLst>
                                      </p:cBhvr>
                                      <p:to>
                                        <p:strVal val="visible"/>
                                      </p:to>
                                    </p:set>
                                    <p:animEffect transition="in" filter="wipe(up)">
                                      <p:cBhvr>
                                        <p:cTn id="12" dur="500"/>
                                        <p:tgtEl>
                                          <p:spTgt spid="26624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66243">
                                            <p:txEl>
                                              <p:pRg st="6" end="6"/>
                                            </p:txEl>
                                          </p:spTgt>
                                        </p:tgtEl>
                                        <p:attrNameLst>
                                          <p:attrName>style.visibility</p:attrName>
                                        </p:attrNameLst>
                                      </p:cBhvr>
                                      <p:to>
                                        <p:strVal val="visible"/>
                                      </p:to>
                                    </p:set>
                                    <p:animEffect transition="in" filter="wipe(up)">
                                      <p:cBhvr>
                                        <p:cTn id="17" dur="500"/>
                                        <p:tgtEl>
                                          <p:spTgt spid="26624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66243">
                                            <p:txEl>
                                              <p:pRg st="8" end="8"/>
                                            </p:txEl>
                                          </p:spTgt>
                                        </p:tgtEl>
                                        <p:attrNameLst>
                                          <p:attrName>style.visibility</p:attrName>
                                        </p:attrNameLst>
                                      </p:cBhvr>
                                      <p:to>
                                        <p:strVal val="visible"/>
                                      </p:to>
                                    </p:set>
                                    <p:animEffect transition="in" filter="wipe(up)">
                                      <p:cBhvr>
                                        <p:cTn id="22" dur="500"/>
                                        <p:tgtEl>
                                          <p:spTgt spid="2662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105400"/>
            <a:ext cx="8229600" cy="1143000"/>
          </a:xfrm>
        </p:spPr>
        <p:txBody>
          <a:bodyPr>
            <a:noAutofit/>
          </a:bodyPr>
          <a:lstStyle/>
          <a:p>
            <a:pPr rtl="1"/>
            <a:r>
              <a:rPr lang="fa-IR" sz="7200" dirty="0" smtClean="0">
                <a:solidFill>
                  <a:srgbClr val="FF0000"/>
                </a:solidFill>
                <a:cs typeface="B Titr" pitchFamily="2" charset="-78"/>
              </a:rPr>
              <a:t>سئوال؟</a:t>
            </a:r>
            <a:endParaRPr lang="en-US" sz="7200" dirty="0">
              <a:solidFill>
                <a:srgbClr val="FF0000"/>
              </a:solidFill>
              <a:cs typeface="B Titr" pitchFamily="2" charset="-78"/>
            </a:endParaRPr>
          </a:p>
        </p:txBody>
      </p:sp>
      <p:sp>
        <p:nvSpPr>
          <p:cNvPr id="3" name="Date Placeholder 2"/>
          <p:cNvSpPr>
            <a:spLocks noGrp="1"/>
          </p:cNvSpPr>
          <p:nvPr>
            <p:ph type="dt" sz="half" idx="10"/>
          </p:nvPr>
        </p:nvSpPr>
        <p:spPr/>
        <p:txBody>
          <a:bodyPr/>
          <a:lstStyle/>
          <a:p>
            <a:fld id="{9DEB1C50-2373-46E5-9EEA-B043F851E654}" type="datetime1">
              <a:rPr lang="en-US" smtClean="0"/>
              <a:pPr/>
              <a:t>4/3/2014</a:t>
            </a:fld>
            <a:endParaRPr lang="en-US"/>
          </a:p>
        </p:txBody>
      </p:sp>
      <p:sp>
        <p:nvSpPr>
          <p:cNvPr id="4" name="Slide Number Placeholder 3"/>
          <p:cNvSpPr>
            <a:spLocks noGrp="1"/>
          </p:cNvSpPr>
          <p:nvPr>
            <p:ph type="sldNum" sz="quarter" idx="12"/>
          </p:nvPr>
        </p:nvSpPr>
        <p:spPr/>
        <p:txBody>
          <a:bodyPr/>
          <a:lstStyle/>
          <a:p>
            <a:fld id="{79A2C611-0E31-404A-9C3D-AC4B06E42183}" type="slidenum">
              <a:rPr lang="en-US" smtClean="0"/>
              <a:pPr/>
              <a:t>25</a:t>
            </a:fld>
            <a:endParaRPr lang="en-US"/>
          </a:p>
        </p:txBody>
      </p:sp>
      <p:sp>
        <p:nvSpPr>
          <p:cNvPr id="5" name="Footer Placeholder 4"/>
          <p:cNvSpPr>
            <a:spLocks noGrp="1"/>
          </p:cNvSpPr>
          <p:nvPr>
            <p:ph type="ftr" sz="quarter" idx="11"/>
          </p:nvPr>
        </p:nvSpPr>
        <p:spPr/>
        <p:txBody>
          <a:bodyPr/>
          <a:lstStyle/>
          <a:p>
            <a:r>
              <a:rPr lang="en-US" smtClean="0"/>
              <a:t>Dr. Abbas Ebadi</a:t>
            </a:r>
            <a:endParaRPr lang="en-US"/>
          </a:p>
        </p:txBody>
      </p:sp>
    </p:spTree>
    <p:extLst>
      <p:ext uri="{BB962C8B-B14F-4D97-AF65-F5344CB8AC3E}">
        <p14:creationId xmlns:p14="http://schemas.microsoft.com/office/powerpoint/2010/main" xmlns="" val="22959914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Slide Number Placeholder 4"/>
          <p:cNvSpPr txBox="1">
            <a:spLocks noGrp="1"/>
          </p:cNvSpPr>
          <p:nvPr/>
        </p:nvSpPr>
        <p:spPr bwMode="auto">
          <a:xfrm>
            <a:off x="6553200" y="6248400"/>
            <a:ext cx="2133600" cy="457200"/>
          </a:xfrm>
          <a:prstGeom prst="rect">
            <a:avLst/>
          </a:prstGeom>
          <a:noFill/>
          <a:ln w="9525">
            <a:noFill/>
            <a:miter lim="800000"/>
            <a:headEnd/>
            <a:tailEnd/>
          </a:ln>
        </p:spPr>
        <p:txBody>
          <a:bodyPr anchor="b"/>
          <a:lstStyle/>
          <a:p>
            <a:pPr rtl="0"/>
            <a:fld id="{FE4AC04D-B23A-4408-B9D7-10E6055FE50D}" type="slidenum">
              <a:rPr lang="ar-SA" sz="1200">
                <a:latin typeface="Arial Black" pitchFamily="34" charset="0"/>
              </a:rPr>
              <a:pPr rtl="0"/>
              <a:t>3</a:t>
            </a:fld>
            <a:endParaRPr lang="en-US" sz="1200">
              <a:latin typeface="Arial Black" pitchFamily="34" charset="0"/>
            </a:endParaRPr>
          </a:p>
        </p:txBody>
      </p:sp>
      <p:sp>
        <p:nvSpPr>
          <p:cNvPr id="1042" name="Rectangle 4"/>
          <p:cNvSpPr>
            <a:spLocks noGrp="1" noChangeArrowheads="1"/>
          </p:cNvSpPr>
          <p:nvPr>
            <p:ph type="title" idx="4294967295"/>
          </p:nvPr>
        </p:nvSpPr>
        <p:spPr/>
        <p:txBody>
          <a:bodyPr/>
          <a:lstStyle/>
          <a:p>
            <a:pPr eaLnBrk="1" hangingPunct="1"/>
            <a:endParaRPr lang="en-US" smtClean="0">
              <a:cs typeface="Times New Roman" pitchFamily="18" charset="0"/>
            </a:endParaRPr>
          </a:p>
        </p:txBody>
      </p:sp>
      <p:graphicFrame>
        <p:nvGraphicFramePr>
          <p:cNvPr id="1026" name="Organization Chart 7"/>
          <p:cNvGraphicFramePr>
            <a:graphicFrameLocks/>
          </p:cNvGraphicFramePr>
          <p:nvPr>
            <p:ph idx="4294967295"/>
          </p:nvPr>
        </p:nvGraphicFramePr>
        <p:xfrm>
          <a:off x="571500" y="1000125"/>
          <a:ext cx="8208963" cy="4464050"/>
        </p:xfrm>
        <a:graphic>
          <a:graphicData uri="http://schemas.openxmlformats.org/drawingml/2006/compatibility">
            <com:legacyDrawing xmlns:com="http://schemas.openxmlformats.org/drawingml/2006/compatibility" spid="_x0000_s1026"/>
          </a:graphicData>
        </a:graphic>
      </p:graphicFrame>
      <p:sp>
        <p:nvSpPr>
          <p:cNvPr id="1043" name="Text Box 19"/>
          <p:cNvSpPr txBox="1">
            <a:spLocks noChangeArrowheads="1"/>
          </p:cNvSpPr>
          <p:nvPr/>
        </p:nvSpPr>
        <p:spPr bwMode="auto">
          <a:xfrm>
            <a:off x="684213" y="6092825"/>
            <a:ext cx="2232025" cy="366713"/>
          </a:xfrm>
          <a:prstGeom prst="rect">
            <a:avLst/>
          </a:prstGeom>
          <a:noFill/>
          <a:ln w="9525">
            <a:noFill/>
            <a:miter lim="800000"/>
            <a:headEnd/>
            <a:tailEnd/>
          </a:ln>
        </p:spPr>
        <p:txBody>
          <a:bodyPr>
            <a:spAutoFit/>
          </a:bodyPr>
          <a:lstStyle/>
          <a:p>
            <a:pPr>
              <a:spcBef>
                <a:spcPct val="50000"/>
              </a:spcBef>
            </a:pPr>
            <a:r>
              <a:rPr lang="fa-IR" b="1">
                <a:cs typeface="B Nazanin" pitchFamily="2" charset="-78"/>
              </a:rPr>
              <a:t>کرمی 1378</a:t>
            </a:r>
            <a:endParaRPr lang="en-US" b="1">
              <a:cs typeface="B Nazanin" pitchFamily="2" charset="-78"/>
            </a:endParaRPr>
          </a:p>
        </p:txBody>
      </p:sp>
      <p:sp>
        <p:nvSpPr>
          <p:cNvPr id="6" name="Date Placeholder 5"/>
          <p:cNvSpPr>
            <a:spLocks noGrp="1"/>
          </p:cNvSpPr>
          <p:nvPr>
            <p:ph type="dt" sz="half" idx="10"/>
          </p:nvPr>
        </p:nvSpPr>
        <p:spPr/>
        <p:txBody>
          <a:bodyPr/>
          <a:lstStyle/>
          <a:p>
            <a:fld id="{D9C11809-8826-442D-BB52-7F7F7E20E23C}" type="datetime1">
              <a:rPr lang="en-US" smtClean="0"/>
              <a:pPr/>
              <a:t>4/3/2014</a:t>
            </a:fld>
            <a:endParaRPr lang="en-US"/>
          </a:p>
        </p:txBody>
      </p:sp>
      <p:sp>
        <p:nvSpPr>
          <p:cNvPr id="7" name="Slide Number Placeholder 6"/>
          <p:cNvSpPr>
            <a:spLocks noGrp="1"/>
          </p:cNvSpPr>
          <p:nvPr>
            <p:ph type="sldNum" sz="quarter" idx="12"/>
          </p:nvPr>
        </p:nvSpPr>
        <p:spPr/>
        <p:txBody>
          <a:bodyPr/>
          <a:lstStyle/>
          <a:p>
            <a:fld id="{79A2C611-0E31-404A-9C3D-AC4B06E42183}" type="slidenum">
              <a:rPr lang="en-US" smtClean="0"/>
              <a:pPr/>
              <a:t>3</a:t>
            </a:fld>
            <a:endParaRPr lang="en-US"/>
          </a:p>
        </p:txBody>
      </p:sp>
      <p:sp>
        <p:nvSpPr>
          <p:cNvPr id="8" name="Footer Placeholder 7"/>
          <p:cNvSpPr>
            <a:spLocks noGrp="1"/>
          </p:cNvSpPr>
          <p:nvPr>
            <p:ph type="ftr" sz="quarter" idx="11"/>
          </p:nvPr>
        </p:nvSpPr>
        <p:spPr/>
        <p:txBody>
          <a:bodyPr/>
          <a:lstStyle/>
          <a:p>
            <a:r>
              <a:rPr lang="en-US" smtClean="0"/>
              <a:t>Dr. Abbas Ebadi</a:t>
            </a: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29600" cy="1428728"/>
          </a:xfrm>
        </p:spPr>
        <p:style>
          <a:lnRef idx="1">
            <a:schemeClr val="accent1"/>
          </a:lnRef>
          <a:fillRef idx="2">
            <a:schemeClr val="accent1"/>
          </a:fillRef>
          <a:effectRef idx="1">
            <a:schemeClr val="accent1"/>
          </a:effectRef>
          <a:fontRef idx="minor">
            <a:schemeClr val="dk1"/>
          </a:fontRef>
        </p:style>
        <p:txBody>
          <a:bodyPr>
            <a:noAutofit/>
          </a:bodyPr>
          <a:lstStyle/>
          <a:p>
            <a:pPr rtl="1"/>
            <a:r>
              <a:rPr lang="fa-IR" sz="4000" b="1" i="1" dirty="0" smtClean="0">
                <a:solidFill>
                  <a:srgbClr val="FF0000"/>
                </a:solidFill>
                <a:effectLst>
                  <a:outerShdw blurRad="38100" dist="38100" dir="2700000" algn="tl">
                    <a:srgbClr val="000000">
                      <a:alpha val="43137"/>
                    </a:srgbClr>
                  </a:outerShdw>
                </a:effectLst>
                <a:cs typeface="B Titr" pitchFamily="2" charset="-78"/>
              </a:rPr>
              <a:t/>
            </a:r>
            <a:br>
              <a:rPr lang="fa-IR" sz="4000" b="1" i="1" dirty="0" smtClean="0">
                <a:solidFill>
                  <a:srgbClr val="FF0000"/>
                </a:solidFill>
                <a:effectLst>
                  <a:outerShdw blurRad="38100" dist="38100" dir="2700000" algn="tl">
                    <a:srgbClr val="000000">
                      <a:alpha val="43137"/>
                    </a:srgbClr>
                  </a:outerShdw>
                </a:effectLst>
                <a:cs typeface="B Titr" pitchFamily="2" charset="-78"/>
              </a:rPr>
            </a:br>
            <a:r>
              <a:rPr lang="fa-IR" sz="4000" b="1" i="1" dirty="0" smtClean="0">
                <a:solidFill>
                  <a:srgbClr val="FF0000"/>
                </a:solidFill>
                <a:effectLst>
                  <a:outerShdw blurRad="38100" dist="38100" dir="2700000" algn="tl">
                    <a:srgbClr val="000000">
                      <a:alpha val="43137"/>
                    </a:srgbClr>
                  </a:outerShdw>
                </a:effectLst>
                <a:latin typeface="Calibri" pitchFamily="34" charset="0"/>
                <a:cs typeface="B Nazanin" pitchFamily="2" charset="-78"/>
              </a:rPr>
              <a:t>روایی ملاكي</a:t>
            </a:r>
            <a:r>
              <a:rPr lang="en-US" sz="4000" b="1" i="1" dirty="0" smtClean="0">
                <a:solidFill>
                  <a:srgbClr val="FF0000"/>
                </a:solidFill>
                <a:effectLst>
                  <a:outerShdw blurRad="38100" dist="38100" dir="2700000" algn="tl">
                    <a:srgbClr val="000000">
                      <a:alpha val="43137"/>
                    </a:srgbClr>
                  </a:outerShdw>
                </a:effectLst>
              </a:rPr>
              <a:t>(Criterion-Related Validity)</a:t>
            </a:r>
            <a:r>
              <a:rPr lang="en-US" sz="4000" b="1" i="1" dirty="0" smtClean="0">
                <a:solidFill>
                  <a:srgbClr val="FF0000"/>
                </a:solidFill>
                <a:effectLst>
                  <a:outerShdw blurRad="38100" dist="38100" dir="2700000" algn="tl">
                    <a:srgbClr val="000000">
                      <a:alpha val="43137"/>
                    </a:srgbClr>
                  </a:outerShdw>
                </a:effectLst>
                <a:latin typeface="Garamond" pitchFamily="18" charset="0"/>
              </a:rPr>
              <a:t> </a:t>
            </a:r>
            <a:r>
              <a:rPr lang="fa-IR" sz="4000" b="1" i="1" dirty="0" smtClean="0">
                <a:solidFill>
                  <a:srgbClr val="FF0000"/>
                </a:solidFill>
                <a:effectLst>
                  <a:outerShdw blurRad="38100" dist="38100" dir="2700000" algn="tl">
                    <a:srgbClr val="000000">
                      <a:alpha val="43137"/>
                    </a:srgbClr>
                  </a:outerShdw>
                </a:effectLst>
                <a:latin typeface="Calibri" pitchFamily="34" charset="0"/>
                <a:cs typeface="Zar" pitchFamily="2" charset="-78"/>
              </a:rPr>
              <a:t> </a:t>
            </a:r>
            <a:r>
              <a:rPr lang="en-US" sz="4000" b="1" i="1" dirty="0" smtClean="0">
                <a:solidFill>
                  <a:srgbClr val="FF0000"/>
                </a:solidFill>
                <a:effectLst>
                  <a:outerShdw blurRad="38100" dist="38100" dir="2700000" algn="tl">
                    <a:srgbClr val="000000">
                      <a:alpha val="43137"/>
                    </a:srgbClr>
                  </a:outerShdw>
                </a:effectLst>
                <a:latin typeface="Calibri" pitchFamily="34" charset="0"/>
                <a:cs typeface="Zar" pitchFamily="2" charset="-78"/>
              </a:rPr>
              <a:t/>
            </a:r>
            <a:br>
              <a:rPr lang="en-US" sz="4000" b="1" i="1" dirty="0" smtClean="0">
                <a:solidFill>
                  <a:srgbClr val="FF0000"/>
                </a:solidFill>
                <a:effectLst>
                  <a:outerShdw blurRad="38100" dist="38100" dir="2700000" algn="tl">
                    <a:srgbClr val="000000">
                      <a:alpha val="43137"/>
                    </a:srgbClr>
                  </a:outerShdw>
                </a:effectLst>
                <a:latin typeface="Calibri" pitchFamily="34" charset="0"/>
                <a:cs typeface="Zar" pitchFamily="2" charset="-78"/>
              </a:rPr>
            </a:br>
            <a:endParaRPr lang="en-US" sz="4000" b="1" i="1" dirty="0">
              <a:solidFill>
                <a:srgbClr val="FF0000"/>
              </a:solidFill>
              <a:effectLst>
                <a:outerShdw blurRad="38100" dist="38100" dir="2700000" algn="tl">
                  <a:srgbClr val="000000">
                    <a:alpha val="43137"/>
                  </a:srgbClr>
                </a:outerShdw>
              </a:effectLst>
              <a:cs typeface="B Titr" pitchFamily="2" charset="-78"/>
            </a:endParaRPr>
          </a:p>
        </p:txBody>
      </p:sp>
      <p:sp>
        <p:nvSpPr>
          <p:cNvPr id="3" name="Content Placeholder 2"/>
          <p:cNvSpPr>
            <a:spLocks noGrp="1"/>
          </p:cNvSpPr>
          <p:nvPr>
            <p:ph idx="1"/>
          </p:nvPr>
        </p:nvSpPr>
        <p:spPr>
          <a:xfrm>
            <a:off x="457200" y="1524000"/>
            <a:ext cx="8229600" cy="5105400"/>
          </a:xfrm>
        </p:spPr>
        <p:style>
          <a:lnRef idx="1">
            <a:schemeClr val="accent5"/>
          </a:lnRef>
          <a:fillRef idx="2">
            <a:schemeClr val="accent5"/>
          </a:fillRef>
          <a:effectRef idx="1">
            <a:schemeClr val="accent5"/>
          </a:effectRef>
          <a:fontRef idx="minor">
            <a:schemeClr val="dk1"/>
          </a:fontRef>
        </p:style>
        <p:txBody>
          <a:bodyPr/>
          <a:lstStyle/>
          <a:p>
            <a:pPr algn="just" rtl="1"/>
            <a:r>
              <a:rPr lang="ar-SA" dirty="0">
                <a:cs typeface="B Koodak" pitchFamily="2" charset="-78"/>
              </a:rPr>
              <a:t>روايي وابسته به ملاک به وسيله مقايسه نمره هاي آزمون يا مقياس با يک يا چند متغير </a:t>
            </a:r>
            <a:r>
              <a:rPr lang="ar-SA" b="1" i="1" u="sng" dirty="0">
                <a:solidFill>
                  <a:srgbClr val="FF0000"/>
                </a:solidFill>
                <a:effectLst>
                  <a:outerShdw blurRad="38100" dist="38100" dir="2700000" algn="tl">
                    <a:srgbClr val="000000">
                      <a:alpha val="43137"/>
                    </a:srgbClr>
                  </a:outerShdw>
                </a:effectLst>
                <a:cs typeface="B Koodak" pitchFamily="2" charset="-78"/>
              </a:rPr>
              <a:t>بيروني</a:t>
            </a:r>
            <a:r>
              <a:rPr lang="ar-SA" dirty="0">
                <a:effectLst>
                  <a:outerShdw blurRad="38100" dist="38100" dir="2700000" algn="tl">
                    <a:srgbClr val="000000">
                      <a:alpha val="43137"/>
                    </a:srgbClr>
                  </a:outerShdw>
                </a:effectLst>
                <a:cs typeface="B Koodak" pitchFamily="2" charset="-78"/>
              </a:rPr>
              <a:t> </a:t>
            </a:r>
            <a:r>
              <a:rPr lang="ar-SA" dirty="0">
                <a:cs typeface="B Koodak" pitchFamily="2" charset="-78"/>
              </a:rPr>
              <a:t>يا معيارهايي صورت مي گيرد که باور بر اين است که صفت مورد مطالعه را اندازه گيري مي </a:t>
            </a:r>
            <a:r>
              <a:rPr lang="ar-SA" dirty="0" smtClean="0">
                <a:cs typeface="B Koodak" pitchFamily="2" charset="-78"/>
              </a:rPr>
              <a:t>کنند</a:t>
            </a:r>
            <a:r>
              <a:rPr lang="fa-IR" dirty="0" smtClean="0">
                <a:cs typeface="B Koodak" pitchFamily="2" charset="-78"/>
              </a:rPr>
              <a:t>.</a:t>
            </a:r>
          </a:p>
          <a:p>
            <a:pPr algn="just" rtl="1"/>
            <a:r>
              <a:rPr lang="ar-SA" dirty="0">
                <a:cs typeface="B Koodak" pitchFamily="2" charset="-78"/>
              </a:rPr>
              <a:t>شواهد روايي ملاک دقيقاً به ما مي گويد که تا چه اندازه يک آزمون با يک ملاک خاص مطابقت پيدا مي کند. چنين شواهدي با همبستگي بالاي يک آزمون و يک اندازۀ ملاک روشن فراهم خواهد </a:t>
            </a:r>
            <a:r>
              <a:rPr lang="ar-SA" dirty="0" smtClean="0">
                <a:cs typeface="B Koodak" pitchFamily="2" charset="-78"/>
              </a:rPr>
              <a:t>شد</a:t>
            </a:r>
            <a:r>
              <a:rPr lang="fa-IR" dirty="0" smtClean="0">
                <a:cs typeface="B Koodak" pitchFamily="2" charset="-78"/>
              </a:rPr>
              <a:t>.</a:t>
            </a:r>
            <a:r>
              <a:rPr lang="ar-SA" dirty="0" smtClean="0">
                <a:cs typeface="B Koodak" pitchFamily="2" charset="-78"/>
              </a:rPr>
              <a:t> </a:t>
            </a:r>
            <a:endParaRPr lang="en-US" dirty="0">
              <a:cs typeface="B Koodak" pitchFamily="2" charset="-78"/>
            </a:endParaRPr>
          </a:p>
        </p:txBody>
      </p:sp>
      <p:sp>
        <p:nvSpPr>
          <p:cNvPr id="4" name="Date Placeholder 3"/>
          <p:cNvSpPr>
            <a:spLocks noGrp="1"/>
          </p:cNvSpPr>
          <p:nvPr>
            <p:ph type="dt" sz="half" idx="10"/>
          </p:nvPr>
        </p:nvSpPr>
        <p:spPr/>
        <p:txBody>
          <a:bodyPr/>
          <a:lstStyle/>
          <a:p>
            <a:fld id="{3387FE44-64FA-46A9-A894-CD2F28893D60}" type="datetime1">
              <a:rPr lang="en-US" smtClean="0"/>
              <a:pPr/>
              <a:t>4/3/2014</a:t>
            </a:fld>
            <a:endParaRPr lang="en-US"/>
          </a:p>
        </p:txBody>
      </p:sp>
      <p:sp>
        <p:nvSpPr>
          <p:cNvPr id="5" name="Slide Number Placeholder 4"/>
          <p:cNvSpPr>
            <a:spLocks noGrp="1"/>
          </p:cNvSpPr>
          <p:nvPr>
            <p:ph type="sldNum" sz="quarter" idx="12"/>
          </p:nvPr>
        </p:nvSpPr>
        <p:spPr/>
        <p:txBody>
          <a:bodyPr/>
          <a:lstStyle/>
          <a:p>
            <a:fld id="{79A2C611-0E31-404A-9C3D-AC4B06E42183}" type="slidenum">
              <a:rPr lang="en-US" smtClean="0"/>
              <a:pPr/>
              <a:t>4</a:t>
            </a:fld>
            <a:endParaRPr lang="en-US"/>
          </a:p>
        </p:txBody>
      </p:sp>
      <p:sp>
        <p:nvSpPr>
          <p:cNvPr id="6" name="Footer Placeholder 5"/>
          <p:cNvSpPr>
            <a:spLocks noGrp="1"/>
          </p:cNvSpPr>
          <p:nvPr>
            <p:ph type="ftr" sz="quarter" idx="11"/>
          </p:nvPr>
        </p:nvSpPr>
        <p:spPr/>
        <p:txBody>
          <a:bodyPr/>
          <a:lstStyle/>
          <a:p>
            <a:r>
              <a:rPr lang="en-US" smtClean="0"/>
              <a:t>Dr. Abbas Ebadi</a:t>
            </a:r>
            <a:endParaRPr lang="en-US"/>
          </a:p>
        </p:txBody>
      </p:sp>
    </p:spTree>
    <p:extLst>
      <p:ext uri="{BB962C8B-B14F-4D97-AF65-F5344CB8AC3E}">
        <p14:creationId xmlns:p14="http://schemas.microsoft.com/office/powerpoint/2010/main" xmlns="" val="39945505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style>
          <a:lnRef idx="1">
            <a:schemeClr val="accent1"/>
          </a:lnRef>
          <a:fillRef idx="2">
            <a:schemeClr val="accent1"/>
          </a:fillRef>
          <a:effectRef idx="1">
            <a:schemeClr val="accent1"/>
          </a:effectRef>
          <a:fontRef idx="minor">
            <a:schemeClr val="dk1"/>
          </a:fontRef>
        </p:style>
        <p:txBody>
          <a:bodyPr>
            <a:normAutofit/>
          </a:bodyPr>
          <a:lstStyle/>
          <a:p>
            <a:pPr rtl="1"/>
            <a:r>
              <a:rPr lang="fa-IR" dirty="0" smtClean="0">
                <a:cs typeface="B Titr" pitchFamily="2" charset="-78"/>
              </a:rPr>
              <a:t>تعریف</a:t>
            </a:r>
            <a:endParaRPr lang="en-US" dirty="0">
              <a:cs typeface="B Titr" pitchFamily="2" charset="-78"/>
            </a:endParaRPr>
          </a:p>
        </p:txBody>
      </p:sp>
      <p:sp>
        <p:nvSpPr>
          <p:cNvPr id="3" name="Content Placeholder 2"/>
          <p:cNvSpPr>
            <a:spLocks noGrp="1"/>
          </p:cNvSpPr>
          <p:nvPr>
            <p:ph idx="1"/>
          </p:nvPr>
        </p:nvSpPr>
        <p:spPr>
          <a:xfrm>
            <a:off x="533400" y="3429000"/>
            <a:ext cx="8229600" cy="2133600"/>
          </a:xfrm>
        </p:spPr>
        <p:style>
          <a:lnRef idx="3">
            <a:schemeClr val="lt1"/>
          </a:lnRef>
          <a:fillRef idx="1">
            <a:schemeClr val="dk1"/>
          </a:fillRef>
          <a:effectRef idx="1">
            <a:schemeClr val="dk1"/>
          </a:effectRef>
          <a:fontRef idx="minor">
            <a:schemeClr val="lt1"/>
          </a:fontRef>
        </p:style>
        <p:txBody>
          <a:bodyPr/>
          <a:lstStyle/>
          <a:p>
            <a:pPr algn="r" rtl="1"/>
            <a:r>
              <a:rPr lang="fa-IR" dirty="0" smtClean="0">
                <a:cs typeface="B Koodak" pitchFamily="2" charset="-78"/>
              </a:rPr>
              <a:t>«روایی ملاکی نشان می دهد که نمره هایی یک ابزار اندازه گیری تا چه اندازه با یک متغیر مستقل بیرونی (ملاک)، که گمان می رود رفتار یا خصیصیه مورد نظر را بطور </a:t>
            </a:r>
            <a:r>
              <a:rPr lang="fa-IR" sz="3800" b="1" i="1" dirty="0" smtClean="0">
                <a:solidFill>
                  <a:srgbClr val="FF0000"/>
                </a:solidFill>
                <a:effectLst>
                  <a:outerShdw blurRad="38100" dist="38100" dir="2700000" algn="tl">
                    <a:srgbClr val="000000">
                      <a:alpha val="43137"/>
                    </a:srgbClr>
                  </a:outerShdw>
                </a:effectLst>
                <a:cs typeface="B Koodak" pitchFamily="2" charset="-78"/>
              </a:rPr>
              <a:t>مستقیم</a:t>
            </a:r>
            <a:r>
              <a:rPr lang="fa-IR" dirty="0" smtClean="0">
                <a:effectLst>
                  <a:outerShdw blurRad="38100" dist="38100" dir="2700000" algn="tl">
                    <a:srgbClr val="000000">
                      <a:alpha val="43137"/>
                    </a:srgbClr>
                  </a:outerShdw>
                </a:effectLst>
                <a:cs typeface="B Koodak" pitchFamily="2" charset="-78"/>
              </a:rPr>
              <a:t> </a:t>
            </a:r>
            <a:r>
              <a:rPr lang="fa-IR" dirty="0" smtClean="0">
                <a:cs typeface="B Koodak" pitchFamily="2" charset="-78"/>
              </a:rPr>
              <a:t>اندازه می گیرد مرتبط هستند.»</a:t>
            </a:r>
            <a:endParaRPr lang="en-US" dirty="0">
              <a:cs typeface="B Koodak" pitchFamily="2" charset="-78"/>
            </a:endParaRPr>
          </a:p>
        </p:txBody>
      </p:sp>
      <p:sp>
        <p:nvSpPr>
          <p:cNvPr id="4" name="Down Arrow 3"/>
          <p:cNvSpPr/>
          <p:nvPr/>
        </p:nvSpPr>
        <p:spPr>
          <a:xfrm>
            <a:off x="4114800" y="1447800"/>
            <a:ext cx="1066800" cy="1905000"/>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48360107-EE9F-495E-A26D-F5EBBE1AA705}" type="datetime1">
              <a:rPr lang="en-US" smtClean="0"/>
              <a:pPr/>
              <a:t>4/3/2014</a:t>
            </a:fld>
            <a:endParaRPr lang="en-US"/>
          </a:p>
        </p:txBody>
      </p:sp>
      <p:sp>
        <p:nvSpPr>
          <p:cNvPr id="6" name="Slide Number Placeholder 5"/>
          <p:cNvSpPr>
            <a:spLocks noGrp="1"/>
          </p:cNvSpPr>
          <p:nvPr>
            <p:ph type="sldNum" sz="quarter" idx="12"/>
          </p:nvPr>
        </p:nvSpPr>
        <p:spPr/>
        <p:txBody>
          <a:bodyPr/>
          <a:lstStyle/>
          <a:p>
            <a:fld id="{79A2C611-0E31-404A-9C3D-AC4B06E42183}" type="slidenum">
              <a:rPr lang="en-US" smtClean="0"/>
              <a:pPr/>
              <a:t>5</a:t>
            </a:fld>
            <a:endParaRPr lang="en-US"/>
          </a:p>
        </p:txBody>
      </p:sp>
      <p:sp>
        <p:nvSpPr>
          <p:cNvPr id="7" name="Footer Placeholder 6"/>
          <p:cNvSpPr>
            <a:spLocks noGrp="1"/>
          </p:cNvSpPr>
          <p:nvPr>
            <p:ph type="ftr" sz="quarter" idx="11"/>
          </p:nvPr>
        </p:nvSpPr>
        <p:spPr/>
        <p:txBody>
          <a:bodyPr/>
          <a:lstStyle/>
          <a:p>
            <a:r>
              <a:rPr lang="en-US" smtClean="0"/>
              <a:t>Dr. Abbas Ebadi</a:t>
            </a:r>
            <a:endParaRPr lang="en-US"/>
          </a:p>
        </p:txBody>
      </p:sp>
    </p:spTree>
    <p:extLst>
      <p:ext uri="{BB962C8B-B14F-4D97-AF65-F5344CB8AC3E}">
        <p14:creationId xmlns:p14="http://schemas.microsoft.com/office/powerpoint/2010/main" xmlns="" val="5598576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style>
          <a:lnRef idx="1">
            <a:schemeClr val="accent1"/>
          </a:lnRef>
          <a:fillRef idx="2">
            <a:schemeClr val="accent1"/>
          </a:fillRef>
          <a:effectRef idx="1">
            <a:schemeClr val="accent1"/>
          </a:effectRef>
          <a:fontRef idx="minor">
            <a:schemeClr val="dk1"/>
          </a:fontRef>
        </p:style>
        <p:txBody>
          <a:bodyPr/>
          <a:lstStyle/>
          <a:p>
            <a:pPr rtl="1"/>
            <a:r>
              <a:rPr lang="fa-IR" dirty="0" smtClean="0">
                <a:cs typeface="B Titr" pitchFamily="2" charset="-78"/>
              </a:rPr>
              <a:t>معیار آماری</a:t>
            </a:r>
            <a:endParaRPr lang="en-US" dirty="0">
              <a:cs typeface="B Titr" pitchFamily="2" charset="-78"/>
            </a:endParaRPr>
          </a:p>
        </p:txBody>
      </p:sp>
      <p:sp>
        <p:nvSpPr>
          <p:cNvPr id="3" name="Content Placeholder 2"/>
          <p:cNvSpPr>
            <a:spLocks noGrp="1"/>
          </p:cNvSpPr>
          <p:nvPr>
            <p:ph idx="1"/>
          </p:nvPr>
        </p:nvSpPr>
        <p:spPr>
          <a:xfrm>
            <a:off x="457200" y="1524000"/>
            <a:ext cx="8229600" cy="5105400"/>
          </a:xfrm>
        </p:spPr>
        <p:style>
          <a:lnRef idx="1">
            <a:schemeClr val="accent5"/>
          </a:lnRef>
          <a:fillRef idx="2">
            <a:schemeClr val="accent5"/>
          </a:fillRef>
          <a:effectRef idx="1">
            <a:schemeClr val="accent5"/>
          </a:effectRef>
          <a:fontRef idx="minor">
            <a:schemeClr val="dk1"/>
          </a:fontRef>
        </p:style>
        <p:txBody>
          <a:bodyPr/>
          <a:lstStyle/>
          <a:p>
            <a:pPr algn="just" rtl="1">
              <a:lnSpc>
                <a:spcPct val="150000"/>
              </a:lnSpc>
            </a:pPr>
            <a:r>
              <a:rPr lang="ar-SA" dirty="0">
                <a:cs typeface="B Koodak" pitchFamily="2" charset="-78"/>
              </a:rPr>
              <a:t>روايي وابسته به ملاک معمولاً به صورت ضريب همبستگي - همبستگي بين نمره آزمون پيش بيني کننده و نمرۀ ملاک- بيان مي شود و با</a:t>
            </a:r>
            <a:r>
              <a:rPr lang="en-US" dirty="0">
                <a:cs typeface="B Koodak" pitchFamily="2" charset="-78"/>
              </a:rPr>
              <a:t> </a:t>
            </a:r>
            <a:r>
              <a:rPr lang="en-US" dirty="0" err="1">
                <a:cs typeface="B Koodak" pitchFamily="2" charset="-78"/>
              </a:rPr>
              <a:t>r</a:t>
            </a:r>
            <a:r>
              <a:rPr lang="en-US" baseline="-25000" dirty="0" err="1">
                <a:cs typeface="B Koodak" pitchFamily="2" charset="-78"/>
              </a:rPr>
              <a:t>xy</a:t>
            </a:r>
            <a:r>
              <a:rPr lang="en-US" dirty="0">
                <a:cs typeface="B Koodak" pitchFamily="2" charset="-78"/>
              </a:rPr>
              <a:t> </a:t>
            </a:r>
            <a:r>
              <a:rPr lang="ar-SA" dirty="0">
                <a:cs typeface="B Koodak" pitchFamily="2" charset="-78"/>
              </a:rPr>
              <a:t>نشان داده مي شود که</a:t>
            </a:r>
            <a:r>
              <a:rPr lang="en-US" dirty="0">
                <a:cs typeface="B Koodak" pitchFamily="2" charset="-78"/>
              </a:rPr>
              <a:t> x </a:t>
            </a:r>
            <a:r>
              <a:rPr lang="ar-SA" dirty="0">
                <a:cs typeface="B Koodak" pitchFamily="2" charset="-78"/>
              </a:rPr>
              <a:t>نمره آزمون و</a:t>
            </a:r>
            <a:r>
              <a:rPr lang="en-US" dirty="0">
                <a:cs typeface="B Koodak" pitchFamily="2" charset="-78"/>
              </a:rPr>
              <a:t> y </a:t>
            </a:r>
            <a:r>
              <a:rPr lang="ar-SA" dirty="0">
                <a:cs typeface="B Koodak" pitchFamily="2" charset="-78"/>
              </a:rPr>
              <a:t>نمره ملاک است. </a:t>
            </a:r>
            <a:endParaRPr lang="en-US" dirty="0">
              <a:cs typeface="B Koodak" pitchFamily="2" charset="-78"/>
            </a:endParaRPr>
          </a:p>
          <a:p>
            <a:pPr algn="r" rtl="1">
              <a:lnSpc>
                <a:spcPct val="150000"/>
              </a:lnSpc>
            </a:pPr>
            <a:endParaRPr lang="en-US" dirty="0">
              <a:cs typeface="B Koodak" pitchFamily="2" charset="-78"/>
            </a:endParaRPr>
          </a:p>
        </p:txBody>
      </p:sp>
      <p:sp>
        <p:nvSpPr>
          <p:cNvPr id="4" name="Date Placeholder 3"/>
          <p:cNvSpPr>
            <a:spLocks noGrp="1"/>
          </p:cNvSpPr>
          <p:nvPr>
            <p:ph type="dt" sz="half" idx="10"/>
          </p:nvPr>
        </p:nvSpPr>
        <p:spPr/>
        <p:txBody>
          <a:bodyPr/>
          <a:lstStyle/>
          <a:p>
            <a:fld id="{F644C299-731A-4D70-9F7C-9F0E50B33245}" type="datetime1">
              <a:rPr lang="en-US" smtClean="0"/>
              <a:pPr/>
              <a:t>4/3/2014</a:t>
            </a:fld>
            <a:endParaRPr lang="en-US"/>
          </a:p>
        </p:txBody>
      </p:sp>
      <p:sp>
        <p:nvSpPr>
          <p:cNvPr id="5" name="Slide Number Placeholder 4"/>
          <p:cNvSpPr>
            <a:spLocks noGrp="1"/>
          </p:cNvSpPr>
          <p:nvPr>
            <p:ph type="sldNum" sz="quarter" idx="12"/>
          </p:nvPr>
        </p:nvSpPr>
        <p:spPr/>
        <p:txBody>
          <a:bodyPr/>
          <a:lstStyle/>
          <a:p>
            <a:fld id="{79A2C611-0E31-404A-9C3D-AC4B06E42183}" type="slidenum">
              <a:rPr lang="en-US" smtClean="0"/>
              <a:pPr/>
              <a:t>6</a:t>
            </a:fld>
            <a:endParaRPr lang="en-US"/>
          </a:p>
        </p:txBody>
      </p:sp>
      <p:sp>
        <p:nvSpPr>
          <p:cNvPr id="6" name="Footer Placeholder 5"/>
          <p:cNvSpPr>
            <a:spLocks noGrp="1"/>
          </p:cNvSpPr>
          <p:nvPr>
            <p:ph type="ftr" sz="quarter" idx="11"/>
          </p:nvPr>
        </p:nvSpPr>
        <p:spPr/>
        <p:txBody>
          <a:bodyPr/>
          <a:lstStyle/>
          <a:p>
            <a:r>
              <a:rPr lang="en-US" smtClean="0"/>
              <a:t>Dr. Abbas Ebadi</a:t>
            </a:r>
            <a:endParaRPr lang="en-US"/>
          </a:p>
        </p:txBody>
      </p:sp>
    </p:spTree>
    <p:extLst>
      <p:ext uri="{BB962C8B-B14F-4D97-AF65-F5344CB8AC3E}">
        <p14:creationId xmlns:p14="http://schemas.microsoft.com/office/powerpoint/2010/main" xmlns="" val="39006093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style>
          <a:lnRef idx="1">
            <a:schemeClr val="accent1"/>
          </a:lnRef>
          <a:fillRef idx="2">
            <a:schemeClr val="accent1"/>
          </a:fillRef>
          <a:effectRef idx="1">
            <a:schemeClr val="accent1"/>
          </a:effectRef>
          <a:fontRef idx="minor">
            <a:schemeClr val="dk1"/>
          </a:fontRef>
        </p:style>
        <p:txBody>
          <a:bodyPr>
            <a:normAutofit/>
          </a:bodyPr>
          <a:lstStyle/>
          <a:p>
            <a:pPr rtl="1"/>
            <a:r>
              <a:rPr lang="fa-IR" dirty="0" smtClean="0">
                <a:cs typeface="B Titr" pitchFamily="2" charset="-78"/>
              </a:rPr>
              <a:t>برآورد روایی وابسته به ملاک</a:t>
            </a:r>
            <a:endParaRPr lang="en-US" dirty="0">
              <a:cs typeface="B Titr" pitchFamily="2" charset="-78"/>
            </a:endParaRPr>
          </a:p>
        </p:txBody>
      </p:sp>
      <p:sp>
        <p:nvSpPr>
          <p:cNvPr id="3" name="Content Placeholder 2"/>
          <p:cNvSpPr>
            <a:spLocks noGrp="1"/>
          </p:cNvSpPr>
          <p:nvPr>
            <p:ph idx="1"/>
          </p:nvPr>
        </p:nvSpPr>
        <p:spPr>
          <a:xfrm>
            <a:off x="457200" y="1524000"/>
            <a:ext cx="8229600" cy="5105400"/>
          </a:xfrm>
        </p:spPr>
        <p:style>
          <a:lnRef idx="1">
            <a:schemeClr val="accent5"/>
          </a:lnRef>
          <a:fillRef idx="2">
            <a:schemeClr val="accent5"/>
          </a:fillRef>
          <a:effectRef idx="1">
            <a:schemeClr val="accent5"/>
          </a:effectRef>
          <a:fontRef idx="minor">
            <a:schemeClr val="dk1"/>
          </a:fontRef>
        </p:style>
        <p:txBody>
          <a:bodyPr/>
          <a:lstStyle/>
          <a:p>
            <a:pPr algn="r" rtl="1"/>
            <a:r>
              <a:rPr lang="ar-SA" b="1" i="1" dirty="0">
                <a:effectLst>
                  <a:outerShdw blurRad="38100" dist="38100" dir="2700000" algn="tl">
                    <a:srgbClr val="000000">
                      <a:alpha val="43137"/>
                    </a:srgbClr>
                  </a:outerShdw>
                </a:effectLst>
                <a:cs typeface="B Koodak" pitchFamily="2" charset="-78"/>
              </a:rPr>
              <a:t>اعتبار پيش بيني </a:t>
            </a:r>
            <a:endParaRPr lang="fa-IR" b="1" i="1" dirty="0" smtClean="0">
              <a:effectLst>
                <a:outerShdw blurRad="38100" dist="38100" dir="2700000" algn="tl">
                  <a:srgbClr val="000000">
                    <a:alpha val="43137"/>
                  </a:srgbClr>
                </a:outerShdw>
              </a:effectLst>
              <a:cs typeface="B Koodak" pitchFamily="2" charset="-78"/>
            </a:endParaRPr>
          </a:p>
          <a:p>
            <a:pPr algn="r" rtl="1"/>
            <a:endParaRPr lang="fa-IR" dirty="0">
              <a:cs typeface="B Koodak" pitchFamily="2" charset="-78"/>
            </a:endParaRPr>
          </a:p>
          <a:p>
            <a:pPr algn="r" rtl="1"/>
            <a:endParaRPr lang="fa-IR" dirty="0" smtClean="0">
              <a:cs typeface="B Koodak" pitchFamily="2" charset="-78"/>
            </a:endParaRPr>
          </a:p>
          <a:p>
            <a:pPr algn="ctr" rtl="1">
              <a:buNone/>
            </a:pPr>
            <a:r>
              <a:rPr lang="fa-IR" sz="5500" dirty="0" smtClean="0">
                <a:solidFill>
                  <a:srgbClr val="FF0000"/>
                </a:solidFill>
                <a:cs typeface="B Koodak" pitchFamily="2" charset="-78"/>
              </a:rPr>
              <a:t>و</a:t>
            </a:r>
          </a:p>
          <a:p>
            <a:pPr algn="r" rtl="1"/>
            <a:endParaRPr lang="fa-IR" dirty="0">
              <a:cs typeface="B Koodak" pitchFamily="2" charset="-78"/>
            </a:endParaRPr>
          </a:p>
          <a:p>
            <a:pPr algn="r" rtl="1"/>
            <a:r>
              <a:rPr lang="ar-SA" dirty="0">
                <a:cs typeface="B Titr" pitchFamily="2" charset="-78"/>
              </a:rPr>
              <a:t>اعتبار </a:t>
            </a:r>
            <a:r>
              <a:rPr lang="ar-SA" dirty="0" smtClean="0">
                <a:cs typeface="B Titr" pitchFamily="2" charset="-78"/>
              </a:rPr>
              <a:t>همز</a:t>
            </a:r>
            <a:r>
              <a:rPr lang="fa-IR" dirty="0" smtClean="0">
                <a:cs typeface="B Titr" pitchFamily="2" charset="-78"/>
              </a:rPr>
              <a:t>مان</a:t>
            </a:r>
            <a:endParaRPr lang="en-US" dirty="0">
              <a:cs typeface="B Titr" pitchFamily="2" charset="-78"/>
            </a:endParaRPr>
          </a:p>
        </p:txBody>
      </p:sp>
      <p:sp>
        <p:nvSpPr>
          <p:cNvPr id="4" name="Date Placeholder 3"/>
          <p:cNvSpPr>
            <a:spLocks noGrp="1"/>
          </p:cNvSpPr>
          <p:nvPr>
            <p:ph type="dt" sz="half" idx="10"/>
          </p:nvPr>
        </p:nvSpPr>
        <p:spPr/>
        <p:txBody>
          <a:bodyPr/>
          <a:lstStyle/>
          <a:p>
            <a:fld id="{574BE8E2-17D3-4BC6-BAA5-C15A6C727928}" type="datetime1">
              <a:rPr lang="en-US" smtClean="0"/>
              <a:pPr/>
              <a:t>4/3/2014</a:t>
            </a:fld>
            <a:endParaRPr lang="en-US"/>
          </a:p>
        </p:txBody>
      </p:sp>
      <p:sp>
        <p:nvSpPr>
          <p:cNvPr id="5" name="Slide Number Placeholder 4"/>
          <p:cNvSpPr>
            <a:spLocks noGrp="1"/>
          </p:cNvSpPr>
          <p:nvPr>
            <p:ph type="sldNum" sz="quarter" idx="12"/>
          </p:nvPr>
        </p:nvSpPr>
        <p:spPr/>
        <p:txBody>
          <a:bodyPr/>
          <a:lstStyle/>
          <a:p>
            <a:fld id="{79A2C611-0E31-404A-9C3D-AC4B06E42183}" type="slidenum">
              <a:rPr lang="en-US" smtClean="0"/>
              <a:pPr/>
              <a:t>7</a:t>
            </a:fld>
            <a:endParaRPr lang="en-US"/>
          </a:p>
        </p:txBody>
      </p:sp>
      <p:sp>
        <p:nvSpPr>
          <p:cNvPr id="6" name="Footer Placeholder 5"/>
          <p:cNvSpPr>
            <a:spLocks noGrp="1"/>
          </p:cNvSpPr>
          <p:nvPr>
            <p:ph type="ftr" sz="quarter" idx="11"/>
          </p:nvPr>
        </p:nvSpPr>
        <p:spPr/>
        <p:txBody>
          <a:bodyPr/>
          <a:lstStyle/>
          <a:p>
            <a:r>
              <a:rPr lang="en-US" smtClean="0"/>
              <a:t>Dr. Abbas Ebadi</a:t>
            </a:r>
            <a:endParaRPr lang="en-US"/>
          </a:p>
        </p:txBody>
      </p:sp>
    </p:spTree>
    <p:extLst>
      <p:ext uri="{BB962C8B-B14F-4D97-AF65-F5344CB8AC3E}">
        <p14:creationId xmlns:p14="http://schemas.microsoft.com/office/powerpoint/2010/main" xmlns="" val="39006093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style>
          <a:lnRef idx="1">
            <a:schemeClr val="accent1"/>
          </a:lnRef>
          <a:fillRef idx="2">
            <a:schemeClr val="accent1"/>
          </a:fillRef>
          <a:effectRef idx="1">
            <a:schemeClr val="accent1"/>
          </a:effectRef>
          <a:fontRef idx="minor">
            <a:schemeClr val="dk1"/>
          </a:fontRef>
        </p:style>
        <p:txBody>
          <a:bodyPr/>
          <a:lstStyle/>
          <a:p>
            <a:pPr rtl="1"/>
            <a:r>
              <a:rPr lang="ar-SA" b="1" dirty="0">
                <a:cs typeface="B Titr" pitchFamily="2" charset="-78"/>
              </a:rPr>
              <a:t>روايي پيش </a:t>
            </a:r>
            <a:r>
              <a:rPr lang="ar-SA" b="1" dirty="0" smtClean="0">
                <a:cs typeface="B Titr" pitchFamily="2" charset="-78"/>
              </a:rPr>
              <a:t>بين</a:t>
            </a:r>
            <a:r>
              <a:rPr lang="en-US" dirty="0">
                <a:cs typeface="B Titr" pitchFamily="2" charset="-78"/>
              </a:rPr>
              <a:t>Predictive </a:t>
            </a:r>
            <a:r>
              <a:rPr lang="en-US" dirty="0" smtClean="0">
                <a:cs typeface="B Titr" pitchFamily="2" charset="-78"/>
              </a:rPr>
              <a:t>Validity</a:t>
            </a:r>
            <a:r>
              <a:rPr lang="fa-IR" dirty="0" smtClean="0">
                <a:cs typeface="B Titr" pitchFamily="2" charset="-78"/>
              </a:rPr>
              <a:t>    </a:t>
            </a:r>
            <a:endParaRPr lang="en-US" dirty="0">
              <a:cs typeface="B Titr" pitchFamily="2" charset="-78"/>
            </a:endParaRPr>
          </a:p>
        </p:txBody>
      </p:sp>
      <p:sp>
        <p:nvSpPr>
          <p:cNvPr id="3" name="Content Placeholder 2"/>
          <p:cNvSpPr>
            <a:spLocks noGrp="1"/>
          </p:cNvSpPr>
          <p:nvPr>
            <p:ph idx="1"/>
          </p:nvPr>
        </p:nvSpPr>
        <p:spPr>
          <a:xfrm>
            <a:off x="457200" y="1524000"/>
            <a:ext cx="8229600" cy="5105400"/>
          </a:xfrm>
        </p:spPr>
        <p:style>
          <a:lnRef idx="1">
            <a:schemeClr val="accent5"/>
          </a:lnRef>
          <a:fillRef idx="2">
            <a:schemeClr val="accent5"/>
          </a:fillRef>
          <a:effectRef idx="1">
            <a:schemeClr val="accent5"/>
          </a:effectRef>
          <a:fontRef idx="minor">
            <a:schemeClr val="dk1"/>
          </a:fontRef>
        </p:style>
        <p:txBody>
          <a:bodyPr/>
          <a:lstStyle/>
          <a:p>
            <a:pPr algn="just" rtl="1"/>
            <a:r>
              <a:rPr lang="ar-SA" dirty="0">
                <a:cs typeface="B Koodak" pitchFamily="2" charset="-78"/>
              </a:rPr>
              <a:t>قدرت پيش­بيني آزمون در عمل به روايي ملاکي آن بستگي دارد که روايي پيش­بيني ناميده مي </a:t>
            </a:r>
            <a:r>
              <a:rPr lang="ar-SA" dirty="0" smtClean="0">
                <a:cs typeface="B Koodak" pitchFamily="2" charset="-78"/>
              </a:rPr>
              <a:t>شو</a:t>
            </a:r>
            <a:r>
              <a:rPr lang="fa-IR" dirty="0" smtClean="0">
                <a:cs typeface="B Koodak" pitchFamily="2" charset="-78"/>
              </a:rPr>
              <a:t>د.</a:t>
            </a:r>
          </a:p>
          <a:p>
            <a:pPr algn="just" rtl="1"/>
            <a:endParaRPr lang="fa-IR" dirty="0">
              <a:cs typeface="B Koodak" pitchFamily="2" charset="-78"/>
            </a:endParaRPr>
          </a:p>
          <a:p>
            <a:pPr algn="just" rtl="1"/>
            <a:endParaRPr lang="fa-IR" dirty="0" smtClean="0">
              <a:cs typeface="B Koodak" pitchFamily="2" charset="-78"/>
            </a:endParaRPr>
          </a:p>
          <a:p>
            <a:pPr algn="just" rtl="1"/>
            <a:r>
              <a:rPr lang="ar-SA" dirty="0" smtClean="0">
                <a:cs typeface="B Koodak" pitchFamily="2" charset="-78"/>
              </a:rPr>
              <a:t>واژه </a:t>
            </a:r>
            <a:r>
              <a:rPr lang="ar-SA" dirty="0">
                <a:cs typeface="B Koodak" pitchFamily="2" charset="-78"/>
              </a:rPr>
              <a:t>پيش­بيني معمولاً به آينده مربوط است و پيش­بيني لزوماً به معناي </a:t>
            </a:r>
            <a:r>
              <a:rPr lang="ar-SA" dirty="0" smtClean="0">
                <a:cs typeface="B Koodak" pitchFamily="2" charset="-78"/>
              </a:rPr>
              <a:t>پيش­گويي</a:t>
            </a:r>
            <a:r>
              <a:rPr lang="fa-IR" dirty="0" smtClean="0">
                <a:cs typeface="B Koodak" pitchFamily="2" charset="-78"/>
              </a:rPr>
              <a:t> (</a:t>
            </a:r>
            <a:r>
              <a:rPr lang="en-US" dirty="0" smtClean="0">
                <a:cs typeface="B Koodak" pitchFamily="2" charset="-78"/>
              </a:rPr>
              <a:t>Forecast</a:t>
            </a:r>
            <a:r>
              <a:rPr lang="fa-IR" dirty="0">
                <a:cs typeface="B Koodak" pitchFamily="2" charset="-78"/>
              </a:rPr>
              <a:t>)</a:t>
            </a:r>
            <a:r>
              <a:rPr lang="ar-SA" dirty="0" smtClean="0">
                <a:cs typeface="B Koodak" pitchFamily="2" charset="-78"/>
              </a:rPr>
              <a:t> </a:t>
            </a:r>
            <a:r>
              <a:rPr lang="ar-SA" dirty="0">
                <a:cs typeface="B Koodak" pitchFamily="2" charset="-78"/>
              </a:rPr>
              <a:t>نيست. محقق در واقع متغير وابسته را از روي متغير مستقل پيش­بيني مي کند.</a:t>
            </a:r>
            <a:r>
              <a:rPr lang="en-US" dirty="0" smtClean="0">
                <a:effectLst/>
                <a:cs typeface="B Koodak" pitchFamily="2" charset="-78"/>
              </a:rPr>
              <a:t> </a:t>
            </a:r>
            <a:endParaRPr lang="en-US" dirty="0">
              <a:cs typeface="B Koodak" pitchFamily="2" charset="-78"/>
            </a:endParaRPr>
          </a:p>
          <a:p>
            <a:pPr algn="r" rtl="1"/>
            <a:endParaRPr lang="en-US" dirty="0">
              <a:cs typeface="B Koodak" pitchFamily="2" charset="-78"/>
            </a:endParaRPr>
          </a:p>
        </p:txBody>
      </p:sp>
      <p:sp>
        <p:nvSpPr>
          <p:cNvPr id="4" name="Date Placeholder 3"/>
          <p:cNvSpPr>
            <a:spLocks noGrp="1"/>
          </p:cNvSpPr>
          <p:nvPr>
            <p:ph type="dt" sz="half" idx="10"/>
          </p:nvPr>
        </p:nvSpPr>
        <p:spPr/>
        <p:txBody>
          <a:bodyPr/>
          <a:lstStyle/>
          <a:p>
            <a:fld id="{181E77E2-7E28-4FE0-94B9-2CBE6AFB9D3B}" type="datetime1">
              <a:rPr lang="en-US" smtClean="0"/>
              <a:pPr/>
              <a:t>4/3/2014</a:t>
            </a:fld>
            <a:endParaRPr lang="en-US"/>
          </a:p>
        </p:txBody>
      </p:sp>
      <p:sp>
        <p:nvSpPr>
          <p:cNvPr id="5" name="Slide Number Placeholder 4"/>
          <p:cNvSpPr>
            <a:spLocks noGrp="1"/>
          </p:cNvSpPr>
          <p:nvPr>
            <p:ph type="sldNum" sz="quarter" idx="12"/>
          </p:nvPr>
        </p:nvSpPr>
        <p:spPr/>
        <p:txBody>
          <a:bodyPr/>
          <a:lstStyle/>
          <a:p>
            <a:fld id="{79A2C611-0E31-404A-9C3D-AC4B06E42183}" type="slidenum">
              <a:rPr lang="en-US" smtClean="0"/>
              <a:pPr/>
              <a:t>8</a:t>
            </a:fld>
            <a:endParaRPr lang="en-US"/>
          </a:p>
        </p:txBody>
      </p:sp>
      <p:sp>
        <p:nvSpPr>
          <p:cNvPr id="6" name="Footer Placeholder 5"/>
          <p:cNvSpPr>
            <a:spLocks noGrp="1"/>
          </p:cNvSpPr>
          <p:nvPr>
            <p:ph type="ftr" sz="quarter" idx="11"/>
          </p:nvPr>
        </p:nvSpPr>
        <p:spPr/>
        <p:txBody>
          <a:bodyPr/>
          <a:lstStyle/>
          <a:p>
            <a:r>
              <a:rPr lang="en-US" smtClean="0"/>
              <a:t>Dr. Abbas Ebadi</a:t>
            </a:r>
            <a:endParaRPr lang="en-US"/>
          </a:p>
        </p:txBody>
      </p:sp>
    </p:spTree>
    <p:extLst>
      <p:ext uri="{BB962C8B-B14F-4D97-AF65-F5344CB8AC3E}">
        <p14:creationId xmlns:p14="http://schemas.microsoft.com/office/powerpoint/2010/main" xmlns="" val="12120857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noGrp="1"/>
          </p:cNvSpPr>
          <p:nvPr/>
        </p:nvSpPr>
        <p:spPr bwMode="auto">
          <a:xfrm>
            <a:off x="6553200" y="6248400"/>
            <a:ext cx="2133600" cy="457200"/>
          </a:xfrm>
          <a:prstGeom prst="rect">
            <a:avLst/>
          </a:prstGeom>
          <a:noFill/>
          <a:ln>
            <a:miter lim="800000"/>
            <a:headEnd/>
            <a:tailEnd/>
          </a:ln>
        </p:spPr>
        <p:txBody>
          <a:bodyPr anchor="b"/>
          <a:lstStyle/>
          <a:p>
            <a:pPr rtl="0"/>
            <a:fld id="{36D5839D-0223-48C0-A188-3D6EF65DCB9C}" type="slidenum">
              <a:rPr lang="ar-SA" sz="1200">
                <a:effectLst>
                  <a:outerShdw blurRad="38100" dist="38100" dir="2700000" algn="tl">
                    <a:srgbClr val="000000"/>
                  </a:outerShdw>
                </a:effectLst>
                <a:latin typeface="Tahoma" pitchFamily="34" charset="0"/>
              </a:rPr>
              <a:pPr rtl="0"/>
              <a:t>9</a:t>
            </a:fld>
            <a:endParaRPr lang="en-US" sz="1200">
              <a:effectLst>
                <a:outerShdw blurRad="38100" dist="38100" dir="2700000" algn="tl">
                  <a:srgbClr val="000000"/>
                </a:outerShdw>
              </a:effectLst>
              <a:latin typeface="Tahoma" pitchFamily="34" charset="0"/>
            </a:endParaRPr>
          </a:p>
        </p:txBody>
      </p:sp>
      <p:sp>
        <p:nvSpPr>
          <p:cNvPr id="102403" name="Rectangle 3"/>
          <p:cNvSpPr>
            <a:spLocks noGrp="1" noChangeArrowheads="1"/>
          </p:cNvSpPr>
          <p:nvPr>
            <p:ph type="body" idx="4294967295"/>
          </p:nvPr>
        </p:nvSpPr>
        <p:spPr>
          <a:xfrm>
            <a:off x="684213" y="1844675"/>
            <a:ext cx="7772400" cy="4508500"/>
          </a:xfrm>
          <a:noFill/>
        </p:spPr>
        <p:txBody>
          <a:bodyPr/>
          <a:lstStyle/>
          <a:p>
            <a:pPr algn="ctr" rtl="1" eaLnBrk="1" hangingPunct="1">
              <a:buFontTx/>
              <a:buNone/>
            </a:pPr>
            <a:r>
              <a:rPr lang="fa-IR" u="sng" dirty="0" smtClean="0">
                <a:effectLst/>
                <a:cs typeface="B Nazanin" pitchFamily="2" charset="-78"/>
              </a:rPr>
              <a:t>آزمون ورودی دانشگاه</a:t>
            </a:r>
          </a:p>
          <a:p>
            <a:pPr algn="just" rtl="1" eaLnBrk="1" hangingPunct="1">
              <a:buFontTx/>
              <a:buNone/>
            </a:pPr>
            <a:endParaRPr lang="fa-IR" dirty="0" smtClean="0">
              <a:effectLst/>
              <a:cs typeface="B Nazanin" pitchFamily="2" charset="-78"/>
            </a:endParaRPr>
          </a:p>
          <a:p>
            <a:pPr algn="just" rtl="1" eaLnBrk="1" hangingPunct="1">
              <a:buFontTx/>
              <a:buNone/>
            </a:pPr>
            <a:r>
              <a:rPr lang="fa-IR" dirty="0" smtClean="0">
                <a:effectLst/>
                <a:cs typeface="B Nazanin" pitchFamily="2" charset="-78"/>
              </a:rPr>
              <a:t>سؤالات آزمون ورودی             متغیر پیش بین</a:t>
            </a:r>
          </a:p>
          <a:p>
            <a:pPr algn="just" rtl="1" eaLnBrk="1" hangingPunct="1">
              <a:buFontTx/>
              <a:buNone/>
            </a:pPr>
            <a:r>
              <a:rPr lang="fa-IR" dirty="0" smtClean="0">
                <a:effectLst/>
                <a:cs typeface="B Nazanin" pitchFamily="2" charset="-78"/>
              </a:rPr>
              <a:t> </a:t>
            </a:r>
          </a:p>
          <a:p>
            <a:pPr algn="just" rtl="1" eaLnBrk="1" hangingPunct="1">
              <a:buFontTx/>
              <a:buNone/>
            </a:pPr>
            <a:r>
              <a:rPr lang="fa-IR" dirty="0" smtClean="0">
                <a:effectLst/>
                <a:cs typeface="B Nazanin" pitchFamily="2" charset="-78"/>
              </a:rPr>
              <a:t> نمرات تحصیلی داوطلبان در دانشگاه           متغیر ملاک</a:t>
            </a:r>
            <a:endParaRPr lang="en-US" dirty="0" smtClean="0">
              <a:effectLst/>
              <a:cs typeface="B Nazanin" pitchFamily="2" charset="-78"/>
            </a:endParaRPr>
          </a:p>
        </p:txBody>
      </p:sp>
      <p:sp>
        <p:nvSpPr>
          <p:cNvPr id="70658" name="Rectangle 2"/>
          <p:cNvSpPr>
            <a:spLocks noChangeArrowheads="1"/>
          </p:cNvSpPr>
          <p:nvPr/>
        </p:nvSpPr>
        <p:spPr bwMode="auto">
          <a:xfrm>
            <a:off x="468313" y="260350"/>
            <a:ext cx="8229600" cy="1143000"/>
          </a:xfrm>
          <a:prstGeom prst="rect">
            <a:avLst/>
          </a:prstGeom>
          <a:noFill/>
          <a:ln w="9525">
            <a:noFill/>
            <a:miter lim="800000"/>
            <a:headEnd/>
            <a:tailEnd/>
          </a:ln>
        </p:spPr>
        <p:txBody>
          <a:bodyPr anchor="ctr"/>
          <a:lstStyle/>
          <a:p>
            <a:pPr algn="ctr">
              <a:defRPr/>
            </a:pPr>
            <a:r>
              <a:rPr lang="fa-IR" sz="2800" b="1">
                <a:cs typeface="B Nazanin" pitchFamily="2" charset="-78"/>
              </a:rPr>
              <a:t>روايي</a:t>
            </a:r>
            <a:r>
              <a:rPr lang="fa-IR" sz="2800" b="1">
                <a:effectLst>
                  <a:outerShdw blurRad="38100" dist="38100" dir="2700000" algn="tl">
                    <a:srgbClr val="000000"/>
                  </a:outerShdw>
                </a:effectLst>
                <a:latin typeface="Calibri" pitchFamily="34" charset="0"/>
                <a:cs typeface="B Nazanin" pitchFamily="2" charset="-78"/>
              </a:rPr>
              <a:t> ملاكي</a:t>
            </a:r>
          </a:p>
          <a:p>
            <a:pPr algn="ctr">
              <a:defRPr/>
            </a:pPr>
            <a:r>
              <a:rPr lang="fa-IR" sz="3200" b="1">
                <a:solidFill>
                  <a:schemeClr val="tx2"/>
                </a:solidFill>
                <a:cs typeface="B Nazanin" pitchFamily="2" charset="-78"/>
              </a:rPr>
              <a:t>روايي پيش بين- </a:t>
            </a:r>
            <a:r>
              <a:rPr lang="fa-IR" sz="3200">
                <a:solidFill>
                  <a:schemeClr val="tx2"/>
                </a:solidFill>
                <a:cs typeface="B Nazanin" pitchFamily="2" charset="-78"/>
              </a:rPr>
              <a:t>مثال</a:t>
            </a:r>
            <a:endParaRPr lang="en-US" sz="3200">
              <a:solidFill>
                <a:schemeClr val="tx2"/>
              </a:solidFill>
              <a:cs typeface="B Nazanin" pitchFamily="2" charset="-78"/>
            </a:endParaRPr>
          </a:p>
        </p:txBody>
      </p:sp>
      <p:sp>
        <p:nvSpPr>
          <p:cNvPr id="101381" name="AutoShape 5"/>
          <p:cNvSpPr>
            <a:spLocks noChangeArrowheads="1"/>
          </p:cNvSpPr>
          <p:nvPr/>
        </p:nvSpPr>
        <p:spPr bwMode="auto">
          <a:xfrm>
            <a:off x="4716463" y="2997200"/>
            <a:ext cx="504825" cy="576263"/>
          </a:xfrm>
          <a:prstGeom prst="leftArrow">
            <a:avLst>
              <a:gd name="adj1" fmla="val 50000"/>
              <a:gd name="adj2" fmla="val 25000"/>
            </a:avLst>
          </a:prstGeom>
          <a:solidFill>
            <a:schemeClr val="tx2"/>
          </a:solidFill>
          <a:ln w="9525">
            <a:solidFill>
              <a:schemeClr val="tx1"/>
            </a:solidFill>
            <a:miter lim="800000"/>
            <a:headEnd/>
            <a:tailEnd/>
          </a:ln>
        </p:spPr>
        <p:txBody>
          <a:bodyPr wrap="none" anchor="ctr"/>
          <a:lstStyle/>
          <a:p>
            <a:endParaRPr lang="fa-IR"/>
          </a:p>
        </p:txBody>
      </p:sp>
      <p:sp>
        <p:nvSpPr>
          <p:cNvPr id="249862" name="AutoShape 6"/>
          <p:cNvSpPr>
            <a:spLocks noChangeArrowheads="1"/>
          </p:cNvSpPr>
          <p:nvPr/>
        </p:nvSpPr>
        <p:spPr bwMode="auto">
          <a:xfrm>
            <a:off x="3059113" y="4149725"/>
            <a:ext cx="504825" cy="576263"/>
          </a:xfrm>
          <a:prstGeom prst="leftArrow">
            <a:avLst>
              <a:gd name="adj1" fmla="val 50000"/>
              <a:gd name="adj2" fmla="val 25000"/>
            </a:avLst>
          </a:prstGeom>
          <a:solidFill>
            <a:schemeClr val="tx2"/>
          </a:solidFill>
          <a:ln w="9525">
            <a:solidFill>
              <a:schemeClr val="tx1"/>
            </a:solidFill>
            <a:miter lim="800000"/>
            <a:headEnd/>
            <a:tailEnd/>
          </a:ln>
        </p:spPr>
        <p:txBody>
          <a:bodyPr wrap="none" anchor="ctr"/>
          <a:lstStyle/>
          <a:p>
            <a:endParaRPr lang="fa-IR"/>
          </a:p>
        </p:txBody>
      </p:sp>
      <p:sp>
        <p:nvSpPr>
          <p:cNvPr id="7" name="Date Placeholder 6"/>
          <p:cNvSpPr>
            <a:spLocks noGrp="1"/>
          </p:cNvSpPr>
          <p:nvPr>
            <p:ph type="dt" sz="half" idx="10"/>
          </p:nvPr>
        </p:nvSpPr>
        <p:spPr/>
        <p:txBody>
          <a:bodyPr/>
          <a:lstStyle/>
          <a:p>
            <a:fld id="{AD96588B-48D1-4AA9-B4E8-CBE02F911B22}" type="datetime1">
              <a:rPr lang="en-US" smtClean="0"/>
              <a:pPr/>
              <a:t>4/3/2014</a:t>
            </a:fld>
            <a:endParaRPr lang="en-US"/>
          </a:p>
        </p:txBody>
      </p:sp>
      <p:sp>
        <p:nvSpPr>
          <p:cNvPr id="8" name="Slide Number Placeholder 7"/>
          <p:cNvSpPr>
            <a:spLocks noGrp="1"/>
          </p:cNvSpPr>
          <p:nvPr>
            <p:ph type="sldNum" sz="quarter" idx="12"/>
          </p:nvPr>
        </p:nvSpPr>
        <p:spPr/>
        <p:txBody>
          <a:bodyPr/>
          <a:lstStyle/>
          <a:p>
            <a:fld id="{79A2C611-0E31-404A-9C3D-AC4B06E42183}" type="slidenum">
              <a:rPr lang="en-US" smtClean="0"/>
              <a:pPr/>
              <a:t>9</a:t>
            </a:fld>
            <a:endParaRPr lang="en-US"/>
          </a:p>
        </p:txBody>
      </p:sp>
      <p:sp>
        <p:nvSpPr>
          <p:cNvPr id="9" name="Footer Placeholder 8"/>
          <p:cNvSpPr>
            <a:spLocks noGrp="1"/>
          </p:cNvSpPr>
          <p:nvPr>
            <p:ph type="ftr" sz="quarter" idx="11"/>
          </p:nvPr>
        </p:nvSpPr>
        <p:spPr/>
        <p:txBody>
          <a:bodyPr/>
          <a:lstStyle/>
          <a:p>
            <a:r>
              <a:rPr lang="en-US" smtClean="0"/>
              <a:t>Dr. Abbas Ebadi</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9862"/>
                                        </p:tgtEl>
                                        <p:attrNameLst>
                                          <p:attrName>style.visibility</p:attrName>
                                        </p:attrNameLst>
                                      </p:cBhvr>
                                      <p:to>
                                        <p:strVal val="visible"/>
                                      </p:to>
                                    </p:set>
                                    <p:animEffect transition="in" filter="box(in)">
                                      <p:cBhvr>
                                        <p:cTn id="7" dur="500"/>
                                        <p:tgtEl>
                                          <p:spTgt spid="24986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02403">
                                            <p:txEl>
                                              <p:pRg st="4" end="4"/>
                                            </p:txEl>
                                          </p:spTgt>
                                        </p:tgtEl>
                                        <p:attrNameLst>
                                          <p:attrName>style.visibility</p:attrName>
                                        </p:attrNameLst>
                                      </p:cBhvr>
                                      <p:to>
                                        <p:strVal val="visible"/>
                                      </p:to>
                                    </p:set>
                                    <p:animEffect transition="in" filter="diamond(in)">
                                      <p:cBhvr>
                                        <p:cTn id="12" dur="1000"/>
                                        <p:tgtEl>
                                          <p:spTgt spid="1024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62"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uture">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Black 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emplate>
  <TotalTime>172</TotalTime>
  <Words>1148</Words>
  <Application>Microsoft Office PowerPoint</Application>
  <PresentationFormat>On-screen Show (4:3)</PresentationFormat>
  <Paragraphs>199</Paragraphs>
  <Slides>25</Slides>
  <Notes>8</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25</vt:i4>
      </vt:variant>
    </vt:vector>
  </HeadingPairs>
  <TitlesOfParts>
    <vt:vector size="43" baseType="lpstr">
      <vt:lpstr>Arial</vt:lpstr>
      <vt:lpstr>Times New Roman</vt:lpstr>
      <vt:lpstr>Garamond</vt:lpstr>
      <vt:lpstr>Calibri</vt:lpstr>
      <vt:lpstr>Wingdings</vt:lpstr>
      <vt:lpstr>Arial Black</vt:lpstr>
      <vt:lpstr>B Nazanin</vt:lpstr>
      <vt:lpstr>B Titr</vt:lpstr>
      <vt:lpstr>Zar</vt:lpstr>
      <vt:lpstr>B Koodak</vt:lpstr>
      <vt:lpstr>Tahoma</vt:lpstr>
      <vt:lpstr>B Lotus</vt:lpstr>
      <vt:lpstr>Wingdings 2</vt:lpstr>
      <vt:lpstr>Homa</vt:lpstr>
      <vt:lpstr>PMingLiU</vt:lpstr>
      <vt:lpstr>Wingdings 3</vt:lpstr>
      <vt:lpstr>Couture</vt:lpstr>
      <vt:lpstr>Office Theme</vt:lpstr>
      <vt:lpstr>Slide 1</vt:lpstr>
      <vt:lpstr> روایی ملاكي (Criterion-Related Validity)   </vt:lpstr>
      <vt:lpstr>Slide 3</vt:lpstr>
      <vt:lpstr> روایی ملاكي(Criterion-Related Validity)   </vt:lpstr>
      <vt:lpstr>تعریف</vt:lpstr>
      <vt:lpstr>معیار آماری</vt:lpstr>
      <vt:lpstr>برآورد روایی وابسته به ملاک</vt:lpstr>
      <vt:lpstr>روايي پيش بينPredictive Validity    </vt:lpstr>
      <vt:lpstr>Slide 9</vt:lpstr>
      <vt:lpstr>انواع اعتبار مربوط به معیار </vt:lpstr>
      <vt:lpstr>........ادامه اعتبار پیشگویی</vt:lpstr>
      <vt:lpstr>روال مشخص کردن روایی پیش بین</vt:lpstr>
      <vt:lpstr>Slide 13</vt:lpstr>
      <vt:lpstr>روايي همزمان Concurrent Validity</vt:lpstr>
      <vt:lpstr>مثال</vt:lpstr>
      <vt:lpstr>اعتبار همزمان Concurrent V.       </vt:lpstr>
      <vt:lpstr>هدف روايي همزمان </vt:lpstr>
      <vt:lpstr>Slide 18</vt:lpstr>
      <vt:lpstr>مشکل اصلی روایی وابسته به ملاک</vt:lpstr>
      <vt:lpstr>اعتبار مربوط به ملاک (معیار)   Criterion – Related Validity    </vt:lpstr>
      <vt:lpstr>بررسی اعتبار همزمان پرسشنامه  GHQ-28 با آزمونSCL-90-R</vt:lpstr>
      <vt:lpstr>روائي ملاکی هم زمان: ضریب همبستگی پیرسون پرسشنامه بررسي سوءرفتار در خانواده نسبت به سالمندان و چک لیست مشاهده ای غفلت نسبت به سالمندان </vt:lpstr>
      <vt:lpstr>حد نصاب ضریب روایی ملاکی</vt:lpstr>
      <vt:lpstr>عواملی که روایی وابسته به ملاک را تحت تأثیر قرار می دهد:</vt:lpstr>
      <vt:lpstr>سئوال؟</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روايي وابسته به ملاک</dc:title>
  <dc:creator>Nursing Faculty</dc:creator>
  <cp:lastModifiedBy>PARAND</cp:lastModifiedBy>
  <cp:revision>21</cp:revision>
  <dcterms:created xsi:type="dcterms:W3CDTF">2011-04-19T18:02:11Z</dcterms:created>
  <dcterms:modified xsi:type="dcterms:W3CDTF">2014-04-02T20:42:56Z</dcterms:modified>
</cp:coreProperties>
</file>