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23"/>
  </p:notesMasterIdLst>
  <p:sldIdLst>
    <p:sldId id="338" r:id="rId2"/>
    <p:sldId id="339" r:id="rId3"/>
    <p:sldId id="342" r:id="rId4"/>
    <p:sldId id="343" r:id="rId5"/>
    <p:sldId id="344" r:id="rId6"/>
    <p:sldId id="345" r:id="rId7"/>
    <p:sldId id="260" r:id="rId8"/>
    <p:sldId id="346" r:id="rId9"/>
    <p:sldId id="347" r:id="rId10"/>
    <p:sldId id="293" r:id="rId11"/>
    <p:sldId id="329" r:id="rId12"/>
    <p:sldId id="294" r:id="rId13"/>
    <p:sldId id="295" r:id="rId14"/>
    <p:sldId id="327" r:id="rId15"/>
    <p:sldId id="350" r:id="rId16"/>
    <p:sldId id="296" r:id="rId17"/>
    <p:sldId id="348" r:id="rId18"/>
    <p:sldId id="349" r:id="rId19"/>
    <p:sldId id="287" r:id="rId20"/>
    <p:sldId id="259" r:id="rId21"/>
    <p:sldId id="340" r:id="rId2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3" d="100"/>
          <a:sy n="43" d="100"/>
        </p:scale>
        <p:origin x="12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9E6B0-D63C-4E1D-9757-638DE084595B}" type="datetimeFigureOut">
              <a:rPr lang="en-US" smtClean="0"/>
              <a:pPr/>
              <a:t>3/3/2018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1FD0D-D594-47A8-9F13-BAA21607B1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F9254-7957-47F1-AA2B-AA28643E94C9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EAA2-A955-483F-B481-26312E0367B1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9CF6-1D56-4FA7-9202-89BB0211A0F5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45EA-546D-4CB1-BC68-C564787871C7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D231-046B-4009-AD8F-E8AAFAB9809B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48E8-B4E1-448D-AC44-ACFBA21E695D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3032D-C8F1-43C9-81C6-C39F65063C98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DD52-BA7F-424F-91CD-99E18366410C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2E8E-EB3C-40D2-9CF4-6EAD4DBAF9E0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2DA6-FB53-493A-8488-74189D678B43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3E96-EE3D-4ECD-9BBA-99AB256587FE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A9C39-9091-48C2-B277-3C6AD1313C9E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5F84-2129-4027-8373-296A143D518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403351" y="620713"/>
            <a:ext cx="6740550" cy="5614987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fa-IR" sz="3600" kern="10" dirty="0">
                <a:ln w="9525">
                  <a:round/>
                  <a:headEnd/>
                  <a:tailEnd/>
                </a:ln>
                <a:latin typeface="+mn-cs"/>
                <a:ea typeface="+mn-cs"/>
                <a:cs typeface="+mn-cs"/>
              </a:rPr>
              <a:t>ای نام تو بهترین سرآغاز</a:t>
            </a:r>
          </a:p>
          <a:p>
            <a:pPr algn="ctr"/>
            <a:r>
              <a:rPr lang="fa-IR" sz="3600" kern="10" dirty="0">
                <a:ln w="9525">
                  <a:round/>
                  <a:headEnd/>
                  <a:tailEnd/>
                </a:ln>
                <a:latin typeface="+mn-cs"/>
                <a:ea typeface="+mn-cs"/>
                <a:cs typeface="+mn-cs"/>
              </a:rPr>
              <a:t>بی نام تو نامه کی کنم باز</a:t>
            </a:r>
          </a:p>
        </p:txBody>
      </p:sp>
      <p:pic>
        <p:nvPicPr>
          <p:cNvPr id="3" name="Picture 4" descr="iran_gm_e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57166"/>
            <a:ext cx="3771912" cy="1214446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E771F-18EC-4CFD-9D5A-3F25CBB2B0A0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 این مرحله در چند جلسه مترجمین 1 و 2 و محققین تحقیق به بحث و بررسی نسخه اولیه ترجمه شده پرداخته شده و موارد دارای ترجمه ی دشوار و واژه های جایگزین و احتمالی مد نظر قرار گرفت و در نهایت مناسب ترین جمله برای عبارات و جملات انتخاب گردید و در مورد یک نسخه فارسی مشترک توافق گردید.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8A35-5ABD-4530-AF60-D02E81ACB568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10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سپس هر یک از مترجمین در مورد تک تک عبارات مقیاس به لحاظ دشواری اقدام به نمره دهی روی یک مقیاس دیداری 100 نقطه ایی نموده و میزان دشواری ترجمه را مشخص می کنند. </a:t>
            </a:r>
          </a:p>
          <a:p>
            <a:pPr algn="just" rtl="1">
              <a:lnSpc>
                <a:spcPct val="150000"/>
              </a:lnSpc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لازم به یادآوری است که به منظور تعیین میزان دشواری ترجمه در این مرحله میانگین نمرات پایین تر از 25 به عنوان ترجمه آسان ، میانگین نمرات بین 25 تا 30 به عنوان ترجمه نسبتاً آسان و میانگین نمرات دشواری بالاتر از 30 به عنوان موارد دارای ترجمه دشوار در نظر گرفته شد. این تقسیم بندی بر اساس استانداردهای روش ارزیابی کیفیت زندگی بین المللی می باشد.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1CF0-0B56-4951-A46F-B4D54B815D4B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11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b="1" i="1" dirty="0" smtClean="0"/>
              <a:t>- کیفیت ترجمه به وسیله ی دو مترجم دیگر ارزیابی می شود</a:t>
            </a:r>
            <a:r>
              <a:rPr lang="en-US" b="1" i="1" dirty="0" smtClean="0"/>
              <a:t>                                            </a:t>
            </a:r>
            <a:r>
              <a:rPr lang="fa-IR" b="1" i="1" dirty="0" smtClean="0"/>
              <a:t> (مترجمین 3 و4)</a:t>
            </a:r>
            <a:endParaRPr lang="en-US" b="1" i="1" dirty="0" smtClean="0"/>
          </a:p>
          <a:p>
            <a:pPr algn="just" rtl="1"/>
            <a:r>
              <a:rPr lang="fa-IR" b="1" i="1" dirty="0" smtClean="0"/>
              <a:t>هر دو مترجمین 3 و 4 تسلط کافی به هر دو زبان فارسی و انگلیسی داشته باشند. این مترجمین برای تک تک عبارات و مفاهیم موجود در ترجمه به دست آمده از مرحله اول اقدام به نمره دهی کیفیت ترجمه می نمایند.</a:t>
            </a:r>
          </a:p>
          <a:p>
            <a:pPr algn="just" rtl="1"/>
            <a:r>
              <a:rPr lang="fa-IR" b="1" i="1" dirty="0" smtClean="0"/>
              <a:t> در این مرحله منظور از کیفیت ترجمه مطلوب بودن عبارات به لحاظ وضوح (استفاده از واژه های ساده و قابل فهم) کاربرد زبان مشترک (پرهیز از به کارگیری واژه های فنی و تخصصی)، یکسانی مفهومی (</a:t>
            </a:r>
            <a:r>
              <a:rPr lang="en-US" b="1" i="1" dirty="0" smtClean="0"/>
              <a:t> </a:t>
            </a:r>
            <a:r>
              <a:rPr lang="fa-IR" b="1" i="1" dirty="0" smtClean="0"/>
              <a:t>در برداشتن محتوای مفهومی نسخه ی اصلی مقیاس) و کیفیت کلی ترجمه است. </a:t>
            </a:r>
            <a:endParaRPr lang="en-US" b="1" i="1" dirty="0" smtClean="0"/>
          </a:p>
          <a:p>
            <a:pPr algn="r" rtl="1"/>
            <a:endParaRPr lang="fa-IR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B498C-C96A-4709-A54C-110F872D7A41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12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lnSpc>
                <a:spcPct val="200000"/>
              </a:lnSpc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 این مقیاس های دیداری عدد صفر نشانگر کیفیت کاملاً نامطلوب وعدد 100 به معنی کیفیت کاملاً و رضایت بخش ترجمه بود. ملاک تصمیم گیری در مورد کیفیت نامطلوب ترجمه ها، میانگین نمرات پایین تر از 85 در نظر گرفته شد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C35C-8B0A-413E-A74C-D43FC89EE177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13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 صورتی که بعضی از عبارات و واژه ها نامطلوب تشخیص داده شود، برای این عبارات و واژه ها  عبارات مناسب جایگزینی که توسط مترجمین 3 و 4 پیشنهاد خواهد شد و بار دیگر نمره کیفیت ترجمه محاسبه شده و این فرآیند تا به دست آوردن کیفیت ترجمه های به دست آمده در حد مطلوب و یا نسبتاً مطلوب (نمرات بین 80 تا 85) ادامه پیدا کند.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94E4-6477-4871-A854-8FAB0156F6BA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14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14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28600"/>
            <a:ext cx="9270081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01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531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5F8E-8B28-40AA-934A-222229A00A20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16</a:t>
            </a:fld>
            <a:endParaRPr lang="fa-IR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500702"/>
            <a:ext cx="850112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cs typeface="B Zar" pitchFamily="2" charset="-78"/>
              </a:rPr>
              <a:t>نکته در ترجمه</a:t>
            </a:r>
            <a:endParaRPr lang="en-US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- مترجمين همواره يك ترجمه مفهومي‌ را در ذهن داشته باشند. به عبارتي در ترجمه لغات و عبارات به جاي ترجمه تحت اللفظي و واژه به واژه، معادل مفهومي آن را در نظر داشته باشند.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- سعي شود عبارات ترجمه شده شفاف ، ساده و مختصر باشند. از جملات طولاني مشتمل بر چند بند پرهيز شود.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- مخاطبين متن بايد افراد معمولي باشند، نه افراد حرفه‌اي شاغل در بخش سلامت.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FontTx/>
              <a:buChar char="-"/>
            </a:pPr>
            <a:r>
              <a:rPr lang="fa-IR" sz="3600" dirty="0" smtClean="0">
                <a:cs typeface="B Zar" pitchFamily="2" charset="-78"/>
              </a:rPr>
              <a:t>از واژه‌هاي فني‌ استفاده نشود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FontTx/>
              <a:buChar char="-"/>
            </a:pP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cs typeface="B Zar" pitchFamily="2" charset="-78"/>
              </a:rPr>
              <a:t>پيش آزمون پرسشنامه</a:t>
            </a:r>
            <a:endParaRPr lang="en-US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sz="3600" dirty="0" smtClean="0">
                <a:cs typeface="B Zar" pitchFamily="2" charset="-78"/>
              </a:rPr>
              <a:t>حداقلِ تعداد لازم 10 نفر مي‌باشد</a:t>
            </a: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الف) برداشت آنها از هريك از سؤالات چيست؟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ب) آيا مي‌توانند سؤال را به زبان خود بازگو نمايند؟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ج) در صورتي كه كلمه يا عبارت خاصي را نمي‌فهمند، يا به نظرشان آن عبارت یا واژه توهين آميز و حساسیت زاست است، مطرح نمايند؟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د) اگر در ترجمه جايگزين­هاي متفاوتي براي كلمات يا جملات وجود داشته باشد، از مخاطبين پرسيده شود كه كدام را ترجيح مي‌دهند.</a:t>
            </a:r>
            <a:endParaRPr lang="en-US" sz="3600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sz="3600" dirty="0" smtClean="0">
                <a:cs typeface="B Zar" pitchFamily="2" charset="-78"/>
              </a:rPr>
              <a:t>اين سؤالات براي تك تك سؤالات پرسشنامه بايد تكرار شود</a:t>
            </a: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00042"/>
            <a:ext cx="8534400" cy="487510"/>
          </a:xfrm>
        </p:spPr>
        <p:txBody>
          <a:bodyPr>
            <a:normAutofit fontScale="90000"/>
          </a:bodyPr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fa-IR" dirty="0" smtClean="0"/>
              <a:t>كسب اطلاعات شناختي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ar-S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 اين مرحله پرسشنامه ترجمه شده ،در گروه كوچكي از افراد يا بيماران موردنظر به منظور قابليت درك آنها، تفسير و برداشت افراد و بررسي كلمات جايگزين، مورد آزمايش قرار مي گيرد.</a:t>
            </a:r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>
              <a:lnSpc>
                <a:spcPct val="150000"/>
              </a:lnSpc>
            </a:pPr>
            <a:r>
              <a:rPr lang="ar-S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سازمان بهداشت جهاني حداقل ده نفر را كافي دانسته و معتقد است نمونه ها بايد از گروه هاي جنسي و اجتماعي و اقتصادي متفاوت باشند و بالاتر از 18 سال سن داشته باشند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 </a:t>
            </a:r>
            <a:r>
              <a:rPr lang="ar-S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 اين مرحله اطلاعات بدست آمده درباره پرسشنامه مورد تجزيه و تحليل قرار گرفته و اصلاحات لازم در نسخه ترجمه شده اعمال مي شود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/>
            <a:endParaRPr lang="fa-I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7145-4413-48B0-9D22-C877B215693C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19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00042"/>
            <a:ext cx="7772400" cy="1470025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 Cultural Adjustment</a:t>
            </a:r>
            <a:endParaRPr lang="en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472" y="3462342"/>
            <a:ext cx="8286808" cy="253842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Dr. </a:t>
            </a:r>
            <a:r>
              <a:rPr lang="en-US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Abbas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Ebadi</a:t>
            </a:r>
          </a:p>
          <a:p>
            <a:pPr>
              <a:lnSpc>
                <a:spcPct val="80000"/>
              </a:lnSpc>
            </a:pP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Associate 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Professor Nursing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Faculty</a:t>
            </a:r>
          </a:p>
          <a:p>
            <a:pPr>
              <a:lnSpc>
                <a:spcPct val="80000"/>
              </a:lnSpc>
            </a:pP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0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Baqiatallah</a:t>
            </a:r>
            <a:r>
              <a:rPr lang="en-US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University of Medical  Sciences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B4ED315F-54A8-4E1C-A3C6-83573E14E776}" type="datetime8">
              <a:rPr lang="fa-IR" smtClean="0"/>
              <a:pPr/>
              <a:t>03 مارس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579F4039-994E-4C4D-8550-29DD231AD670}" type="slidenum">
              <a:rPr lang="ar-SA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00034" y="1571612"/>
            <a:ext cx="8143931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A863-8718-44AF-801D-B07260F4DC37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20</a:t>
            </a:fld>
            <a:endParaRPr lang="fa-I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1"/>
            <a:ext cx="885828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 rtlCol="1" anchor="ctr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fld id="{1B194BC2-B29F-4891-9A17-2855B46F4F77}" type="datetime8">
              <a:rPr lang="fa-IR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03 مارس 18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Abbas Ebadi(Ph.D)</a:t>
            </a:r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 rtlCol="1" anchor="ctr"/>
          <a:lstStyle/>
          <a:p>
            <a:pPr algn="l" rtl="1" fontAlgn="auto">
              <a:spcBef>
                <a:spcPts val="0"/>
              </a:spcBef>
              <a:spcAft>
                <a:spcPts val="0"/>
              </a:spcAft>
              <a:defRPr/>
            </a:pPr>
            <a:fld id="{84FBA752-2ADA-4CE1-8A9A-6CEE929FA35C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l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4213" name="WordArt 5"/>
          <p:cNvSpPr>
            <a:spLocks noChangeArrowheads="1" noChangeShapeType="1" noTextEdit="1"/>
          </p:cNvSpPr>
          <p:nvPr/>
        </p:nvSpPr>
        <p:spPr bwMode="auto">
          <a:xfrm>
            <a:off x="1331913" y="836613"/>
            <a:ext cx="7056437" cy="5256212"/>
          </a:xfrm>
          <a:prstGeom prst="rect">
            <a:avLst/>
          </a:prstGeom>
        </p:spPr>
        <p:txBody>
          <a:bodyPr wrap="none" fromWordArt="1">
            <a:prstTxWarp prst="textSlantDown">
              <a:avLst>
                <a:gd name="adj" fmla="val 44444"/>
              </a:avLst>
            </a:prstTxWarp>
          </a:bodyPr>
          <a:lstStyle/>
          <a:p>
            <a:pPr algn="ctr"/>
            <a:r>
              <a:rPr lang="fa-IR" sz="3600" kern="10" spc="-18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>
                    <a:alpha val="61960"/>
                  </a:srgb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+mn-cs"/>
                <a:ea typeface="+mn-cs"/>
                <a:cs typeface="+mn-cs"/>
              </a:rPr>
              <a:t>خدایا چنان کن سر انجام کار        تو خشنود باشی و ما رستگار</a:t>
            </a:r>
            <a:endParaRPr lang="en-US" sz="3600" kern="10" spc="-18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>
                  <a:alpha val="61960"/>
                </a:srgb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+mn-cs"/>
              <a:ea typeface="+mn-cs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مراحل ابزار سازی</a:t>
            </a:r>
            <a:endParaRPr lang="en-US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5992"/>
            <a:ext cx="7696200" cy="3200408"/>
          </a:xfrm>
        </p:spPr>
        <p:txBody>
          <a:bodyPr/>
          <a:lstStyle/>
          <a:p>
            <a:pPr marL="514350" indent="-514350" algn="l" rtl="0" eaLnBrk="1" hangingPunct="1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Item Generation</a:t>
            </a:r>
          </a:p>
          <a:p>
            <a:pPr marL="808038" indent="-808038" algn="l" rtl="0" eaLnBrk="1" hangingPunct="1">
              <a:buFont typeface="Wingdings" pitchFamily="2" charset="2"/>
              <a:buChar char="Ø"/>
            </a:pPr>
            <a:r>
              <a:rPr lang="en-US" sz="2800" dirty="0" smtClean="0"/>
              <a:t>Conceptualization &amp; Concept Definition</a:t>
            </a:r>
          </a:p>
          <a:p>
            <a:pPr marL="808038" indent="-808038" algn="l" rtl="0" eaLnBrk="1" hangingPunct="1">
              <a:buFont typeface="Wingdings" pitchFamily="2" charset="2"/>
              <a:buChar char="Ø"/>
            </a:pPr>
            <a:r>
              <a:rPr lang="en-US" sz="2800" dirty="0" smtClean="0"/>
              <a:t>Determine of Dimensions</a:t>
            </a:r>
          </a:p>
          <a:p>
            <a:pPr marL="808038" indent="-808038" algn="l" rtl="0" eaLnBrk="1" hangingPunct="1">
              <a:buFont typeface="Wingdings" pitchFamily="2" charset="2"/>
              <a:buChar char="Ø"/>
            </a:pPr>
            <a:r>
              <a:rPr lang="en-US" sz="2800" dirty="0" smtClean="0"/>
              <a:t>Item Production</a:t>
            </a:r>
          </a:p>
          <a:p>
            <a:pPr marL="808038" indent="-808038" algn="l" rtl="0" eaLnBrk="1" hangingPunct="1">
              <a:buFont typeface="Wingdings" pitchFamily="2" charset="2"/>
              <a:buChar char="Ø"/>
            </a:pPr>
            <a:r>
              <a:rPr lang="en-US" sz="2800" dirty="0" smtClean="0"/>
              <a:t>Pool Question</a:t>
            </a:r>
          </a:p>
          <a:p>
            <a:pPr marL="808038" indent="-808038" algn="l" rtl="0" eaLnBrk="1" hangingPunct="1">
              <a:buFont typeface="Wingdings" pitchFamily="2" charset="2"/>
              <a:buChar char="Ø"/>
            </a:pPr>
            <a:r>
              <a:rPr lang="en-US" sz="2800" dirty="0" smtClean="0"/>
              <a:t>Scaling</a:t>
            </a:r>
          </a:p>
          <a:p>
            <a:pPr algn="l" rtl="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2- Item Reduction</a:t>
            </a:r>
            <a:br>
              <a:rPr lang="en-US" b="1" i="1" dirty="0" smtClean="0">
                <a:solidFill>
                  <a:srgbClr val="FF0000"/>
                </a:solidFill>
              </a:rPr>
            </a:br>
            <a:endParaRPr lang="fa-IR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b="1" i="1" dirty="0" smtClean="0"/>
              <a:t>Psychometric properties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dirty="0" smtClean="0"/>
              <a:t>Validity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dirty="0" smtClean="0"/>
              <a:t>Reliability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dirty="0" smtClean="0"/>
              <a:t>Feasibility</a:t>
            </a:r>
          </a:p>
          <a:p>
            <a:pPr algn="l" rtl="0" eaLnBrk="1" hangingPunct="1">
              <a:buFont typeface="Wingdings" pitchFamily="2" charset="2"/>
              <a:buChar char="Ø"/>
            </a:pPr>
            <a:r>
              <a:rPr lang="en-US" dirty="0" smtClean="0"/>
              <a:t>Responsiveness or Sensitivity</a:t>
            </a:r>
          </a:p>
          <a:p>
            <a:pPr marL="631825" algn="l" rtl="0" eaLnBrk="1" hangingPunct="1">
              <a:buFont typeface="Arial" pitchFamily="34" charset="0"/>
              <a:buChar char="•"/>
            </a:pPr>
            <a:r>
              <a:rPr lang="en-US" b="1" dirty="0" smtClean="0"/>
              <a:t>Scoring</a:t>
            </a: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3- Normalization</a:t>
            </a:r>
            <a:br>
              <a:rPr lang="en-US" b="1" i="1" dirty="0" smtClean="0">
                <a:solidFill>
                  <a:srgbClr val="FF0000"/>
                </a:solidFill>
              </a:rPr>
            </a:br>
            <a:endParaRPr lang="fa-IR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3886216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Determine </a:t>
            </a:r>
            <a:r>
              <a:rPr lang="en-US" b="1" i="1" dirty="0" smtClean="0"/>
              <a:t>CUT Off &amp; Cut Point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ROC  Curve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Mathematical  Logic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err="1" smtClean="0"/>
              <a:t>Likert</a:t>
            </a:r>
            <a:r>
              <a:rPr lang="en-US" dirty="0" smtClean="0"/>
              <a:t> Formula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 Based on Age or Gender or ….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i="1" dirty="0" smtClean="0">
                <a:solidFill>
                  <a:srgbClr val="FF0000"/>
                </a:solidFill>
              </a:rPr>
              <a:t>4-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Application</a:t>
            </a:r>
            <a:endParaRPr lang="fa-IR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Descriptive Study</a:t>
            </a:r>
          </a:p>
          <a:p>
            <a:pPr algn="l" rtl="0"/>
            <a:r>
              <a:rPr lang="en-US" dirty="0" smtClean="0"/>
              <a:t>RCT</a:t>
            </a:r>
          </a:p>
          <a:p>
            <a:pPr algn="l" rtl="0"/>
            <a:r>
              <a:rPr lang="en-US" dirty="0" smtClean="0"/>
              <a:t>Population Study</a:t>
            </a:r>
          </a:p>
          <a:p>
            <a:pPr algn="l" rtl="0"/>
            <a:r>
              <a:rPr lang="en-US" dirty="0" smtClean="0"/>
              <a:t>Cost – Benefit Study</a:t>
            </a:r>
            <a:endParaRPr lang="fa-IR" dirty="0" smtClean="0"/>
          </a:p>
          <a:p>
            <a:pPr algn="l" rtl="0"/>
            <a:r>
              <a:rPr lang="en-US" dirty="0" smtClean="0"/>
              <a:t>Monitoring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گام هاي ترجمه و تطابق فرهنگي</a:t>
            </a:r>
            <a:endParaRPr lang="fa-IR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مقدماتي ( چرایی انتخاب ابزار؟؟)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اخذ مجوز و رعایت کپی  رایت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از زبان اصلي به زبان هدف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تلفيق و تركيب ترجمه هاي اوليه به يك ترجمه واحد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برگرداندن نسخه نهايي ترجمه شده  از زبان هدف به زبان اصلي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بازنگري نسخه ترجمه شده از زبان هدف به زبان اصلي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كسب اطلاعات شناختي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اصلاح و جمع بندي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روانسنجي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fa-I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گزارش نهايي</a:t>
            </a:r>
          </a:p>
          <a:p>
            <a:pPr marL="514350" indent="-514350" algn="r" rtl="1">
              <a:buFont typeface="+mj-lt"/>
              <a:buAutoNum type="arabicPeriod"/>
            </a:pPr>
            <a:endParaRPr lang="fa-I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Font typeface="+mj-lt"/>
              <a:buAutoNum type="arabicPeriod"/>
            </a:pPr>
            <a:endParaRPr lang="fa-I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Font typeface="+mj-lt"/>
              <a:buAutoNum type="arabicPeriod"/>
            </a:pPr>
            <a:endParaRPr lang="fa-I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Font typeface="+mj-lt"/>
              <a:buAutoNum type="arabicPeriod"/>
            </a:pPr>
            <a:endParaRPr lang="fa-I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270BC-BD3E-4ACC-9B6E-4F4553875279}" type="datetime8">
              <a:rPr lang="fa-IR" smtClean="0"/>
              <a:pPr/>
              <a:t>03 مارس 18</a:t>
            </a:fld>
            <a:endParaRPr lang="fa-I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7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noFill/>
          <a:ln/>
        </p:spPr>
        <p:txBody>
          <a:bodyPr rtlCol="1" anchor="ctr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fld id="{369CA67A-3130-4321-9D21-906195F21BA4}" type="datetime8">
              <a:rPr lang="fa-IR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03 مارس 18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noFill/>
          <a:ln/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Abbas Ebadi(Ph.D)</a:t>
            </a:r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1" anchor="ctr"/>
          <a:lstStyle/>
          <a:p>
            <a:pPr algn="l" rtl="1" fontAlgn="auto">
              <a:spcBef>
                <a:spcPts val="0"/>
              </a:spcBef>
              <a:spcAft>
                <a:spcPts val="0"/>
              </a:spcAft>
              <a:defRPr/>
            </a:pPr>
            <a:fld id="{693A858E-7321-43EA-9653-C9B09E8E86D7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l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 anchor="ctr">
            <a:normAutofit fontScale="90000"/>
          </a:bodyPr>
          <a:lstStyle/>
          <a:p>
            <a:r>
              <a:rPr lang="fa-IR"/>
              <a:t>.....</a:t>
            </a:r>
            <a:r>
              <a:rPr lang="en-US"/>
              <a:t>Translation</a:t>
            </a:r>
          </a:p>
        </p:txBody>
      </p:sp>
      <p:sp>
        <p:nvSpPr>
          <p:cNvPr id="9222" name="Rectangle 3" descr="Recycled paper"/>
          <p:cNvSpPr>
            <a:spLocks noGrp="1" noChangeArrowheads="1"/>
          </p:cNvSpPr>
          <p:nvPr>
            <p:ph type="body" idx="4294967295"/>
          </p:nvPr>
        </p:nvSpPr>
        <p:spPr>
          <a:xfrm>
            <a:off x="642910" y="2571744"/>
            <a:ext cx="6326187" cy="214312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 rtl="0">
              <a:buFont typeface="Wingdings" pitchFamily="2" charset="2"/>
              <a:buNone/>
            </a:pPr>
            <a:endParaRPr lang="en-US" b="1" i="1" dirty="0" smtClean="0">
              <a:solidFill>
                <a:srgbClr val="E3010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rtl="0">
              <a:buFont typeface="Wingdings" pitchFamily="2" charset="2"/>
              <a:buNone/>
            </a:pPr>
            <a:r>
              <a:rPr lang="en-US" b="1" i="1" dirty="0" smtClean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IQOLA Method &amp; WHO</a:t>
            </a:r>
          </a:p>
          <a:p>
            <a:pPr algn="ctr" rtl="0">
              <a:buFont typeface="Wingdings" pitchFamily="2" charset="2"/>
              <a:buNone/>
            </a:pPr>
            <a:r>
              <a:rPr lang="en-US" b="1" i="1" dirty="0" smtClean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Forward</a:t>
            </a:r>
            <a:r>
              <a:rPr lang="fa-IR" b="1" i="1" dirty="0" smtClean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a-IR" b="1" i="1" dirty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b="1" i="1" dirty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backward </a:t>
            </a:r>
            <a:r>
              <a:rPr lang="en-US" b="1" i="1" dirty="0" smtClean="0">
                <a:solidFill>
                  <a:srgbClr val="E301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translated</a:t>
            </a:r>
          </a:p>
          <a:p>
            <a:pPr algn="ctr" rtl="0">
              <a:buFont typeface="Wingdings" pitchFamily="2" charset="2"/>
              <a:buNone/>
            </a:pPr>
            <a:endParaRPr lang="en-US" b="1" i="1" dirty="0">
              <a:solidFill>
                <a:srgbClr val="E3010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صرف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(Forward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–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only T)</a:t>
            </a: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صرف همراه با آزمون كردن آن</a:t>
            </a:r>
          </a:p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برگشتي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Backward T)</a:t>
            </a:r>
            <a:endParaRPr lang="fa-I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برگشتي همراه با آزمون تك زبانه آن</a:t>
            </a:r>
          </a:p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برگشتي همراه با آزمون دو زبانه آن</a:t>
            </a:r>
          </a:p>
          <a:p>
            <a:pPr marL="609600" indent="-609600" algn="r" rtl="1">
              <a:lnSpc>
                <a:spcPct val="150000"/>
              </a:lnSpc>
            </a:pPr>
            <a:r>
              <a:rPr lang="fa-I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ترجمه برگشتي همراه با آزمون تك زبانه و دو زبانه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D93A-ED8E-48EE-A81F-54385139B95D}" type="datetime8">
              <a:rPr lang="fa-IR" smtClean="0"/>
              <a:pPr/>
              <a:t>03 مارس 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Abbas Ebadi(Ph.D)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5F84-2129-4027-8373-296A143D518F}" type="slidenum">
              <a:rPr lang="fa-IR" smtClean="0"/>
              <a:pPr/>
              <a:t>9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968</Words>
  <Application>Microsoft Office PowerPoint</Application>
  <PresentationFormat>On-screen Show (4:3)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B Zar</vt:lpstr>
      <vt:lpstr>Calibri</vt:lpstr>
      <vt:lpstr>Comic Sans MS</vt:lpstr>
      <vt:lpstr>Times New Roman</vt:lpstr>
      <vt:lpstr>Wingdings</vt:lpstr>
      <vt:lpstr>Office Theme</vt:lpstr>
      <vt:lpstr>PowerPoint Presentation</vt:lpstr>
      <vt:lpstr>Cross Cultural Adjustment</vt:lpstr>
      <vt:lpstr>مراحل ابزار سازی</vt:lpstr>
      <vt:lpstr>2- Item Reduction </vt:lpstr>
      <vt:lpstr>3- Normalization </vt:lpstr>
      <vt:lpstr>4- Application</vt:lpstr>
      <vt:lpstr>گام هاي ترجمه و تطابق فرهنگي</vt:lpstr>
      <vt:lpstr>.....Translation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نکته در ترجمه</vt:lpstr>
      <vt:lpstr>پيش آزمون پرسشنامه</vt:lpstr>
      <vt:lpstr>  كسب اطلاعات شناختي</vt:lpstr>
      <vt:lpstr>PowerPoint Presentation</vt:lpstr>
      <vt:lpstr>PowerPoint Presentation</vt:lpstr>
    </vt:vector>
  </TitlesOfParts>
  <Company>dr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ebadi</dc:creator>
  <cp:lastModifiedBy>user</cp:lastModifiedBy>
  <cp:revision>62</cp:revision>
  <dcterms:created xsi:type="dcterms:W3CDTF">2011-04-16T09:54:37Z</dcterms:created>
  <dcterms:modified xsi:type="dcterms:W3CDTF">2018-03-03T16:38:47Z</dcterms:modified>
</cp:coreProperties>
</file>