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53"/>
  </p:notesMasterIdLst>
  <p:handoutMasterIdLst>
    <p:handoutMasterId r:id="rId54"/>
  </p:handoutMasterIdLst>
  <p:sldIdLst>
    <p:sldId id="400" r:id="rId2"/>
    <p:sldId id="308" r:id="rId3"/>
    <p:sldId id="401" r:id="rId4"/>
    <p:sldId id="402" r:id="rId5"/>
    <p:sldId id="403" r:id="rId6"/>
    <p:sldId id="404" r:id="rId7"/>
    <p:sldId id="405" r:id="rId8"/>
    <p:sldId id="406" r:id="rId9"/>
    <p:sldId id="407" r:id="rId10"/>
    <p:sldId id="417" r:id="rId11"/>
    <p:sldId id="408" r:id="rId12"/>
    <p:sldId id="418" r:id="rId13"/>
    <p:sldId id="409" r:id="rId14"/>
    <p:sldId id="410" r:id="rId15"/>
    <p:sldId id="411" r:id="rId16"/>
    <p:sldId id="412" r:id="rId17"/>
    <p:sldId id="413" r:id="rId18"/>
    <p:sldId id="414" r:id="rId19"/>
    <p:sldId id="415" r:id="rId20"/>
    <p:sldId id="430" r:id="rId21"/>
    <p:sldId id="431" r:id="rId22"/>
    <p:sldId id="432" r:id="rId23"/>
    <p:sldId id="419" r:id="rId24"/>
    <p:sldId id="420" r:id="rId25"/>
    <p:sldId id="421" r:id="rId26"/>
    <p:sldId id="422" r:id="rId27"/>
    <p:sldId id="433" r:id="rId28"/>
    <p:sldId id="434" r:id="rId29"/>
    <p:sldId id="437" r:id="rId30"/>
    <p:sldId id="443" r:id="rId31"/>
    <p:sldId id="446" r:id="rId32"/>
    <p:sldId id="439" r:id="rId33"/>
    <p:sldId id="444" r:id="rId34"/>
    <p:sldId id="440" r:id="rId35"/>
    <p:sldId id="441" r:id="rId36"/>
    <p:sldId id="442" r:id="rId37"/>
    <p:sldId id="447" r:id="rId38"/>
    <p:sldId id="445" r:id="rId39"/>
    <p:sldId id="435" r:id="rId40"/>
    <p:sldId id="448" r:id="rId41"/>
    <p:sldId id="449" r:id="rId42"/>
    <p:sldId id="450" r:id="rId43"/>
    <p:sldId id="436" r:id="rId44"/>
    <p:sldId id="424" r:id="rId45"/>
    <p:sldId id="426" r:id="rId46"/>
    <p:sldId id="427" r:id="rId47"/>
    <p:sldId id="428" r:id="rId48"/>
    <p:sldId id="429" r:id="rId49"/>
    <p:sldId id="451" r:id="rId50"/>
    <p:sldId id="453" r:id="rId51"/>
    <p:sldId id="454"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RT" initials="M"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60093"/>
    <a:srgbClr val="66FFFF"/>
    <a:srgbClr val="FFFF00"/>
    <a:srgbClr val="EAA88E"/>
    <a:srgbClr val="CC00CC"/>
    <a:srgbClr val="FF66CC"/>
    <a:srgbClr val="DA6952"/>
    <a:srgbClr val="F39595"/>
    <a:srgbClr val="30C6B4"/>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38" autoAdjust="0"/>
    <p:restoredTop sz="93250" autoAdjust="0"/>
  </p:normalViewPr>
  <p:slideViewPr>
    <p:cSldViewPr>
      <p:cViewPr>
        <p:scale>
          <a:sx n="70" d="100"/>
          <a:sy n="70" d="100"/>
        </p:scale>
        <p:origin x="-402" y="-174"/>
      </p:cViewPr>
      <p:guideLst>
        <p:guide orient="horz" pos="2160"/>
        <p:guide pos="2880"/>
      </p:guideLst>
    </p:cSldViewPr>
  </p:slideViewPr>
  <p:outlineViewPr>
    <p:cViewPr>
      <p:scale>
        <a:sx n="33" d="100"/>
        <a:sy n="33" d="100"/>
      </p:scale>
      <p:origin x="0" y="1351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5-01-16T14:10:52.547" idx="2">
    <p:pos x="10" y="10"/>
    <p:text/>
  </p:cm>
</p:cmLst>
</file>

<file path=ppt/drawings/_rels/vmlDrawing1.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152F105-7170-457B-A5FC-72667AE8C6AB}" type="datetimeFigureOut">
              <a:rPr lang="en-US" smtClean="0"/>
              <a:pPr/>
              <a:t>2/11/2015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M.Afzali</a:t>
            </a: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4FD619B-48C1-4857-AE0E-48753C797DD9}" type="slidenum">
              <a:rPr lang="en-US" smtClean="0"/>
              <a:pPr/>
              <a:t>‹#›</a:t>
            </a:fld>
            <a:endParaRPr lang="en-US"/>
          </a:p>
        </p:txBody>
      </p:sp>
    </p:spTree>
    <p:extLst>
      <p:ext uri="{BB962C8B-B14F-4D97-AF65-F5344CB8AC3E}">
        <p14:creationId xmlns:p14="http://schemas.microsoft.com/office/powerpoint/2010/main" val="919020762"/>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559ACE4-5099-49C5-8977-1A548FCD5A3B}" type="datetimeFigureOut">
              <a:rPr lang="en-US" smtClean="0"/>
              <a:pPr/>
              <a:t>2/11/2015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M.Afzali</a:t>
            </a: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5EF5C5-B4C3-45FE-866E-1D1E0C4A3724}" type="slidenum">
              <a:rPr lang="en-US" smtClean="0"/>
              <a:pPr/>
              <a:t>‹#›</a:t>
            </a:fld>
            <a:endParaRPr lang="en-US"/>
          </a:p>
        </p:txBody>
      </p:sp>
    </p:spTree>
    <p:extLst>
      <p:ext uri="{BB962C8B-B14F-4D97-AF65-F5344CB8AC3E}">
        <p14:creationId xmlns:p14="http://schemas.microsoft.com/office/powerpoint/2010/main" val="3212230968"/>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Date Placeholder 3"/>
          <p:cNvSpPr>
            <a:spLocks noGrp="1"/>
          </p:cNvSpPr>
          <p:nvPr>
            <p:ph type="dt" idx="10"/>
          </p:nvPr>
        </p:nvSpPr>
        <p:spPr/>
        <p:txBody>
          <a:bodyPr/>
          <a:lstStyle/>
          <a:p>
            <a:fld id="{A559ACE4-5099-49C5-8977-1A548FCD5A3B}" type="datetimeFigureOut">
              <a:rPr lang="en-US" smtClean="0"/>
              <a:pPr/>
              <a:t>2/11/2015</a:t>
            </a:fld>
            <a:endParaRPr lang="en-US"/>
          </a:p>
        </p:txBody>
      </p:sp>
      <p:sp>
        <p:nvSpPr>
          <p:cNvPr id="5" name="Footer Placeholder 4"/>
          <p:cNvSpPr>
            <a:spLocks noGrp="1"/>
          </p:cNvSpPr>
          <p:nvPr>
            <p:ph type="ftr" sz="quarter" idx="11"/>
          </p:nvPr>
        </p:nvSpPr>
        <p:spPr/>
        <p:txBody>
          <a:bodyPr/>
          <a:lstStyle/>
          <a:p>
            <a:r>
              <a:rPr lang="en-US" smtClean="0"/>
              <a:t>M.Afzali</a:t>
            </a:r>
            <a:endParaRPr lang="en-US"/>
          </a:p>
        </p:txBody>
      </p:sp>
      <p:sp>
        <p:nvSpPr>
          <p:cNvPr id="6" name="Slide Number Placeholder 5"/>
          <p:cNvSpPr>
            <a:spLocks noGrp="1"/>
          </p:cNvSpPr>
          <p:nvPr>
            <p:ph type="sldNum" sz="quarter" idx="12"/>
          </p:nvPr>
        </p:nvSpPr>
        <p:spPr/>
        <p:txBody>
          <a:bodyPr/>
          <a:lstStyle/>
          <a:p>
            <a:fld id="{2D5EF5C5-B4C3-45FE-866E-1D1E0C4A3724}"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87BEE4-82EC-435F-AF19-D9406B1CBAE9}" type="slidenum">
              <a:rPr lang="fr-FR"/>
              <a:pPr/>
              <a:t>34</a:t>
            </a:fld>
            <a:endParaRPr lang="fr-FR"/>
          </a:p>
        </p:txBody>
      </p:sp>
      <p:sp>
        <p:nvSpPr>
          <p:cNvPr id="419842" name="Rectangle 2"/>
          <p:cNvSpPr>
            <a:spLocks noGrp="1" noRot="1" noChangeAspect="1" noChangeArrowheads="1" noTextEdit="1"/>
          </p:cNvSpPr>
          <p:nvPr>
            <p:ph type="sldImg"/>
          </p:nvPr>
        </p:nvSpPr>
        <p:spPr>
          <a:ln/>
        </p:spPr>
      </p:sp>
      <p:sp>
        <p:nvSpPr>
          <p:cNvPr id="419843" name="Rectangle 3"/>
          <p:cNvSpPr>
            <a:spLocks noGrp="1" noChangeArrowheads="1"/>
          </p:cNvSpPr>
          <p:nvPr>
            <p:ph type="body" idx="1"/>
          </p:nvPr>
        </p:nvSpPr>
        <p:spPr>
          <a:xfrm>
            <a:off x="915042" y="4343693"/>
            <a:ext cx="5027916" cy="4113922"/>
          </a:xfrm>
        </p:spPr>
        <p:txBody>
          <a:bodyPr/>
          <a:lstStyle/>
          <a:p>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xfrm>
            <a:off x="1146175" y="687388"/>
            <a:ext cx="4567238" cy="3425825"/>
          </a:xfrm>
          <a:ln w="12700"/>
        </p:spPr>
      </p:sp>
      <p:sp>
        <p:nvSpPr>
          <p:cNvPr id="75779" name="Rectangle 3"/>
          <p:cNvSpPr>
            <a:spLocks noGrp="1" noChangeArrowheads="1"/>
          </p:cNvSpPr>
          <p:nvPr>
            <p:ph type="body" idx="1"/>
          </p:nvPr>
        </p:nvSpPr>
        <p:spPr>
          <a:xfrm>
            <a:off x="914400" y="4343400"/>
            <a:ext cx="5029200" cy="4114800"/>
          </a:xfrm>
          <a:noFill/>
        </p:spPr>
        <p:txBody>
          <a:bodyPr lIns="92075" tIns="46038" rIns="92075" bIns="46038"/>
          <a:lstStyle/>
          <a:p>
            <a:pPr eaLnBrk="1" hangingPunct="1"/>
            <a:endParaRPr lang="en-GB" smtClean="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xfrm>
            <a:off x="1146175" y="687388"/>
            <a:ext cx="4567238" cy="3425825"/>
          </a:xfrm>
          <a:ln w="12700"/>
        </p:spPr>
      </p:sp>
      <p:sp>
        <p:nvSpPr>
          <p:cNvPr id="77827" name="Rectangle 3"/>
          <p:cNvSpPr>
            <a:spLocks noGrp="1" noChangeArrowheads="1"/>
          </p:cNvSpPr>
          <p:nvPr>
            <p:ph type="body" idx="1"/>
          </p:nvPr>
        </p:nvSpPr>
        <p:spPr>
          <a:xfrm>
            <a:off x="914400" y="4343400"/>
            <a:ext cx="5029200" cy="4114800"/>
          </a:xfrm>
          <a:noFill/>
        </p:spPr>
        <p:txBody>
          <a:bodyPr lIns="92075" tIns="46038" rIns="92075" bIns="46038"/>
          <a:lstStyle/>
          <a:p>
            <a:pPr eaLnBrk="1" hangingPunct="1"/>
            <a:endParaRPr lang="en-GB"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a-IR" dirty="0" smtClean="0"/>
              <a:t>ک)ک</a:t>
            </a:r>
            <a:endParaRPr lang="fa-IR" dirty="0"/>
          </a:p>
        </p:txBody>
      </p:sp>
      <p:sp>
        <p:nvSpPr>
          <p:cNvPr id="4" name="Date Placeholder 3"/>
          <p:cNvSpPr>
            <a:spLocks noGrp="1"/>
          </p:cNvSpPr>
          <p:nvPr>
            <p:ph type="dt" idx="10"/>
          </p:nvPr>
        </p:nvSpPr>
        <p:spPr/>
        <p:txBody>
          <a:bodyPr/>
          <a:lstStyle/>
          <a:p>
            <a:fld id="{A559ACE4-5099-49C5-8977-1A548FCD5A3B}" type="datetimeFigureOut">
              <a:rPr lang="en-US" smtClean="0"/>
              <a:pPr/>
              <a:t>2/11/2015</a:t>
            </a:fld>
            <a:endParaRPr lang="en-US"/>
          </a:p>
        </p:txBody>
      </p:sp>
      <p:sp>
        <p:nvSpPr>
          <p:cNvPr id="5" name="Footer Placeholder 4"/>
          <p:cNvSpPr>
            <a:spLocks noGrp="1"/>
          </p:cNvSpPr>
          <p:nvPr>
            <p:ph type="ftr" sz="quarter" idx="11"/>
          </p:nvPr>
        </p:nvSpPr>
        <p:spPr/>
        <p:txBody>
          <a:bodyPr/>
          <a:lstStyle/>
          <a:p>
            <a:r>
              <a:rPr lang="en-US" smtClean="0"/>
              <a:t>M.Afzali</a:t>
            </a:r>
            <a:endParaRPr lang="en-US"/>
          </a:p>
        </p:txBody>
      </p:sp>
      <p:sp>
        <p:nvSpPr>
          <p:cNvPr id="6" name="Slide Number Placeholder 5"/>
          <p:cNvSpPr>
            <a:spLocks noGrp="1"/>
          </p:cNvSpPr>
          <p:nvPr>
            <p:ph type="sldNum" sz="quarter" idx="12"/>
          </p:nvPr>
        </p:nvSpPr>
        <p:spPr/>
        <p:txBody>
          <a:bodyPr/>
          <a:lstStyle/>
          <a:p>
            <a:fld id="{2D5EF5C5-B4C3-45FE-866E-1D1E0C4A3724}" type="slidenum">
              <a:rPr lang="en-US" smtClean="0"/>
              <a:pPr/>
              <a:t>15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p:spPr>
        <p:txBody>
          <a:bodyPr/>
          <a:lstStyle/>
          <a:p>
            <a:pPr eaLnBrk="1" hangingPunct="1"/>
            <a:endParaRPr lang="en-GB"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p:spPr>
        <p:txBody>
          <a:bodyPr/>
          <a:lstStyle/>
          <a:p>
            <a:pPr eaLnBrk="1" hangingPunct="1"/>
            <a:endParaRPr lang="en-GB"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4294967295"/>
          </p:nvPr>
        </p:nvSpPr>
        <p:spPr bwMode="auto">
          <a:xfrm>
            <a:off x="3884613" y="8685213"/>
            <a:ext cx="2971800" cy="457200"/>
          </a:xfrm>
          <a:prstGeom prst="rect">
            <a:avLst/>
          </a:prstGeom>
          <a:noFill/>
          <a:ln>
            <a:miter lim="800000"/>
            <a:headEnd/>
            <a:tailEnd/>
          </a:ln>
        </p:spPr>
        <p:txBody>
          <a:bodyPr/>
          <a:lstStyle/>
          <a:p>
            <a:fld id="{C37A77A6-5CB5-4F8F-BE02-35DB0FFB7DC7}" type="slidenum">
              <a:rPr lang="en-GB"/>
              <a:pPr/>
              <a:t>27</a:t>
            </a:fld>
            <a:endParaRPr lang="en-GB"/>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p:spPr>
        <p:txBody>
          <a:bodyPr/>
          <a:lstStyle/>
          <a:p>
            <a:pPr eaLnBrk="1" hangingPunct="1"/>
            <a:endParaRPr lang="fr-FR" smtClean="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4294967295"/>
          </p:nvPr>
        </p:nvSpPr>
        <p:spPr bwMode="auto">
          <a:xfrm>
            <a:off x="3884613" y="8685213"/>
            <a:ext cx="2971800" cy="457200"/>
          </a:xfrm>
          <a:prstGeom prst="rect">
            <a:avLst/>
          </a:prstGeom>
          <a:noFill/>
          <a:ln>
            <a:miter lim="800000"/>
            <a:headEnd/>
            <a:tailEnd/>
          </a:ln>
        </p:spPr>
        <p:txBody>
          <a:bodyPr/>
          <a:lstStyle/>
          <a:p>
            <a:fld id="{F8532951-E24A-458A-8C67-DDEC69D6D4D8}" type="slidenum">
              <a:rPr lang="en-GB"/>
              <a:pPr/>
              <a:t>28</a:t>
            </a:fld>
            <a:endParaRPr lang="en-GB"/>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p:spPr>
        <p:txBody>
          <a:bodyPr/>
          <a:lstStyle/>
          <a:p>
            <a:pPr eaLnBrk="1" hangingPunct="1"/>
            <a:endParaRPr lang="fr-FR"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AAD246-E979-4FFA-AB31-A325FE5C3D24}" type="slidenum">
              <a:rPr lang="fr-FR"/>
              <a:pPr/>
              <a:t>29</a:t>
            </a:fld>
            <a:endParaRPr lang="fr-FR"/>
          </a:p>
        </p:txBody>
      </p:sp>
      <p:sp>
        <p:nvSpPr>
          <p:cNvPr id="428034" name="Rectangle 2"/>
          <p:cNvSpPr>
            <a:spLocks noGrp="1" noRot="1" noChangeAspect="1" noChangeArrowheads="1" noTextEdit="1"/>
          </p:cNvSpPr>
          <p:nvPr>
            <p:ph type="sldImg"/>
          </p:nvPr>
        </p:nvSpPr>
        <p:spPr>
          <a:ln/>
        </p:spPr>
      </p:sp>
      <p:sp>
        <p:nvSpPr>
          <p:cNvPr id="428035" name="Rectangle 3"/>
          <p:cNvSpPr>
            <a:spLocks noGrp="1" noChangeArrowheads="1"/>
          </p:cNvSpPr>
          <p:nvPr>
            <p:ph type="body" idx="1"/>
          </p:nvPr>
        </p:nvSpPr>
        <p:spPr>
          <a:xfrm>
            <a:off x="915042" y="4343693"/>
            <a:ext cx="5027916" cy="4113922"/>
          </a:xfrm>
        </p:spPr>
        <p:txBody>
          <a:bodyPr/>
          <a:lstStyle/>
          <a:p>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7E705C-C3A9-481D-B710-CA6E43149FB4}" type="slidenum">
              <a:rPr lang="fr-FR"/>
              <a:pPr/>
              <a:t>30</a:t>
            </a:fld>
            <a:endParaRPr lang="fr-FR"/>
          </a:p>
        </p:txBody>
      </p:sp>
      <p:sp>
        <p:nvSpPr>
          <p:cNvPr id="436226" name="Rectangle 2"/>
          <p:cNvSpPr>
            <a:spLocks noGrp="1" noRot="1" noChangeAspect="1" noChangeArrowheads="1" noTextEdit="1"/>
          </p:cNvSpPr>
          <p:nvPr>
            <p:ph type="sldImg"/>
          </p:nvPr>
        </p:nvSpPr>
        <p:spPr>
          <a:ln/>
        </p:spPr>
      </p:sp>
      <p:sp>
        <p:nvSpPr>
          <p:cNvPr id="436227" name="Rectangle 3"/>
          <p:cNvSpPr>
            <a:spLocks noGrp="1" noChangeArrowheads="1"/>
          </p:cNvSpPr>
          <p:nvPr>
            <p:ph type="body" idx="1"/>
          </p:nvPr>
        </p:nvSpPr>
        <p:spPr>
          <a:xfrm>
            <a:off x="915042" y="4343693"/>
            <a:ext cx="5027916" cy="4113922"/>
          </a:xfrm>
        </p:spPr>
        <p:txBody>
          <a:bodyPr/>
          <a:lstStyle/>
          <a:p>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B63C14-09C6-432D-8E88-6649F1BF7141}" type="slidenum">
              <a:rPr lang="fr-FR"/>
              <a:pPr/>
              <a:t>32</a:t>
            </a:fld>
            <a:endParaRPr lang="fr-FR"/>
          </a:p>
        </p:txBody>
      </p:sp>
      <p:sp>
        <p:nvSpPr>
          <p:cNvPr id="417794" name="Rectangle 2"/>
          <p:cNvSpPr>
            <a:spLocks noGrp="1" noRot="1" noChangeAspect="1" noChangeArrowheads="1" noTextEdit="1"/>
          </p:cNvSpPr>
          <p:nvPr>
            <p:ph type="sldImg"/>
          </p:nvPr>
        </p:nvSpPr>
        <p:spPr>
          <a:ln/>
        </p:spPr>
      </p:sp>
      <p:sp>
        <p:nvSpPr>
          <p:cNvPr id="417795" name="Rectangle 3"/>
          <p:cNvSpPr>
            <a:spLocks noGrp="1" noChangeArrowheads="1"/>
          </p:cNvSpPr>
          <p:nvPr>
            <p:ph type="body" idx="1"/>
          </p:nvPr>
        </p:nvSpPr>
        <p:spPr>
          <a:xfrm>
            <a:off x="915042" y="4343693"/>
            <a:ext cx="5027916" cy="4113922"/>
          </a:xfrm>
        </p:spPr>
        <p:txBody>
          <a:bodyPr/>
          <a:lstStyle/>
          <a:p>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F5B106FD-1DC1-4599-B313-815550F0B667}" type="datetime1">
              <a:rPr lang="en-US" smtClean="0"/>
              <a:t>2/11/2015</a:t>
            </a:fld>
            <a:endParaRPr lang="en-US"/>
          </a:p>
        </p:txBody>
      </p:sp>
      <p:sp>
        <p:nvSpPr>
          <p:cNvPr id="5" name="Footer Placeholder 4"/>
          <p:cNvSpPr>
            <a:spLocks noGrp="1"/>
          </p:cNvSpPr>
          <p:nvPr>
            <p:ph type="ftr" sz="quarter" idx="11"/>
          </p:nvPr>
        </p:nvSpPr>
        <p:spPr>
          <a:xfrm>
            <a:off x="1174044" y="5357592"/>
            <a:ext cx="5034845" cy="365125"/>
          </a:xfrm>
        </p:spPr>
        <p:txBody>
          <a:bodyPr/>
          <a:lstStyle/>
          <a:p>
            <a:r>
              <a:rPr lang="en-US" smtClean="0"/>
              <a:t>Sh.Ahmadian</a:t>
            </a:r>
            <a:endParaRPr lang="en-US"/>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48ED069C-59D4-4843-967A-79626951CA5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AA3328-7F58-4E7A-94B0-99CBA4415653}" type="datetime1">
              <a:rPr lang="en-US" smtClean="0"/>
              <a:t>2/11/2015</a:t>
            </a:fld>
            <a:endParaRPr lang="en-US"/>
          </a:p>
        </p:txBody>
      </p:sp>
      <p:sp>
        <p:nvSpPr>
          <p:cNvPr id="5" name="Footer Placeholder 4"/>
          <p:cNvSpPr>
            <a:spLocks noGrp="1"/>
          </p:cNvSpPr>
          <p:nvPr>
            <p:ph type="ftr" sz="quarter" idx="11"/>
          </p:nvPr>
        </p:nvSpPr>
        <p:spPr/>
        <p:txBody>
          <a:bodyPr/>
          <a:lstStyle/>
          <a:p>
            <a:r>
              <a:rPr lang="en-US" smtClean="0"/>
              <a:t>Sh.Ahmadian</a:t>
            </a:r>
            <a:endParaRPr lang="en-US"/>
          </a:p>
        </p:txBody>
      </p:sp>
      <p:sp>
        <p:nvSpPr>
          <p:cNvPr id="6" name="Slide Number Placeholder 5"/>
          <p:cNvSpPr>
            <a:spLocks noGrp="1"/>
          </p:cNvSpPr>
          <p:nvPr>
            <p:ph type="sldNum" sz="quarter" idx="12"/>
          </p:nvPr>
        </p:nvSpPr>
        <p:spPr/>
        <p:txBody>
          <a:bodyPr/>
          <a:lstStyle/>
          <a:p>
            <a:fld id="{48ED069C-59D4-4843-967A-79626951CA5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0B440D-348A-419F-8C24-A3854652324B}" type="datetime1">
              <a:rPr lang="en-US" smtClean="0"/>
              <a:t>2/11/2015</a:t>
            </a:fld>
            <a:endParaRPr lang="en-US"/>
          </a:p>
        </p:txBody>
      </p:sp>
      <p:sp>
        <p:nvSpPr>
          <p:cNvPr id="5" name="Footer Placeholder 4"/>
          <p:cNvSpPr>
            <a:spLocks noGrp="1"/>
          </p:cNvSpPr>
          <p:nvPr>
            <p:ph type="ftr" sz="quarter" idx="11"/>
          </p:nvPr>
        </p:nvSpPr>
        <p:spPr/>
        <p:txBody>
          <a:bodyPr/>
          <a:lstStyle/>
          <a:p>
            <a:r>
              <a:rPr lang="en-US" smtClean="0"/>
              <a:t>Sh.Ahmadian</a:t>
            </a:r>
            <a:endParaRPr lang="en-US"/>
          </a:p>
        </p:txBody>
      </p:sp>
      <p:sp>
        <p:nvSpPr>
          <p:cNvPr id="6" name="Slide Number Placeholder 5"/>
          <p:cNvSpPr>
            <a:spLocks noGrp="1"/>
          </p:cNvSpPr>
          <p:nvPr>
            <p:ph type="sldNum" sz="quarter" idx="12"/>
          </p:nvPr>
        </p:nvSpPr>
        <p:spPr/>
        <p:txBody>
          <a:bodyPr/>
          <a:lstStyle/>
          <a:p>
            <a:fld id="{48ED069C-59D4-4843-967A-79626951CA5A}"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9144000" cy="1219200"/>
          </a:xfrm>
        </p:spPr>
        <p:txBody>
          <a:bodyPr/>
          <a:lstStyle/>
          <a:p>
            <a:r>
              <a:rPr lang="de-DE" smtClean="0"/>
              <a:t>Titelmasterformat durch Klicken bearbeiten</a:t>
            </a:r>
            <a:endParaRPr lang="de-DE"/>
          </a:p>
        </p:txBody>
      </p:sp>
      <p:sp>
        <p:nvSpPr>
          <p:cNvPr id="3" name="Tabellenplatzhalter 2"/>
          <p:cNvSpPr>
            <a:spLocks noGrp="1"/>
          </p:cNvSpPr>
          <p:nvPr>
            <p:ph type="tbl" idx="1"/>
          </p:nvPr>
        </p:nvSpPr>
        <p:spPr>
          <a:xfrm>
            <a:off x="406400" y="1524000"/>
            <a:ext cx="8399463" cy="2152650"/>
          </a:xfrm>
        </p:spPr>
        <p:txBody>
          <a:bodyPr/>
          <a:lstStyle/>
          <a:p>
            <a:pPr lvl="0"/>
            <a:endParaRPr lang="de-DE" noProof="0" smtClean="0">
              <a:sym typeface="Arial"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C0298C-810A-4B5F-A324-35EBEF96AFCA}" type="datetime1">
              <a:rPr lang="en-US" smtClean="0"/>
              <a:t>2/11/2015</a:t>
            </a:fld>
            <a:endParaRPr lang="en-US"/>
          </a:p>
        </p:txBody>
      </p:sp>
      <p:sp>
        <p:nvSpPr>
          <p:cNvPr id="5" name="Footer Placeholder 4"/>
          <p:cNvSpPr>
            <a:spLocks noGrp="1"/>
          </p:cNvSpPr>
          <p:nvPr>
            <p:ph type="ftr" sz="quarter" idx="11"/>
          </p:nvPr>
        </p:nvSpPr>
        <p:spPr/>
        <p:txBody>
          <a:bodyPr/>
          <a:lstStyle/>
          <a:p>
            <a:r>
              <a:rPr lang="en-US" smtClean="0"/>
              <a:t>Sh.Ahmadian</a:t>
            </a:r>
            <a:endParaRPr lang="en-US"/>
          </a:p>
        </p:txBody>
      </p:sp>
      <p:sp>
        <p:nvSpPr>
          <p:cNvPr id="6" name="Slide Number Placeholder 5"/>
          <p:cNvSpPr>
            <a:spLocks noGrp="1"/>
          </p:cNvSpPr>
          <p:nvPr>
            <p:ph type="sldNum" sz="quarter" idx="12"/>
          </p:nvPr>
        </p:nvSpPr>
        <p:spPr/>
        <p:txBody>
          <a:bodyPr/>
          <a:lstStyle/>
          <a:p>
            <a:fld id="{48ED069C-59D4-4843-967A-79626951CA5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13356DB-D481-42BD-9089-F07850389FB4}" type="datetime1">
              <a:rPr lang="en-US" smtClean="0"/>
              <a:t>2/11/2015</a:t>
            </a:fld>
            <a:endParaRPr lang="en-US"/>
          </a:p>
        </p:txBody>
      </p:sp>
      <p:sp>
        <p:nvSpPr>
          <p:cNvPr id="5" name="Footer Placeholder 4"/>
          <p:cNvSpPr>
            <a:spLocks noGrp="1"/>
          </p:cNvSpPr>
          <p:nvPr>
            <p:ph type="ftr" sz="quarter" idx="11"/>
          </p:nvPr>
        </p:nvSpPr>
        <p:spPr/>
        <p:txBody>
          <a:bodyPr/>
          <a:lstStyle/>
          <a:p>
            <a:r>
              <a:rPr lang="en-US" smtClean="0"/>
              <a:t>Sh.Ahmadian</a:t>
            </a:r>
            <a:endParaRPr lang="en-US"/>
          </a:p>
        </p:txBody>
      </p:sp>
      <p:sp>
        <p:nvSpPr>
          <p:cNvPr id="6" name="Slide Number Placeholder 5"/>
          <p:cNvSpPr>
            <a:spLocks noGrp="1"/>
          </p:cNvSpPr>
          <p:nvPr>
            <p:ph type="sldNum" sz="quarter" idx="12"/>
          </p:nvPr>
        </p:nvSpPr>
        <p:spPr/>
        <p:txBody>
          <a:bodyPr/>
          <a:lstStyle/>
          <a:p>
            <a:fld id="{48ED069C-59D4-4843-967A-79626951CA5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6ACD0B6E-7DDE-4534-94C2-FDD9F83FD6A2}" type="datetime1">
              <a:rPr lang="en-US" smtClean="0"/>
              <a:t>2/11/2015</a:t>
            </a:fld>
            <a:endParaRPr lang="en-US"/>
          </a:p>
        </p:txBody>
      </p:sp>
      <p:sp>
        <p:nvSpPr>
          <p:cNvPr id="6" name="Footer Placeholder 5"/>
          <p:cNvSpPr>
            <a:spLocks noGrp="1"/>
          </p:cNvSpPr>
          <p:nvPr>
            <p:ph type="ftr" sz="quarter" idx="11"/>
          </p:nvPr>
        </p:nvSpPr>
        <p:spPr/>
        <p:txBody>
          <a:bodyPr/>
          <a:lstStyle/>
          <a:p>
            <a:r>
              <a:rPr lang="en-US" smtClean="0"/>
              <a:t>Sh.Ahmadian</a:t>
            </a:r>
            <a:endParaRPr lang="en-US"/>
          </a:p>
        </p:txBody>
      </p:sp>
      <p:sp>
        <p:nvSpPr>
          <p:cNvPr id="7" name="Slide Number Placeholder 6"/>
          <p:cNvSpPr>
            <a:spLocks noGrp="1"/>
          </p:cNvSpPr>
          <p:nvPr>
            <p:ph type="sldNum" sz="quarter" idx="12"/>
          </p:nvPr>
        </p:nvSpPr>
        <p:spPr/>
        <p:txBody>
          <a:bodyPr/>
          <a:lstStyle/>
          <a:p>
            <a:fld id="{48ED069C-59D4-4843-967A-79626951CA5A}" type="slidenum">
              <a:rPr lang="en-US" smtClean="0"/>
              <a:pPr/>
              <a:t>‹#›</a:t>
            </a:fld>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FDED3955-0BAA-46DE-8533-9FD62BFF022F}" type="datetime1">
              <a:rPr lang="en-US" smtClean="0"/>
              <a:t>2/11/2015</a:t>
            </a:fld>
            <a:endParaRPr lang="en-US"/>
          </a:p>
        </p:txBody>
      </p:sp>
      <p:sp>
        <p:nvSpPr>
          <p:cNvPr id="8" name="Footer Placeholder 7"/>
          <p:cNvSpPr>
            <a:spLocks noGrp="1"/>
          </p:cNvSpPr>
          <p:nvPr>
            <p:ph type="ftr" sz="quarter" idx="11"/>
          </p:nvPr>
        </p:nvSpPr>
        <p:spPr/>
        <p:txBody>
          <a:bodyPr/>
          <a:lstStyle/>
          <a:p>
            <a:r>
              <a:rPr lang="en-US" smtClean="0"/>
              <a:t>Sh.Ahmadian</a:t>
            </a:r>
            <a:endParaRPr lang="en-US"/>
          </a:p>
        </p:txBody>
      </p:sp>
      <p:sp>
        <p:nvSpPr>
          <p:cNvPr id="9" name="Slide Number Placeholder 8"/>
          <p:cNvSpPr>
            <a:spLocks noGrp="1"/>
          </p:cNvSpPr>
          <p:nvPr>
            <p:ph type="sldNum" sz="quarter" idx="12"/>
          </p:nvPr>
        </p:nvSpPr>
        <p:spPr/>
        <p:txBody>
          <a:bodyPr/>
          <a:lstStyle/>
          <a:p>
            <a:fld id="{48ED069C-59D4-4843-967A-79626951CA5A}" type="slidenum">
              <a:rPr lang="en-US" smtClean="0"/>
              <a:pPr/>
              <a:t>‹#›</a:t>
            </a:fld>
            <a:endParaRPr lang="en-US"/>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036FB11-C0C4-413A-8435-7BE1D12C85A8}" type="datetime1">
              <a:rPr lang="en-US" smtClean="0"/>
              <a:t>2/11/2015</a:t>
            </a:fld>
            <a:endParaRPr lang="en-US"/>
          </a:p>
        </p:txBody>
      </p:sp>
      <p:sp>
        <p:nvSpPr>
          <p:cNvPr id="4" name="Footer Placeholder 3"/>
          <p:cNvSpPr>
            <a:spLocks noGrp="1"/>
          </p:cNvSpPr>
          <p:nvPr>
            <p:ph type="ftr" sz="quarter" idx="11"/>
          </p:nvPr>
        </p:nvSpPr>
        <p:spPr/>
        <p:txBody>
          <a:bodyPr/>
          <a:lstStyle/>
          <a:p>
            <a:r>
              <a:rPr lang="en-US" smtClean="0"/>
              <a:t>Sh.Ahmadian</a:t>
            </a:r>
            <a:endParaRPr lang="en-US"/>
          </a:p>
        </p:txBody>
      </p:sp>
      <p:sp>
        <p:nvSpPr>
          <p:cNvPr id="5" name="Slide Number Placeholder 4"/>
          <p:cNvSpPr>
            <a:spLocks noGrp="1"/>
          </p:cNvSpPr>
          <p:nvPr>
            <p:ph type="sldNum" sz="quarter" idx="12"/>
          </p:nvPr>
        </p:nvSpPr>
        <p:spPr/>
        <p:txBody>
          <a:bodyPr/>
          <a:lstStyle/>
          <a:p>
            <a:fld id="{48ED069C-59D4-4843-967A-79626951CA5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436E2C-7499-409C-9DD3-43B58D1B7B54}" type="datetime1">
              <a:rPr lang="en-US" smtClean="0"/>
              <a:t>2/11/2015</a:t>
            </a:fld>
            <a:endParaRPr lang="en-US"/>
          </a:p>
        </p:txBody>
      </p:sp>
      <p:sp>
        <p:nvSpPr>
          <p:cNvPr id="3" name="Footer Placeholder 2"/>
          <p:cNvSpPr>
            <a:spLocks noGrp="1"/>
          </p:cNvSpPr>
          <p:nvPr>
            <p:ph type="ftr" sz="quarter" idx="11"/>
          </p:nvPr>
        </p:nvSpPr>
        <p:spPr/>
        <p:txBody>
          <a:bodyPr/>
          <a:lstStyle/>
          <a:p>
            <a:r>
              <a:rPr lang="en-US" smtClean="0"/>
              <a:t>Sh.Ahmadian</a:t>
            </a:r>
            <a:endParaRPr lang="en-US"/>
          </a:p>
        </p:txBody>
      </p:sp>
      <p:sp>
        <p:nvSpPr>
          <p:cNvPr id="4" name="Slide Number Placeholder 3"/>
          <p:cNvSpPr>
            <a:spLocks noGrp="1"/>
          </p:cNvSpPr>
          <p:nvPr>
            <p:ph type="sldNum" sz="quarter" idx="12"/>
          </p:nvPr>
        </p:nvSpPr>
        <p:spPr/>
        <p:txBody>
          <a:bodyPr/>
          <a:lstStyle/>
          <a:p>
            <a:fld id="{48ED069C-59D4-4843-967A-79626951CA5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B989CA27-0983-411A-A21D-CA966A93683B}" type="datetime1">
              <a:rPr lang="en-US" smtClean="0"/>
              <a:t>2/11/2015</a:t>
            </a:fld>
            <a:endParaRPr lang="en-US"/>
          </a:p>
        </p:txBody>
      </p:sp>
      <p:sp>
        <p:nvSpPr>
          <p:cNvPr id="6" name="Footer Placeholder 5"/>
          <p:cNvSpPr>
            <a:spLocks noGrp="1"/>
          </p:cNvSpPr>
          <p:nvPr>
            <p:ph type="ftr" sz="quarter" idx="11"/>
          </p:nvPr>
        </p:nvSpPr>
        <p:spPr>
          <a:xfrm rot="-60000">
            <a:off x="914554" y="5829261"/>
            <a:ext cx="3522607" cy="365125"/>
          </a:xfrm>
        </p:spPr>
        <p:txBody>
          <a:bodyPr/>
          <a:lstStyle/>
          <a:p>
            <a:r>
              <a:rPr lang="en-US" smtClean="0"/>
              <a:t>Sh.Ahmadian</a:t>
            </a:r>
            <a:endParaRPr lang="en-US"/>
          </a:p>
        </p:txBody>
      </p:sp>
      <p:sp>
        <p:nvSpPr>
          <p:cNvPr id="7" name="Slide Number Placeholder 6"/>
          <p:cNvSpPr>
            <a:spLocks noGrp="1"/>
          </p:cNvSpPr>
          <p:nvPr>
            <p:ph type="sldNum" sz="quarter" idx="12"/>
          </p:nvPr>
        </p:nvSpPr>
        <p:spPr>
          <a:xfrm rot="60000">
            <a:off x="7557313" y="5896961"/>
            <a:ext cx="554023" cy="365125"/>
          </a:xfrm>
        </p:spPr>
        <p:txBody>
          <a:bodyPr/>
          <a:lstStyle/>
          <a:p>
            <a:fld id="{48ED069C-59D4-4843-967A-79626951CA5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F23E24C2-5977-404A-8903-1DE83AF71240}" type="datetime1">
              <a:rPr lang="en-US" smtClean="0"/>
              <a:t>2/11/2015</a:t>
            </a:fld>
            <a:endParaRPr lang="en-US"/>
          </a:p>
        </p:txBody>
      </p:sp>
      <p:sp>
        <p:nvSpPr>
          <p:cNvPr id="6" name="Footer Placeholder 5"/>
          <p:cNvSpPr>
            <a:spLocks noGrp="1"/>
          </p:cNvSpPr>
          <p:nvPr>
            <p:ph type="ftr" sz="quarter" idx="11"/>
          </p:nvPr>
        </p:nvSpPr>
        <p:spPr>
          <a:xfrm rot="-60000">
            <a:off x="914569" y="5831037"/>
            <a:ext cx="3319043" cy="365125"/>
          </a:xfrm>
        </p:spPr>
        <p:txBody>
          <a:bodyPr/>
          <a:lstStyle/>
          <a:p>
            <a:r>
              <a:rPr lang="en-US" smtClean="0"/>
              <a:t>Sh.Ahmadian</a:t>
            </a:r>
            <a:endParaRPr lang="en-US"/>
          </a:p>
        </p:txBody>
      </p:sp>
      <p:sp>
        <p:nvSpPr>
          <p:cNvPr id="7" name="Slide Number Placeholder 6"/>
          <p:cNvSpPr>
            <a:spLocks noGrp="1"/>
          </p:cNvSpPr>
          <p:nvPr>
            <p:ph type="sldNum" sz="quarter" idx="12"/>
          </p:nvPr>
        </p:nvSpPr>
        <p:spPr>
          <a:xfrm rot="60000">
            <a:off x="7562089" y="5900026"/>
            <a:ext cx="554023" cy="365125"/>
          </a:xfrm>
        </p:spPr>
        <p:txBody>
          <a:bodyPr/>
          <a:lstStyle/>
          <a:p>
            <a:fld id="{48ED069C-59D4-4843-967A-79626951CA5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4"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5"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5"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6987CECE-E468-4F89-9882-4662BAF84357}" type="datetime1">
              <a:rPr lang="en-US" smtClean="0"/>
              <a:t>2/11/2015</a:t>
            </a:fld>
            <a:endParaRPr lang="en-US"/>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r>
              <a:rPr lang="en-US" smtClean="0"/>
              <a:t>Sh.Ahmadian</a:t>
            </a:r>
            <a:endParaRPr lang="en-US"/>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48ED069C-59D4-4843-967A-79626951CA5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5.wmf"/><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6.wmf"/><Relationship Id="rId4" Type="http://schemas.openxmlformats.org/officeDocument/2006/relationships/oleObject" Target="../embeddings/oleObject2.bin"/></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 Id="rId4" Type="http://schemas.openxmlformats.org/officeDocument/2006/relationships/comments" Target="../comments/commen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6" name="Slide Number Placeholder 5"/>
          <p:cNvSpPr>
            <a:spLocks noGrp="1"/>
          </p:cNvSpPr>
          <p:nvPr>
            <p:ph type="sldNum" sz="quarter" idx="12"/>
          </p:nvPr>
        </p:nvSpPr>
        <p:spPr/>
        <p:txBody>
          <a:bodyPr/>
          <a:lstStyle/>
          <a:p>
            <a:fld id="{48ED069C-59D4-4843-967A-79626951CA5A}" type="slidenum">
              <a:rPr lang="en-US" smtClean="0"/>
              <a:pPr/>
              <a:t>1</a:t>
            </a:fld>
            <a:endParaRPr lang="en-US"/>
          </a:p>
        </p:txBody>
      </p:sp>
      <p:pic>
        <p:nvPicPr>
          <p:cNvPr id="1026" name="Picture 2" descr="C:\Users\fujitsu\Desktop\photos_80D96C2E-BE96-48E2-BE82-954C946D2607.jpg"/>
          <p:cNvPicPr>
            <a:picLocks noGrp="1" noChangeAspect="1" noChangeArrowheads="1"/>
          </p:cNvPicPr>
          <p:nvPr>
            <p:ph idx="1"/>
          </p:nvPr>
        </p:nvPicPr>
        <p:blipFill>
          <a:blip r:embed="rId2"/>
          <a:srcRect/>
          <a:stretch>
            <a:fillRect/>
          </a:stretch>
        </p:blipFill>
        <p:spPr bwMode="auto">
          <a:xfrm>
            <a:off x="0" y="0"/>
            <a:ext cx="9144000" cy="6857999"/>
          </a:xfrm>
          <a:prstGeom prst="rect">
            <a:avLst/>
          </a:prstGeom>
          <a:noFill/>
        </p:spPr>
      </p:pic>
    </p:spTree>
  </p:cSld>
  <p:clrMapOvr>
    <a:masterClrMapping/>
  </p:clrMapOvr>
  <p:transition spd="slow">
    <p:whee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endParaRPr lang="fa-IR"/>
          </a:p>
        </p:txBody>
      </p:sp>
      <p:sp>
        <p:nvSpPr>
          <p:cNvPr id="12" name="Content Placeholder 11"/>
          <p:cNvSpPr>
            <a:spLocks noGrp="1"/>
          </p:cNvSpPr>
          <p:nvPr>
            <p:ph idx="1"/>
          </p:nvPr>
        </p:nvSpPr>
        <p:spPr>
          <a:xfrm>
            <a:off x="1071538" y="785794"/>
            <a:ext cx="7000924" cy="4937275"/>
          </a:xfrm>
        </p:spPr>
        <p:txBody>
          <a:bodyPr>
            <a:normAutofit/>
          </a:bodyPr>
          <a:lstStyle/>
          <a:p>
            <a:pPr algn="just" rtl="1"/>
            <a:endParaRPr lang="fa-IR" sz="2000" dirty="0" smtClean="0">
              <a:cs typeface="B Mitra" pitchFamily="2" charset="-78"/>
            </a:endParaRPr>
          </a:p>
          <a:p>
            <a:pPr algn="just" rtl="1"/>
            <a:endParaRPr lang="fa-IR" sz="2000" dirty="0" smtClean="0">
              <a:cs typeface="B Mitra" pitchFamily="2" charset="-78"/>
            </a:endParaRPr>
          </a:p>
          <a:p>
            <a:pPr algn="just" rtl="1"/>
            <a:endParaRPr lang="fa-IR" sz="2000" dirty="0" smtClean="0">
              <a:cs typeface="B Mitra" pitchFamily="2" charset="-78"/>
            </a:endParaRPr>
          </a:p>
          <a:p>
            <a:pPr algn="just" rtl="1"/>
            <a:endParaRPr lang="fa-IR" sz="2000" dirty="0" smtClean="0">
              <a:cs typeface="B Mitra" pitchFamily="2" charset="-78"/>
            </a:endParaRPr>
          </a:p>
          <a:p>
            <a:pPr algn="just" rtl="1"/>
            <a:endParaRPr lang="fa-IR" sz="2000" dirty="0" smtClean="0">
              <a:cs typeface="B Mitra" pitchFamily="2" charset="-78"/>
            </a:endParaRPr>
          </a:p>
          <a:p>
            <a:pPr algn="just" rtl="1"/>
            <a:r>
              <a:rPr lang="fa-IR" sz="2000" dirty="0" smtClean="0">
                <a:solidFill>
                  <a:srgbClr val="002060"/>
                </a:solidFill>
                <a:cs typeface="B Mitra" pitchFamily="2" charset="-78"/>
              </a:rPr>
              <a:t>نمره برش تنها زمانی می تواند تعیین شود که تعداد کل آیتم های متعلق به سطوح قبل از یک سطح معین، متفاوت با صفر و یا حداکثر نمره آزمون باشند.</a:t>
            </a:r>
          </a:p>
          <a:p>
            <a:pPr algn="just" rtl="1"/>
            <a:r>
              <a:rPr lang="fa-IR" sz="2000" dirty="0" smtClean="0">
                <a:solidFill>
                  <a:srgbClr val="002060"/>
                </a:solidFill>
                <a:cs typeface="B Mitra" pitchFamily="2" charset="-78"/>
              </a:rPr>
              <a:t>بر اساس این قضاوت، ( از </a:t>
            </a:r>
            <a:r>
              <a:rPr lang="en-US" sz="2000" dirty="0" smtClean="0">
                <a:solidFill>
                  <a:srgbClr val="002060"/>
                </a:solidFill>
                <a:cs typeface="B Mitra" pitchFamily="2" charset="-78"/>
              </a:rPr>
              <a:t>E</a:t>
            </a:r>
            <a:r>
              <a:rPr lang="en-US" sz="2000" baseline="-25000" dirty="0" smtClean="0">
                <a:solidFill>
                  <a:srgbClr val="002060"/>
                </a:solidFill>
                <a:cs typeface="B Mitra" pitchFamily="2" charset="-78"/>
              </a:rPr>
              <a:t>1</a:t>
            </a:r>
            <a:r>
              <a:rPr lang="fa-IR" sz="2000" dirty="0" smtClean="0">
                <a:solidFill>
                  <a:srgbClr val="002060"/>
                </a:solidFill>
                <a:cs typeface="B Mitra" pitchFamily="2" charset="-78"/>
              </a:rPr>
              <a:t> و </a:t>
            </a:r>
            <a:r>
              <a:rPr lang="en-US" sz="2000" dirty="0" smtClean="0">
                <a:solidFill>
                  <a:srgbClr val="002060"/>
                </a:solidFill>
                <a:cs typeface="B Mitra" pitchFamily="2" charset="-78"/>
              </a:rPr>
              <a:t>E</a:t>
            </a:r>
            <a:r>
              <a:rPr lang="en-US" sz="2000" baseline="-25000" dirty="0" smtClean="0">
                <a:solidFill>
                  <a:srgbClr val="002060"/>
                </a:solidFill>
                <a:cs typeface="B Mitra" pitchFamily="2" charset="-78"/>
              </a:rPr>
              <a:t>2</a:t>
            </a:r>
            <a:r>
              <a:rPr lang="fa-IR" sz="2000" dirty="0" smtClean="0">
                <a:solidFill>
                  <a:srgbClr val="002060"/>
                </a:solidFill>
                <a:cs typeface="B Mitra" pitchFamily="2" charset="-78"/>
              </a:rPr>
              <a:t> ) نمرات برش </a:t>
            </a:r>
            <a:r>
              <a:rPr lang="en-US" sz="2000" dirty="0" smtClean="0">
                <a:solidFill>
                  <a:srgbClr val="002060"/>
                </a:solidFill>
                <a:cs typeface="B Mitra" pitchFamily="2" charset="-78"/>
              </a:rPr>
              <a:t>A</a:t>
            </a:r>
            <a:r>
              <a:rPr lang="en-US" sz="2000" baseline="-25000" dirty="0" smtClean="0">
                <a:solidFill>
                  <a:srgbClr val="002060"/>
                </a:solidFill>
                <a:cs typeface="B Mitra" pitchFamily="2" charset="-78"/>
              </a:rPr>
              <a:t>1</a:t>
            </a:r>
            <a:r>
              <a:rPr lang="en-US" sz="2000" dirty="0" smtClean="0">
                <a:solidFill>
                  <a:srgbClr val="002060"/>
                </a:solidFill>
                <a:cs typeface="B Mitra" pitchFamily="2" charset="-78"/>
              </a:rPr>
              <a:t> /A</a:t>
            </a:r>
            <a:r>
              <a:rPr lang="en-US" sz="2000" baseline="-25000" dirty="0" smtClean="0">
                <a:solidFill>
                  <a:srgbClr val="002060"/>
                </a:solidFill>
                <a:cs typeface="B Mitra" pitchFamily="2" charset="-78"/>
              </a:rPr>
              <a:t>2</a:t>
            </a:r>
            <a:r>
              <a:rPr lang="en-US" sz="2000" dirty="0" smtClean="0">
                <a:solidFill>
                  <a:srgbClr val="002060"/>
                </a:solidFill>
                <a:cs typeface="B Mitra" pitchFamily="2" charset="-78"/>
              </a:rPr>
              <a:t> </a:t>
            </a:r>
            <a:r>
              <a:rPr lang="fa-IR" sz="2000" dirty="0" smtClean="0">
                <a:solidFill>
                  <a:srgbClr val="002060"/>
                </a:solidFill>
                <a:cs typeface="B Mitra" pitchFamily="2" charset="-78"/>
              </a:rPr>
              <a:t> و </a:t>
            </a:r>
            <a:r>
              <a:rPr lang="en-US" sz="2000" dirty="0" smtClean="0">
                <a:solidFill>
                  <a:srgbClr val="002060"/>
                </a:solidFill>
                <a:cs typeface="B Mitra" pitchFamily="2" charset="-78"/>
              </a:rPr>
              <a:t>C</a:t>
            </a:r>
            <a:r>
              <a:rPr lang="en-US" sz="2000" baseline="-25000" dirty="0" smtClean="0">
                <a:solidFill>
                  <a:srgbClr val="002060"/>
                </a:solidFill>
                <a:cs typeface="B Mitra" pitchFamily="2" charset="-78"/>
              </a:rPr>
              <a:t>1</a:t>
            </a:r>
            <a:r>
              <a:rPr lang="en-US" sz="2000" dirty="0" smtClean="0">
                <a:solidFill>
                  <a:srgbClr val="002060"/>
                </a:solidFill>
                <a:cs typeface="B Mitra" pitchFamily="2" charset="-78"/>
              </a:rPr>
              <a:t> /C</a:t>
            </a:r>
            <a:r>
              <a:rPr lang="en-US" sz="2000" baseline="-25000" dirty="0" smtClean="0">
                <a:solidFill>
                  <a:srgbClr val="002060"/>
                </a:solidFill>
                <a:cs typeface="B Mitra" pitchFamily="2" charset="-78"/>
              </a:rPr>
              <a:t>2</a:t>
            </a:r>
            <a:r>
              <a:rPr lang="en-US" sz="2000" dirty="0" smtClean="0">
                <a:solidFill>
                  <a:srgbClr val="002060"/>
                </a:solidFill>
                <a:cs typeface="B Mitra" pitchFamily="2" charset="-78"/>
              </a:rPr>
              <a:t> </a:t>
            </a:r>
            <a:r>
              <a:rPr lang="fa-IR" sz="2000" dirty="0" smtClean="0">
                <a:solidFill>
                  <a:srgbClr val="002060"/>
                </a:solidFill>
                <a:cs typeface="B Mitra" pitchFamily="2" charset="-78"/>
              </a:rPr>
              <a:t> نمی توانند تعیین شوند.</a:t>
            </a:r>
          </a:p>
          <a:p>
            <a:pPr algn="just" rtl="1"/>
            <a:endParaRPr lang="fa-IR" sz="2000" dirty="0" smtClean="0">
              <a:solidFill>
                <a:srgbClr val="002060"/>
              </a:solidFill>
              <a:cs typeface="B Mitra" pitchFamily="2" charset="-78"/>
            </a:endParaRPr>
          </a:p>
          <a:p>
            <a:pPr algn="just" rtl="1"/>
            <a:r>
              <a:rPr lang="fa-IR" sz="2000" dirty="0" smtClean="0">
                <a:solidFill>
                  <a:srgbClr val="002060"/>
                </a:solidFill>
                <a:cs typeface="B Mitra" pitchFamily="2" charset="-78"/>
              </a:rPr>
              <a:t>بر اساس نمرات برش تعریف شده، داوطلبان با سطوح صلاحیت به شرح ذیل طبقه بندی می شوند.</a:t>
            </a:r>
            <a:endParaRPr lang="fa-IR" sz="2000" dirty="0">
              <a:solidFill>
                <a:srgbClr val="002060"/>
              </a:solidFill>
              <a:cs typeface="B Mitra" pitchFamily="2" charset="-78"/>
            </a:endParaRPr>
          </a:p>
        </p:txBody>
      </p:sp>
      <p:sp>
        <p:nvSpPr>
          <p:cNvPr id="9" name="Slide Number Placeholder 8"/>
          <p:cNvSpPr>
            <a:spLocks noGrp="1"/>
          </p:cNvSpPr>
          <p:nvPr>
            <p:ph type="sldNum" sz="quarter" idx="12"/>
          </p:nvPr>
        </p:nvSpPr>
        <p:spPr/>
        <p:txBody>
          <a:bodyPr/>
          <a:lstStyle/>
          <a:p>
            <a:fld id="{48ED069C-59D4-4843-967A-79626951CA5A}" type="slidenum">
              <a:rPr lang="en-US" smtClean="0"/>
              <a:pPr/>
              <a:t>10</a:t>
            </a:fld>
            <a:endParaRPr lang="en-US"/>
          </a:p>
        </p:txBody>
      </p:sp>
      <p:pic>
        <p:nvPicPr>
          <p:cNvPr id="1026" name="Picture 2"/>
          <p:cNvPicPr>
            <a:picLocks noChangeAspect="1" noChangeArrowheads="1"/>
          </p:cNvPicPr>
          <p:nvPr/>
        </p:nvPicPr>
        <p:blipFill>
          <a:blip r:embed="rId2"/>
          <a:srcRect/>
          <a:stretch>
            <a:fillRect/>
          </a:stretch>
        </p:blipFill>
        <p:spPr bwMode="auto">
          <a:xfrm>
            <a:off x="1000100" y="642918"/>
            <a:ext cx="7072363" cy="1928826"/>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2357422" y="4857760"/>
            <a:ext cx="4352925" cy="923925"/>
          </a:xfrm>
          <a:prstGeom prst="rect">
            <a:avLst/>
          </a:prstGeom>
          <a:noFill/>
          <a:ln w="9525">
            <a:noFill/>
            <a:miter lim="800000"/>
            <a:headEnd/>
            <a:tailEnd/>
          </a:ln>
          <a:effectLst/>
        </p:spPr>
      </p:pic>
      <p:cxnSp>
        <p:nvCxnSpPr>
          <p:cNvPr id="10" name="Straight Connector 9"/>
          <p:cNvCxnSpPr/>
          <p:nvPr/>
        </p:nvCxnSpPr>
        <p:spPr>
          <a:xfrm>
            <a:off x="1214414" y="5857892"/>
            <a:ext cx="6643734" cy="1588"/>
          </a:xfrm>
          <a:prstGeom prst="line">
            <a:avLst/>
          </a:prstGeom>
        </p:spPr>
        <p:style>
          <a:lnRef idx="3">
            <a:schemeClr val="accent1"/>
          </a:lnRef>
          <a:fillRef idx="0">
            <a:schemeClr val="accent1"/>
          </a:fillRef>
          <a:effectRef idx="2">
            <a:schemeClr val="accent1"/>
          </a:effectRef>
          <a:fontRef idx="minor">
            <a:schemeClr val="tx1"/>
          </a:fontRef>
        </p:style>
      </p:cxnSp>
      <p:sp>
        <p:nvSpPr>
          <p:cNvPr id="13" name="Rectangle 12"/>
          <p:cNvSpPr/>
          <p:nvPr/>
        </p:nvSpPr>
        <p:spPr>
          <a:xfrm>
            <a:off x="857224" y="5929330"/>
            <a:ext cx="7072362" cy="357190"/>
          </a:xfrm>
          <a:prstGeom prst="rect">
            <a:avLst/>
          </a:prstGeom>
          <a:ln>
            <a:solidFill>
              <a:schemeClr val="bg1"/>
            </a:solidFill>
          </a:ln>
        </p:spPr>
        <p:style>
          <a:lnRef idx="2">
            <a:schemeClr val="accent6"/>
          </a:lnRef>
          <a:fillRef idx="1001">
            <a:schemeClr val="lt1"/>
          </a:fillRef>
          <a:effectRef idx="0">
            <a:schemeClr val="accent6"/>
          </a:effectRef>
          <a:fontRef idx="minor">
            <a:schemeClr val="dk1"/>
          </a:fontRef>
        </p:style>
        <p:txBody>
          <a:bodyPr rtlCol="1" anchor="ctr"/>
          <a:lstStyle/>
          <a:p>
            <a:pPr algn="ctr"/>
            <a:endParaRPr lang="en-US" sz="1400" dirty="0" smtClean="0"/>
          </a:p>
          <a:p>
            <a:pPr algn="ctr"/>
            <a:endParaRPr lang="en-US" sz="1400" dirty="0" smtClean="0"/>
          </a:p>
          <a:p>
            <a:pPr algn="ctr"/>
            <a:r>
              <a:rPr lang="en-US" sz="1200" dirty="0" err="1" smtClean="0">
                <a:solidFill>
                  <a:schemeClr val="bg1">
                    <a:lumMod val="65000"/>
                  </a:schemeClr>
                </a:solidFill>
              </a:rPr>
              <a:t>Felianka</a:t>
            </a:r>
            <a:r>
              <a:rPr lang="en-US" sz="1200" dirty="0" smtClean="0">
                <a:solidFill>
                  <a:schemeClr val="bg1">
                    <a:lumMod val="65000"/>
                  </a:schemeClr>
                </a:solidFill>
              </a:rPr>
              <a:t> </a:t>
            </a:r>
            <a:r>
              <a:rPr lang="en-US" sz="1200" dirty="0" err="1" smtClean="0">
                <a:solidFill>
                  <a:schemeClr val="bg1">
                    <a:lumMod val="65000"/>
                  </a:schemeClr>
                </a:solidFill>
              </a:rPr>
              <a:t>Kaftandjieva</a:t>
            </a:r>
            <a:r>
              <a:rPr lang="en-US" sz="1200" dirty="0" smtClean="0">
                <a:solidFill>
                  <a:schemeClr val="bg1">
                    <a:lumMod val="65000"/>
                  </a:schemeClr>
                </a:solidFill>
              </a:rPr>
              <a:t>. Methods for Setting Cut cores in Criterion-referenced Achievement Tests. </a:t>
            </a:r>
            <a:r>
              <a:rPr lang="en-US" sz="1200" dirty="0" err="1" smtClean="0">
                <a:solidFill>
                  <a:schemeClr val="bg1">
                    <a:lumMod val="65000"/>
                  </a:schemeClr>
                </a:solidFill>
              </a:rPr>
              <a:t>Cito</a:t>
            </a:r>
            <a:r>
              <a:rPr lang="en-US" sz="1200" dirty="0" smtClean="0">
                <a:solidFill>
                  <a:schemeClr val="bg1">
                    <a:lumMod val="65000"/>
                  </a:schemeClr>
                </a:solidFill>
              </a:rPr>
              <a:t>, Arnhem, 2010</a:t>
            </a:r>
            <a:r>
              <a:rPr lang="en-US" sz="1200" dirty="0" smtClean="0"/>
              <a:t>.</a:t>
            </a:r>
          </a:p>
          <a:p>
            <a:pPr algn="ctr"/>
            <a:endParaRPr lang="en-US" sz="1400" b="1" dirty="0" smtClean="0"/>
          </a:p>
          <a:p>
            <a:pPr algn="ctr"/>
            <a:r>
              <a:rPr lang="en-US" dirty="0" smtClean="0"/>
              <a:t>  </a:t>
            </a:r>
            <a:endParaRPr lang="fa-IR" dirty="0"/>
          </a:p>
        </p:txBody>
      </p:sp>
    </p:spTree>
    <p:extLst>
      <p:ext uri="{BB962C8B-B14F-4D97-AF65-F5344CB8AC3E}">
        <p14:creationId xmlns:p14="http://schemas.microsoft.com/office/powerpoint/2010/main" val="12445207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1538" y="1000108"/>
            <a:ext cx="6965245" cy="785818"/>
          </a:xfrm>
        </p:spPr>
        <p:txBody>
          <a:bodyPr>
            <a:normAutofit fontScale="90000"/>
          </a:bodyPr>
          <a:lstStyle/>
          <a:p>
            <a:r>
              <a:rPr lang="en-US" b="1" dirty="0" smtClean="0">
                <a:solidFill>
                  <a:srgbClr val="C00000"/>
                </a:solidFill>
                <a:latin typeface="Aharoni" pitchFamily="2" charset="-79"/>
                <a:cs typeface="Aharoni" pitchFamily="2" charset="-79"/>
              </a:rPr>
              <a:t>2-</a:t>
            </a:r>
            <a:r>
              <a:rPr lang="en-US" sz="3600" b="1" dirty="0" smtClean="0">
                <a:solidFill>
                  <a:schemeClr val="accent5">
                    <a:lumMod val="60000"/>
                    <a:lumOff val="40000"/>
                  </a:schemeClr>
                </a:solidFill>
                <a:latin typeface="Aharoni" pitchFamily="2" charset="-79"/>
                <a:cs typeface="Aharoni" pitchFamily="2" charset="-79"/>
              </a:rPr>
              <a:t> Compound Cumulative Method</a:t>
            </a:r>
            <a:r>
              <a:rPr lang="en-US" b="1" dirty="0" smtClean="0">
                <a:solidFill>
                  <a:schemeClr val="accent4">
                    <a:lumMod val="75000"/>
                  </a:schemeClr>
                </a:solidFill>
              </a:rPr>
              <a:t/>
            </a:r>
            <a:br>
              <a:rPr lang="en-US" b="1" dirty="0" smtClean="0">
                <a:solidFill>
                  <a:schemeClr val="accent4">
                    <a:lumMod val="75000"/>
                  </a:schemeClr>
                </a:solidFill>
              </a:rPr>
            </a:br>
            <a:endParaRPr lang="fa-IR" dirty="0"/>
          </a:p>
        </p:txBody>
      </p:sp>
      <p:sp>
        <p:nvSpPr>
          <p:cNvPr id="3" name="Content Placeholder 2"/>
          <p:cNvSpPr>
            <a:spLocks noGrp="1"/>
          </p:cNvSpPr>
          <p:nvPr>
            <p:ph idx="1"/>
          </p:nvPr>
        </p:nvSpPr>
        <p:spPr>
          <a:xfrm>
            <a:off x="1463040" y="1714488"/>
            <a:ext cx="6196405" cy="4008581"/>
          </a:xfrm>
        </p:spPr>
        <p:txBody>
          <a:bodyPr>
            <a:normAutofit/>
          </a:bodyPr>
          <a:lstStyle/>
          <a:p>
            <a:pPr algn="just" rtl="1"/>
            <a:r>
              <a:rPr lang="fa-IR" sz="2000" dirty="0" smtClean="0">
                <a:solidFill>
                  <a:srgbClr val="002060"/>
                </a:solidFill>
                <a:cs typeface="B Mitra" pitchFamily="2" charset="-78"/>
              </a:rPr>
              <a:t>در </a:t>
            </a:r>
            <a:r>
              <a:rPr lang="fa-IR" sz="2000" dirty="0" smtClean="0">
                <a:solidFill>
                  <a:srgbClr val="C00000"/>
                </a:solidFill>
                <a:cs typeface="B Mitra" pitchFamily="2" charset="-78"/>
              </a:rPr>
              <a:t>روش تجمعی مرکب </a:t>
            </a:r>
            <a:r>
              <a:rPr lang="fa-IR" sz="2000" dirty="0" smtClean="0">
                <a:solidFill>
                  <a:srgbClr val="002060"/>
                </a:solidFill>
                <a:cs typeface="B Mitra" pitchFamily="2" charset="-78"/>
              </a:rPr>
              <a:t>یکبار قضاوت می شود و این امر مانع امکان قضاوت بر اساس داده های تجربی می شود.</a:t>
            </a:r>
          </a:p>
          <a:p>
            <a:pPr algn="just" rtl="1"/>
            <a:r>
              <a:rPr lang="fa-IR" sz="2000" dirty="0" smtClean="0">
                <a:solidFill>
                  <a:srgbClr val="002060"/>
                </a:solidFill>
                <a:cs typeface="B Mitra" pitchFamily="2" charset="-78"/>
              </a:rPr>
              <a:t>یعنی جمع کردن نتایج قضاوتها و داده های تجربی خلفی و تعیین نمرات برش نهایی بعنوان نتیجه ای از این تجمیع.</a:t>
            </a:r>
          </a:p>
          <a:p>
            <a:pPr algn="just" rtl="1"/>
            <a:r>
              <a:rPr lang="en-US" sz="2000" dirty="0" smtClean="0">
                <a:solidFill>
                  <a:srgbClr val="002060"/>
                </a:solidFill>
                <a:cs typeface="B Mitra" pitchFamily="2" charset="-78"/>
              </a:rPr>
              <a:t>E</a:t>
            </a:r>
            <a:r>
              <a:rPr lang="en-US" sz="2000" baseline="-25000" dirty="0" smtClean="0">
                <a:solidFill>
                  <a:srgbClr val="002060"/>
                </a:solidFill>
                <a:cs typeface="B Mitra" pitchFamily="2" charset="-78"/>
              </a:rPr>
              <a:t>2</a:t>
            </a:r>
            <a:r>
              <a:rPr lang="fa-IR" sz="2000" dirty="0" smtClean="0">
                <a:solidFill>
                  <a:srgbClr val="002060"/>
                </a:solidFill>
                <a:cs typeface="B Mitra" pitchFamily="2" charset="-78"/>
              </a:rPr>
              <a:t>      قضاوت ایده آل.</a:t>
            </a:r>
            <a:endParaRPr lang="fa-IR" sz="2000" dirty="0">
              <a:solidFill>
                <a:srgbClr val="002060"/>
              </a:solidFill>
              <a:cs typeface="B Mitra" pitchFamily="2" charset="-78"/>
            </a:endParaRPr>
          </a:p>
        </p:txBody>
      </p:sp>
      <p:sp>
        <p:nvSpPr>
          <p:cNvPr id="6" name="Slide Number Placeholder 5"/>
          <p:cNvSpPr>
            <a:spLocks noGrp="1"/>
          </p:cNvSpPr>
          <p:nvPr>
            <p:ph type="sldNum" sz="quarter" idx="12"/>
          </p:nvPr>
        </p:nvSpPr>
        <p:spPr/>
        <p:txBody>
          <a:bodyPr/>
          <a:lstStyle/>
          <a:p>
            <a:fld id="{48ED069C-59D4-4843-967A-79626951CA5A}" type="slidenum">
              <a:rPr lang="en-US" smtClean="0"/>
              <a:pPr/>
              <a:t>11</a:t>
            </a:fld>
            <a:endParaRPr lang="en-US"/>
          </a:p>
        </p:txBody>
      </p:sp>
      <p:pic>
        <p:nvPicPr>
          <p:cNvPr id="2050" name="Picture 2"/>
          <p:cNvPicPr>
            <a:picLocks noChangeAspect="1" noChangeArrowheads="1"/>
          </p:cNvPicPr>
          <p:nvPr/>
        </p:nvPicPr>
        <p:blipFill>
          <a:blip r:embed="rId2"/>
          <a:srcRect/>
          <a:stretch>
            <a:fillRect/>
          </a:stretch>
        </p:blipFill>
        <p:spPr bwMode="auto">
          <a:xfrm>
            <a:off x="1785918" y="3429000"/>
            <a:ext cx="5657850" cy="1685925"/>
          </a:xfrm>
          <a:prstGeom prst="rect">
            <a:avLst/>
          </a:prstGeom>
          <a:noFill/>
          <a:ln w="9525">
            <a:noFill/>
            <a:miter lim="800000"/>
            <a:headEnd/>
            <a:tailEnd/>
          </a:ln>
          <a:effectLst/>
        </p:spPr>
      </p:pic>
      <p:cxnSp>
        <p:nvCxnSpPr>
          <p:cNvPr id="9" name="Straight Arrow Connector 8"/>
          <p:cNvCxnSpPr/>
          <p:nvPr/>
        </p:nvCxnSpPr>
        <p:spPr>
          <a:xfrm rot="10800000">
            <a:off x="6786578" y="3286124"/>
            <a:ext cx="214314"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pic>
        <p:nvPicPr>
          <p:cNvPr id="2051" name="Picture 3"/>
          <p:cNvPicPr>
            <a:picLocks noChangeAspect="1" noChangeArrowheads="1"/>
          </p:cNvPicPr>
          <p:nvPr/>
        </p:nvPicPr>
        <p:blipFill>
          <a:blip r:embed="rId3"/>
          <a:srcRect/>
          <a:stretch>
            <a:fillRect/>
          </a:stretch>
        </p:blipFill>
        <p:spPr bwMode="auto">
          <a:xfrm>
            <a:off x="2643174" y="5214950"/>
            <a:ext cx="3762375" cy="228600"/>
          </a:xfrm>
          <a:prstGeom prst="rect">
            <a:avLst/>
          </a:prstGeom>
          <a:noFill/>
          <a:ln w="9525">
            <a:noFill/>
            <a:miter lim="800000"/>
            <a:headEnd/>
            <a:tailEnd/>
          </a:ln>
          <a:effectLst/>
        </p:spPr>
      </p:pic>
      <p:sp>
        <p:nvSpPr>
          <p:cNvPr id="14" name="Rectangle 13"/>
          <p:cNvSpPr/>
          <p:nvPr/>
        </p:nvSpPr>
        <p:spPr>
          <a:xfrm>
            <a:off x="928662" y="5857892"/>
            <a:ext cx="7072362" cy="428628"/>
          </a:xfrm>
          <a:prstGeom prst="rect">
            <a:avLst/>
          </a:prstGeom>
          <a:ln>
            <a:solidFill>
              <a:schemeClr val="bg1"/>
            </a:solidFill>
          </a:ln>
        </p:spPr>
        <p:style>
          <a:lnRef idx="2">
            <a:schemeClr val="accent6"/>
          </a:lnRef>
          <a:fillRef idx="1001">
            <a:schemeClr val="lt1"/>
          </a:fillRef>
          <a:effectRef idx="0">
            <a:schemeClr val="accent6"/>
          </a:effectRef>
          <a:fontRef idx="minor">
            <a:schemeClr val="dk1"/>
          </a:fontRef>
        </p:style>
        <p:txBody>
          <a:bodyPr rtlCol="1" anchor="ctr"/>
          <a:lstStyle/>
          <a:p>
            <a:pPr algn="ctr"/>
            <a:endParaRPr lang="en-US" sz="1400" dirty="0" smtClean="0"/>
          </a:p>
          <a:p>
            <a:pPr algn="ctr"/>
            <a:endParaRPr lang="en-US" sz="1400" dirty="0" smtClean="0"/>
          </a:p>
          <a:p>
            <a:pPr algn="ctr"/>
            <a:r>
              <a:rPr lang="en-US" sz="1200" dirty="0" err="1" smtClean="0">
                <a:solidFill>
                  <a:schemeClr val="bg1">
                    <a:lumMod val="65000"/>
                  </a:schemeClr>
                </a:solidFill>
              </a:rPr>
              <a:t>Felianka</a:t>
            </a:r>
            <a:r>
              <a:rPr lang="en-US" sz="1200" dirty="0" smtClean="0">
                <a:solidFill>
                  <a:schemeClr val="bg1">
                    <a:lumMod val="65000"/>
                  </a:schemeClr>
                </a:solidFill>
              </a:rPr>
              <a:t> </a:t>
            </a:r>
            <a:r>
              <a:rPr lang="en-US" sz="1200" dirty="0" err="1" smtClean="0">
                <a:solidFill>
                  <a:schemeClr val="bg1">
                    <a:lumMod val="65000"/>
                  </a:schemeClr>
                </a:solidFill>
              </a:rPr>
              <a:t>Kaftandjieva</a:t>
            </a:r>
            <a:r>
              <a:rPr lang="en-US" sz="1200" dirty="0" smtClean="0">
                <a:solidFill>
                  <a:schemeClr val="bg1">
                    <a:lumMod val="65000"/>
                  </a:schemeClr>
                </a:solidFill>
              </a:rPr>
              <a:t>. Methods for Setting Cut cores in Criterion-referenced Achievement Tests. </a:t>
            </a:r>
            <a:r>
              <a:rPr lang="en-US" sz="1200" dirty="0" err="1" smtClean="0">
                <a:solidFill>
                  <a:schemeClr val="bg1">
                    <a:lumMod val="65000"/>
                  </a:schemeClr>
                </a:solidFill>
              </a:rPr>
              <a:t>Cito</a:t>
            </a:r>
            <a:r>
              <a:rPr lang="en-US" sz="1200" dirty="0" smtClean="0">
                <a:solidFill>
                  <a:schemeClr val="bg1">
                    <a:lumMod val="65000"/>
                  </a:schemeClr>
                </a:solidFill>
              </a:rPr>
              <a:t>, Arnhem, 2010</a:t>
            </a:r>
            <a:r>
              <a:rPr lang="en-US" sz="1200" dirty="0" smtClean="0"/>
              <a:t>.</a:t>
            </a:r>
          </a:p>
          <a:p>
            <a:pPr algn="ctr"/>
            <a:endParaRPr lang="en-US" sz="1400" b="1" dirty="0" smtClean="0"/>
          </a:p>
          <a:p>
            <a:pPr algn="ctr"/>
            <a:r>
              <a:rPr lang="en-US" dirty="0" smtClean="0"/>
              <a:t>  </a:t>
            </a:r>
            <a:endParaRPr lang="fa-IR" dirty="0"/>
          </a:p>
        </p:txBody>
      </p:sp>
      <p:cxnSp>
        <p:nvCxnSpPr>
          <p:cNvPr id="15" name="Straight Connector 14"/>
          <p:cNvCxnSpPr/>
          <p:nvPr/>
        </p:nvCxnSpPr>
        <p:spPr>
          <a:xfrm>
            <a:off x="1214414" y="5786454"/>
            <a:ext cx="6643734" cy="1588"/>
          </a:xfrm>
          <a:prstGeom prst="line">
            <a:avLst/>
          </a:prstGeom>
        </p:spPr>
        <p:style>
          <a:lnRef idx="3">
            <a:schemeClr val="accent1"/>
          </a:lnRef>
          <a:fillRef idx="0">
            <a:schemeClr val="accent1"/>
          </a:fillRef>
          <a:effectRef idx="2">
            <a:schemeClr val="accent1"/>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3200" dirty="0" smtClean="0">
                <a:solidFill>
                  <a:schemeClr val="accent5">
                    <a:lumMod val="60000"/>
                    <a:lumOff val="40000"/>
                  </a:schemeClr>
                </a:solidFill>
                <a:cs typeface="B Titr" pitchFamily="2" charset="-78"/>
              </a:rPr>
              <a:t>هدف از توسعه این روش</a:t>
            </a:r>
            <a:endParaRPr lang="fa-IR" sz="3200" dirty="0">
              <a:solidFill>
                <a:schemeClr val="accent5">
                  <a:lumMod val="60000"/>
                  <a:lumOff val="40000"/>
                </a:schemeClr>
              </a:solidFill>
              <a:cs typeface="B Titr" pitchFamily="2" charset="-78"/>
            </a:endParaRPr>
          </a:p>
        </p:txBody>
      </p:sp>
      <p:sp>
        <p:nvSpPr>
          <p:cNvPr id="3" name="Content Placeholder 2"/>
          <p:cNvSpPr>
            <a:spLocks noGrp="1"/>
          </p:cNvSpPr>
          <p:nvPr>
            <p:ph idx="1"/>
          </p:nvPr>
        </p:nvSpPr>
        <p:spPr/>
        <p:txBody>
          <a:bodyPr/>
          <a:lstStyle/>
          <a:p>
            <a:pPr algn="just" rtl="1"/>
            <a:r>
              <a:rPr lang="fa-IR" dirty="0" smtClean="0">
                <a:solidFill>
                  <a:srgbClr val="002060"/>
                </a:solidFill>
                <a:cs typeface="B Mitra" pitchFamily="2" charset="-78"/>
              </a:rPr>
              <a:t>تطابق با سه معیار:</a:t>
            </a:r>
          </a:p>
          <a:p>
            <a:pPr marL="457200" indent="-457200" algn="just" rtl="1">
              <a:buFont typeface="+mj-lt"/>
              <a:buAutoNum type="arabicParenR"/>
            </a:pPr>
            <a:r>
              <a:rPr lang="fa-IR" dirty="0" smtClean="0">
                <a:solidFill>
                  <a:srgbClr val="002060"/>
                </a:solidFill>
                <a:cs typeface="B Mitra" pitchFamily="2" charset="-78"/>
              </a:rPr>
              <a:t>عملی بودن (قضاوت با حداقل پیچیدگی شناختی)</a:t>
            </a:r>
          </a:p>
          <a:p>
            <a:pPr marL="457200" indent="-457200" algn="just" rtl="1">
              <a:buFont typeface="+mj-lt"/>
              <a:buAutoNum type="arabicParenR"/>
            </a:pPr>
            <a:r>
              <a:rPr lang="fa-IR" dirty="0" smtClean="0">
                <a:solidFill>
                  <a:srgbClr val="002060"/>
                </a:solidFill>
                <a:cs typeface="B Mitra" pitchFamily="2" charset="-78"/>
              </a:rPr>
              <a:t>طیف گسترده ای از حداکثر توافق با شواهد تجربی (انواع آزمون، صرفنظر از مبنای نظری آن و هر نوع آیتم، بدون در نظر گرفتن نمره شان ( دوگانه یا چندگانه)</a:t>
            </a:r>
          </a:p>
          <a:p>
            <a:pPr marL="457200" indent="-457200" algn="just" rtl="1">
              <a:buFont typeface="+mj-lt"/>
              <a:buAutoNum type="arabicParenR"/>
            </a:pPr>
            <a:r>
              <a:rPr lang="fa-IR" dirty="0" smtClean="0">
                <a:solidFill>
                  <a:srgbClr val="002060"/>
                </a:solidFill>
                <a:cs typeface="B Mitra" pitchFamily="2" charset="-78"/>
              </a:rPr>
              <a:t>و نیاز به صرف زمان کمتر</a:t>
            </a:r>
          </a:p>
          <a:p>
            <a:pPr marL="457200" indent="-457200" algn="just" rtl="1">
              <a:buNone/>
            </a:pPr>
            <a:endParaRPr lang="fa-IR" dirty="0" smtClean="0">
              <a:solidFill>
                <a:srgbClr val="002060"/>
              </a:solidFill>
              <a:cs typeface="B Mitra" pitchFamily="2" charset="-78"/>
            </a:endParaRPr>
          </a:p>
          <a:p>
            <a:pPr algn="just"/>
            <a:endParaRPr lang="fa-IR" dirty="0">
              <a:solidFill>
                <a:srgbClr val="002060"/>
              </a:solidFill>
              <a:cs typeface="B Mitra" pitchFamily="2" charset="-78"/>
            </a:endParaRPr>
          </a:p>
        </p:txBody>
      </p:sp>
      <p:sp>
        <p:nvSpPr>
          <p:cNvPr id="6" name="Slide Number Placeholder 5"/>
          <p:cNvSpPr>
            <a:spLocks noGrp="1"/>
          </p:cNvSpPr>
          <p:nvPr>
            <p:ph type="sldNum" sz="quarter" idx="12"/>
          </p:nvPr>
        </p:nvSpPr>
        <p:spPr/>
        <p:txBody>
          <a:bodyPr/>
          <a:lstStyle/>
          <a:p>
            <a:fld id="{48ED069C-59D4-4843-967A-79626951CA5A}" type="slidenum">
              <a:rPr lang="en-US" smtClean="0"/>
              <a:pPr/>
              <a:t>12</a:t>
            </a:fld>
            <a:endParaRPr lang="en-US"/>
          </a:p>
        </p:txBody>
      </p:sp>
      <p:cxnSp>
        <p:nvCxnSpPr>
          <p:cNvPr id="7" name="Straight Connector 6"/>
          <p:cNvCxnSpPr/>
          <p:nvPr/>
        </p:nvCxnSpPr>
        <p:spPr>
          <a:xfrm>
            <a:off x="1214414" y="5786454"/>
            <a:ext cx="6643734" cy="1588"/>
          </a:xfrm>
          <a:prstGeom prst="line">
            <a:avLst/>
          </a:prstGeom>
        </p:spPr>
        <p:style>
          <a:lnRef idx="3">
            <a:schemeClr val="accent1"/>
          </a:lnRef>
          <a:fillRef idx="0">
            <a:schemeClr val="accent1"/>
          </a:fillRef>
          <a:effectRef idx="2">
            <a:schemeClr val="accent1"/>
          </a:effectRef>
          <a:fontRef idx="minor">
            <a:schemeClr val="tx1"/>
          </a:fontRef>
        </p:style>
      </p:cxnSp>
      <p:sp>
        <p:nvSpPr>
          <p:cNvPr id="8" name="Rectangle 7"/>
          <p:cNvSpPr/>
          <p:nvPr/>
        </p:nvSpPr>
        <p:spPr>
          <a:xfrm>
            <a:off x="928662" y="5857892"/>
            <a:ext cx="7072362" cy="428628"/>
          </a:xfrm>
          <a:prstGeom prst="rect">
            <a:avLst/>
          </a:prstGeom>
          <a:ln>
            <a:solidFill>
              <a:schemeClr val="bg1"/>
            </a:solidFill>
          </a:ln>
        </p:spPr>
        <p:style>
          <a:lnRef idx="2">
            <a:schemeClr val="accent6"/>
          </a:lnRef>
          <a:fillRef idx="1001">
            <a:schemeClr val="lt1"/>
          </a:fillRef>
          <a:effectRef idx="0">
            <a:schemeClr val="accent6"/>
          </a:effectRef>
          <a:fontRef idx="minor">
            <a:schemeClr val="dk1"/>
          </a:fontRef>
        </p:style>
        <p:txBody>
          <a:bodyPr rtlCol="1" anchor="ctr"/>
          <a:lstStyle/>
          <a:p>
            <a:pPr algn="ctr"/>
            <a:endParaRPr lang="en-US" sz="1400" dirty="0" smtClean="0"/>
          </a:p>
          <a:p>
            <a:pPr algn="ctr"/>
            <a:endParaRPr lang="en-US" sz="1400" dirty="0" smtClean="0"/>
          </a:p>
          <a:p>
            <a:pPr algn="ctr"/>
            <a:r>
              <a:rPr lang="en-US" sz="1200" dirty="0" err="1" smtClean="0">
                <a:solidFill>
                  <a:schemeClr val="bg1">
                    <a:lumMod val="65000"/>
                  </a:schemeClr>
                </a:solidFill>
              </a:rPr>
              <a:t>Felianka</a:t>
            </a:r>
            <a:r>
              <a:rPr lang="en-US" sz="1200" dirty="0" smtClean="0">
                <a:solidFill>
                  <a:schemeClr val="bg1">
                    <a:lumMod val="65000"/>
                  </a:schemeClr>
                </a:solidFill>
              </a:rPr>
              <a:t> </a:t>
            </a:r>
            <a:r>
              <a:rPr lang="en-US" sz="1200" dirty="0" err="1" smtClean="0">
                <a:solidFill>
                  <a:schemeClr val="bg1">
                    <a:lumMod val="65000"/>
                  </a:schemeClr>
                </a:solidFill>
              </a:rPr>
              <a:t>Kaftandjieva</a:t>
            </a:r>
            <a:r>
              <a:rPr lang="en-US" sz="1200" dirty="0" smtClean="0">
                <a:solidFill>
                  <a:schemeClr val="bg1">
                    <a:lumMod val="65000"/>
                  </a:schemeClr>
                </a:solidFill>
              </a:rPr>
              <a:t>. Methods for Setting Cut cores in Criterion-referenced Achievement Tests. </a:t>
            </a:r>
            <a:r>
              <a:rPr lang="en-US" sz="1200" dirty="0" err="1" smtClean="0">
                <a:solidFill>
                  <a:schemeClr val="bg1">
                    <a:lumMod val="65000"/>
                  </a:schemeClr>
                </a:solidFill>
              </a:rPr>
              <a:t>Cito</a:t>
            </a:r>
            <a:r>
              <a:rPr lang="en-US" sz="1200" dirty="0" smtClean="0">
                <a:solidFill>
                  <a:schemeClr val="bg1">
                    <a:lumMod val="65000"/>
                  </a:schemeClr>
                </a:solidFill>
              </a:rPr>
              <a:t>, Arnhem, 2010</a:t>
            </a:r>
            <a:r>
              <a:rPr lang="en-US" sz="1200" dirty="0" smtClean="0"/>
              <a:t>.</a:t>
            </a:r>
          </a:p>
          <a:p>
            <a:pPr algn="ctr"/>
            <a:endParaRPr lang="en-US" sz="1400" b="1" dirty="0" smtClean="0"/>
          </a:p>
          <a:p>
            <a:pPr algn="ctr"/>
            <a:r>
              <a:rPr lang="en-US" dirty="0" smtClean="0"/>
              <a:t>  </a:t>
            </a:r>
            <a:endParaRPr lang="fa-I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b="1" dirty="0" smtClean="0">
                <a:solidFill>
                  <a:srgbClr val="C00000"/>
                </a:solidFill>
                <a:latin typeface="Aharoni" pitchFamily="2" charset="-79"/>
                <a:cs typeface="Aharoni" pitchFamily="2" charset="-79"/>
              </a:rPr>
              <a:t>3-</a:t>
            </a:r>
            <a:r>
              <a:rPr lang="en-US" sz="3200" b="1" dirty="0" smtClean="0">
                <a:solidFill>
                  <a:schemeClr val="accent5">
                    <a:lumMod val="60000"/>
                    <a:lumOff val="40000"/>
                  </a:schemeClr>
                </a:solidFill>
                <a:latin typeface="Aharoni" pitchFamily="2" charset="-79"/>
                <a:cs typeface="Aharoni" pitchFamily="2" charset="-79"/>
              </a:rPr>
              <a:t> Cumulative Cluster method</a:t>
            </a:r>
            <a:endParaRPr lang="fa-IR" sz="3200" dirty="0">
              <a:solidFill>
                <a:schemeClr val="accent5">
                  <a:lumMod val="60000"/>
                  <a:lumOff val="40000"/>
                </a:schemeClr>
              </a:solidFill>
              <a:latin typeface="Aharoni" pitchFamily="2" charset="-79"/>
            </a:endParaRPr>
          </a:p>
        </p:txBody>
      </p:sp>
      <p:sp>
        <p:nvSpPr>
          <p:cNvPr id="3" name="Content Placeholder 2"/>
          <p:cNvSpPr>
            <a:spLocks noGrp="1"/>
          </p:cNvSpPr>
          <p:nvPr>
            <p:ph idx="1"/>
          </p:nvPr>
        </p:nvSpPr>
        <p:spPr/>
        <p:txBody>
          <a:bodyPr/>
          <a:lstStyle/>
          <a:p>
            <a:pPr algn="just" rtl="1"/>
            <a:r>
              <a:rPr lang="fa-IR" dirty="0" smtClean="0">
                <a:cs typeface="B Mitra" pitchFamily="2" charset="-78"/>
              </a:rPr>
              <a:t>در روش خوشه ای تجمعی بر پایه میانگین دشواری آیتم ها، بوسیله سطوح مهارت برای یک قضاوت انجام شده، آیتم ها دور هم جمع می شوند (تعدادی خوشه).</a:t>
            </a:r>
          </a:p>
          <a:p>
            <a:pPr algn="just" rtl="1"/>
            <a:r>
              <a:rPr lang="fa-IR" dirty="0" smtClean="0">
                <a:cs typeface="B Mitra" pitchFamily="2" charset="-78"/>
              </a:rPr>
              <a:t>ارزیاب از این خوشه ها بعنوان سطوح مختلف مهارت در قضاوتش استفاده می کند.</a:t>
            </a:r>
          </a:p>
          <a:p>
            <a:pPr algn="just" rtl="1"/>
            <a:r>
              <a:rPr lang="fa-IR" dirty="0" smtClean="0">
                <a:cs typeface="B Mitra" pitchFamily="2" charset="-78"/>
              </a:rPr>
              <a:t>با استفاده از آنالیز خوشه ای، آیتم ها بر اساس درجه شباهتشان (از لحاظ دشواری تجربی) گروه بندی می شوند.</a:t>
            </a:r>
          </a:p>
        </p:txBody>
      </p:sp>
      <p:sp>
        <p:nvSpPr>
          <p:cNvPr id="6" name="Slide Number Placeholder 5"/>
          <p:cNvSpPr>
            <a:spLocks noGrp="1"/>
          </p:cNvSpPr>
          <p:nvPr>
            <p:ph type="sldNum" sz="quarter" idx="12"/>
          </p:nvPr>
        </p:nvSpPr>
        <p:spPr/>
        <p:txBody>
          <a:bodyPr/>
          <a:lstStyle/>
          <a:p>
            <a:fld id="{48ED069C-59D4-4843-967A-79626951CA5A}" type="slidenum">
              <a:rPr lang="en-US" smtClean="0"/>
              <a:pPr/>
              <a:t>13</a:t>
            </a:fld>
            <a:endParaRPr lang="en-US"/>
          </a:p>
        </p:txBody>
      </p:sp>
      <p:cxnSp>
        <p:nvCxnSpPr>
          <p:cNvPr id="7" name="Straight Connector 6"/>
          <p:cNvCxnSpPr/>
          <p:nvPr/>
        </p:nvCxnSpPr>
        <p:spPr>
          <a:xfrm>
            <a:off x="1214414" y="5786454"/>
            <a:ext cx="6643734" cy="1588"/>
          </a:xfrm>
          <a:prstGeom prst="line">
            <a:avLst/>
          </a:prstGeom>
        </p:spPr>
        <p:style>
          <a:lnRef idx="3">
            <a:schemeClr val="accent1"/>
          </a:lnRef>
          <a:fillRef idx="0">
            <a:schemeClr val="accent1"/>
          </a:fillRef>
          <a:effectRef idx="2">
            <a:schemeClr val="accent1"/>
          </a:effectRef>
          <a:fontRef idx="minor">
            <a:schemeClr val="tx1"/>
          </a:fontRef>
        </p:style>
      </p:cxnSp>
      <p:sp>
        <p:nvSpPr>
          <p:cNvPr id="8" name="Rectangle 7"/>
          <p:cNvSpPr/>
          <p:nvPr/>
        </p:nvSpPr>
        <p:spPr>
          <a:xfrm>
            <a:off x="928662" y="5857892"/>
            <a:ext cx="7072362" cy="428628"/>
          </a:xfrm>
          <a:prstGeom prst="rect">
            <a:avLst/>
          </a:prstGeom>
          <a:ln>
            <a:solidFill>
              <a:schemeClr val="bg1"/>
            </a:solidFill>
          </a:ln>
        </p:spPr>
        <p:style>
          <a:lnRef idx="2">
            <a:schemeClr val="accent6"/>
          </a:lnRef>
          <a:fillRef idx="1001">
            <a:schemeClr val="lt1"/>
          </a:fillRef>
          <a:effectRef idx="0">
            <a:schemeClr val="accent6"/>
          </a:effectRef>
          <a:fontRef idx="minor">
            <a:schemeClr val="dk1"/>
          </a:fontRef>
        </p:style>
        <p:txBody>
          <a:bodyPr rtlCol="1" anchor="ctr"/>
          <a:lstStyle/>
          <a:p>
            <a:pPr algn="ctr"/>
            <a:endParaRPr lang="en-US" sz="1400" dirty="0" smtClean="0"/>
          </a:p>
          <a:p>
            <a:pPr algn="ctr"/>
            <a:endParaRPr lang="en-US" sz="1400" dirty="0" smtClean="0"/>
          </a:p>
          <a:p>
            <a:pPr algn="ctr"/>
            <a:r>
              <a:rPr lang="en-US" sz="1200" dirty="0" err="1" smtClean="0">
                <a:solidFill>
                  <a:schemeClr val="bg1">
                    <a:lumMod val="65000"/>
                  </a:schemeClr>
                </a:solidFill>
              </a:rPr>
              <a:t>Felianka</a:t>
            </a:r>
            <a:r>
              <a:rPr lang="en-US" sz="1200" dirty="0" smtClean="0">
                <a:solidFill>
                  <a:schemeClr val="bg1">
                    <a:lumMod val="65000"/>
                  </a:schemeClr>
                </a:solidFill>
              </a:rPr>
              <a:t> </a:t>
            </a:r>
            <a:r>
              <a:rPr lang="en-US" sz="1200" dirty="0" err="1" smtClean="0">
                <a:solidFill>
                  <a:schemeClr val="bg1">
                    <a:lumMod val="65000"/>
                  </a:schemeClr>
                </a:solidFill>
              </a:rPr>
              <a:t>Kaftandjieva</a:t>
            </a:r>
            <a:r>
              <a:rPr lang="en-US" sz="1200" dirty="0" smtClean="0">
                <a:solidFill>
                  <a:schemeClr val="bg1">
                    <a:lumMod val="65000"/>
                  </a:schemeClr>
                </a:solidFill>
              </a:rPr>
              <a:t>. Methods for Setting Cut cores in Criterion-referenced Achievement Tests. </a:t>
            </a:r>
            <a:r>
              <a:rPr lang="en-US" sz="1200" dirty="0" err="1" smtClean="0">
                <a:solidFill>
                  <a:schemeClr val="bg1">
                    <a:lumMod val="65000"/>
                  </a:schemeClr>
                </a:solidFill>
              </a:rPr>
              <a:t>Cito</a:t>
            </a:r>
            <a:r>
              <a:rPr lang="en-US" sz="1200" dirty="0" smtClean="0">
                <a:solidFill>
                  <a:schemeClr val="bg1">
                    <a:lumMod val="65000"/>
                  </a:schemeClr>
                </a:solidFill>
              </a:rPr>
              <a:t>, Arnhem, 2010</a:t>
            </a:r>
            <a:r>
              <a:rPr lang="en-US" sz="1200" dirty="0" smtClean="0"/>
              <a:t>.</a:t>
            </a:r>
          </a:p>
          <a:p>
            <a:pPr algn="ctr"/>
            <a:endParaRPr lang="en-US" sz="1400" b="1" dirty="0" smtClean="0"/>
          </a:p>
          <a:p>
            <a:pPr algn="ctr"/>
            <a:r>
              <a:rPr lang="en-US" dirty="0" smtClean="0"/>
              <a:t>  </a:t>
            </a:r>
            <a:endParaRPr lang="fa-I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endParaRPr lang="fa-IR" dirty="0" smtClean="0"/>
          </a:p>
          <a:p>
            <a:endParaRPr lang="fa-IR" dirty="0" smtClean="0"/>
          </a:p>
          <a:p>
            <a:endParaRPr lang="fa-IR" dirty="0" smtClean="0"/>
          </a:p>
          <a:p>
            <a:endParaRPr lang="fa-IR" dirty="0" smtClean="0"/>
          </a:p>
          <a:p>
            <a:endParaRPr lang="fa-IR" dirty="0" smtClean="0"/>
          </a:p>
          <a:p>
            <a:pPr algn="r" rtl="1"/>
            <a:endParaRPr lang="fa-IR" dirty="0" smtClean="0"/>
          </a:p>
          <a:p>
            <a:pPr algn="just" rtl="1"/>
            <a:r>
              <a:rPr lang="fa-IR" sz="2000" dirty="0" smtClean="0">
                <a:cs typeface="B Mitra" pitchFamily="2" charset="-78"/>
              </a:rPr>
              <a:t>آیتم ها بوسیله سطوح مهارت طبقه بندی شده اند؛ از لحاظ اینکه چگونه موقعیت افقی شان بر دشواری شان(در مقیاس </a:t>
            </a:r>
            <a:r>
              <a:rPr lang="en-US" sz="2000" dirty="0" smtClean="0">
                <a:cs typeface="B Mitra" pitchFamily="2" charset="-78"/>
              </a:rPr>
              <a:t>Z</a:t>
            </a:r>
            <a:r>
              <a:rPr lang="fa-IR" sz="2000" dirty="0" smtClean="0">
                <a:cs typeface="B Mitra" pitchFamily="2" charset="-78"/>
              </a:rPr>
              <a:t>) منطبق می شود.</a:t>
            </a:r>
            <a:endParaRPr lang="fa-IR" dirty="0">
              <a:cs typeface="B Mitra" pitchFamily="2" charset="-78"/>
            </a:endParaRPr>
          </a:p>
        </p:txBody>
      </p:sp>
      <p:sp>
        <p:nvSpPr>
          <p:cNvPr id="6" name="Slide Number Placeholder 5"/>
          <p:cNvSpPr>
            <a:spLocks noGrp="1"/>
          </p:cNvSpPr>
          <p:nvPr>
            <p:ph type="sldNum" sz="quarter" idx="12"/>
          </p:nvPr>
        </p:nvSpPr>
        <p:spPr/>
        <p:txBody>
          <a:bodyPr/>
          <a:lstStyle/>
          <a:p>
            <a:fld id="{48ED069C-59D4-4843-967A-79626951CA5A}" type="slidenum">
              <a:rPr lang="en-US" smtClean="0"/>
              <a:pPr/>
              <a:t>14</a:t>
            </a:fld>
            <a:endParaRPr lang="en-US"/>
          </a:p>
        </p:txBody>
      </p:sp>
      <p:pic>
        <p:nvPicPr>
          <p:cNvPr id="3074" name="Picture 2"/>
          <p:cNvPicPr>
            <a:picLocks noChangeAspect="1" noChangeArrowheads="1"/>
          </p:cNvPicPr>
          <p:nvPr/>
        </p:nvPicPr>
        <p:blipFill>
          <a:blip r:embed="rId2"/>
          <a:srcRect/>
          <a:stretch>
            <a:fillRect/>
          </a:stretch>
        </p:blipFill>
        <p:spPr bwMode="auto">
          <a:xfrm>
            <a:off x="1500166" y="785794"/>
            <a:ext cx="6143625" cy="3524259"/>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1643042" y="4429132"/>
            <a:ext cx="5800725" cy="257175"/>
          </a:xfrm>
          <a:prstGeom prst="rect">
            <a:avLst/>
          </a:prstGeom>
          <a:noFill/>
          <a:ln w="9525">
            <a:noFill/>
            <a:miter lim="800000"/>
            <a:headEnd/>
            <a:tailEnd/>
          </a:ln>
          <a:effectLst/>
        </p:spPr>
      </p:pic>
      <p:cxnSp>
        <p:nvCxnSpPr>
          <p:cNvPr id="8" name="Straight Connector 7"/>
          <p:cNvCxnSpPr/>
          <p:nvPr/>
        </p:nvCxnSpPr>
        <p:spPr>
          <a:xfrm>
            <a:off x="1214414" y="5786454"/>
            <a:ext cx="6643734" cy="1588"/>
          </a:xfrm>
          <a:prstGeom prst="line">
            <a:avLst/>
          </a:prstGeom>
        </p:spPr>
        <p:style>
          <a:lnRef idx="3">
            <a:schemeClr val="accent1"/>
          </a:lnRef>
          <a:fillRef idx="0">
            <a:schemeClr val="accent1"/>
          </a:fillRef>
          <a:effectRef idx="2">
            <a:schemeClr val="accent1"/>
          </a:effectRef>
          <a:fontRef idx="minor">
            <a:schemeClr val="tx1"/>
          </a:fontRef>
        </p:style>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1071546"/>
            <a:ext cx="6965245" cy="571504"/>
          </a:xfrm>
        </p:spPr>
        <p:txBody>
          <a:bodyPr>
            <a:noAutofit/>
          </a:bodyPr>
          <a:lstStyle/>
          <a:p>
            <a:r>
              <a:rPr lang="en-US" sz="3200" b="1" dirty="0" smtClean="0">
                <a:solidFill>
                  <a:schemeClr val="accent5">
                    <a:lumMod val="60000"/>
                    <a:lumOff val="40000"/>
                  </a:schemeClr>
                </a:solidFill>
                <a:latin typeface="Aharoni" pitchFamily="2" charset="-79"/>
                <a:cs typeface="Aharoni" pitchFamily="2" charset="-79"/>
              </a:rPr>
              <a:t>Item Mastery method</a:t>
            </a:r>
            <a:br>
              <a:rPr lang="en-US" sz="3200" b="1" dirty="0" smtClean="0">
                <a:solidFill>
                  <a:schemeClr val="accent5">
                    <a:lumMod val="60000"/>
                    <a:lumOff val="40000"/>
                  </a:schemeClr>
                </a:solidFill>
                <a:latin typeface="Aharoni" pitchFamily="2" charset="-79"/>
                <a:cs typeface="Aharoni" pitchFamily="2" charset="-79"/>
              </a:rPr>
            </a:br>
            <a:endParaRPr lang="fa-IR" sz="3200" dirty="0">
              <a:solidFill>
                <a:schemeClr val="accent5">
                  <a:lumMod val="60000"/>
                  <a:lumOff val="40000"/>
                </a:schemeClr>
              </a:solidFill>
              <a:latin typeface="Aharoni" pitchFamily="2" charset="-79"/>
            </a:endParaRPr>
          </a:p>
        </p:txBody>
      </p:sp>
      <p:sp>
        <p:nvSpPr>
          <p:cNvPr id="3" name="Content Placeholder 2"/>
          <p:cNvSpPr>
            <a:spLocks noGrp="1"/>
          </p:cNvSpPr>
          <p:nvPr>
            <p:ph idx="1"/>
          </p:nvPr>
        </p:nvSpPr>
        <p:spPr>
          <a:xfrm>
            <a:off x="1428728" y="1571612"/>
            <a:ext cx="6196405" cy="3857652"/>
          </a:xfrm>
        </p:spPr>
        <p:txBody>
          <a:bodyPr>
            <a:normAutofit fontScale="92500" lnSpcReduction="10000"/>
          </a:bodyPr>
          <a:lstStyle/>
          <a:p>
            <a:pPr algn="just" rtl="1"/>
            <a:r>
              <a:rPr lang="fa-IR" dirty="0" smtClean="0">
                <a:solidFill>
                  <a:srgbClr val="C00000"/>
                </a:solidFill>
                <a:cs typeface="B Mitra" pitchFamily="2" charset="-78"/>
              </a:rPr>
              <a:t>روش تسلط آیتم</a:t>
            </a:r>
            <a:r>
              <a:rPr lang="fa-IR" dirty="0" smtClean="0">
                <a:solidFill>
                  <a:srgbClr val="002060"/>
                </a:solidFill>
                <a:cs typeface="B Mitra" pitchFamily="2" charset="-78"/>
              </a:rPr>
              <a:t>، نیاز به دو شعبه قضاوت برای هر سطح از مهارت دارد (مشابه منحنی راک). </a:t>
            </a:r>
          </a:p>
          <a:p>
            <a:pPr algn="just" rtl="1"/>
            <a:r>
              <a:rPr lang="fa-IR" dirty="0" smtClean="0">
                <a:solidFill>
                  <a:srgbClr val="002060"/>
                </a:solidFill>
                <a:cs typeface="B Mitra" pitchFamily="2" charset="-78"/>
              </a:rPr>
              <a:t>در هر مرحله از قضاوت، آیتم های آزمون بر اساس پاسخ به این سوال طبقه بندی می شوند:</a:t>
            </a:r>
          </a:p>
          <a:p>
            <a:pPr algn="just" rtl="1">
              <a:buNone/>
            </a:pPr>
            <a:r>
              <a:rPr lang="fa-IR" dirty="0" smtClean="0">
                <a:solidFill>
                  <a:srgbClr val="002060"/>
                </a:solidFill>
                <a:cs typeface="B Mitra" pitchFamily="2" charset="-78"/>
              </a:rPr>
              <a:t>    </a:t>
            </a:r>
            <a:r>
              <a:rPr lang="fa-IR" dirty="0" smtClean="0">
                <a:solidFill>
                  <a:srgbClr val="C00000"/>
                </a:solidFill>
                <a:cs typeface="B Mitra" pitchFamily="2" charset="-78"/>
              </a:rPr>
              <a:t>آیا شما فکر می کنید که داوطلب با مهارت زبان در سطح </a:t>
            </a:r>
            <a:r>
              <a:rPr lang="en-US" dirty="0" smtClean="0">
                <a:solidFill>
                  <a:srgbClr val="C00000"/>
                </a:solidFill>
                <a:cs typeface="B Mitra" pitchFamily="2" charset="-78"/>
              </a:rPr>
              <a:t>X</a:t>
            </a:r>
            <a:r>
              <a:rPr lang="fa-IR" dirty="0" smtClean="0">
                <a:solidFill>
                  <a:srgbClr val="C00000"/>
                </a:solidFill>
                <a:cs typeface="B Mitra" pitchFamily="2" charset="-78"/>
              </a:rPr>
              <a:t> ، پاسخ این آیتم را بدرستی خواهد داد؟ (بلی/خیر)</a:t>
            </a:r>
          </a:p>
          <a:p>
            <a:pPr algn="just" rtl="1"/>
            <a:r>
              <a:rPr lang="fa-IR" dirty="0" smtClean="0">
                <a:solidFill>
                  <a:srgbClr val="002060"/>
                </a:solidFill>
                <a:cs typeface="B Mitra" pitchFamily="2" charset="-78"/>
              </a:rPr>
              <a:t>تعداد مراحل ( دور) در این قضاوت بستگی به تعداد نمره برشی که تعیین می کنیم دارد.</a:t>
            </a:r>
          </a:p>
          <a:p>
            <a:pPr algn="just" rtl="1"/>
            <a:r>
              <a:rPr lang="fa-IR" dirty="0" smtClean="0">
                <a:solidFill>
                  <a:srgbClr val="002060"/>
                </a:solidFill>
                <a:cs typeface="B Mitra" pitchFamily="2" charset="-78"/>
              </a:rPr>
              <a:t>اگر سه نمره برش بخواهیم (                                 ) سه دور .</a:t>
            </a:r>
          </a:p>
          <a:p>
            <a:pPr algn="just" rtl="1"/>
            <a:r>
              <a:rPr lang="fa-IR" dirty="0" smtClean="0">
                <a:solidFill>
                  <a:srgbClr val="002060"/>
                </a:solidFill>
                <a:cs typeface="B Mitra" pitchFamily="2" charset="-78"/>
              </a:rPr>
              <a:t>این فرمول از کار قضاوت، کنترل بیشتری بر پایایی قضاوتها را میسر می کند، اما وقت گیر است.</a:t>
            </a:r>
          </a:p>
          <a:p>
            <a:pPr algn="just" rtl="1"/>
            <a:endParaRPr lang="fa-IR" dirty="0" smtClean="0">
              <a:solidFill>
                <a:srgbClr val="002060"/>
              </a:solidFill>
              <a:cs typeface="B Mitra" pitchFamily="2" charset="-78"/>
            </a:endParaRPr>
          </a:p>
          <a:p>
            <a:pPr algn="r" rtl="1">
              <a:buNone/>
            </a:pPr>
            <a:endParaRPr lang="fa-IR" dirty="0"/>
          </a:p>
        </p:txBody>
      </p:sp>
      <p:sp>
        <p:nvSpPr>
          <p:cNvPr id="6" name="Slide Number Placeholder 5"/>
          <p:cNvSpPr>
            <a:spLocks noGrp="1"/>
          </p:cNvSpPr>
          <p:nvPr>
            <p:ph type="sldNum" sz="quarter" idx="12"/>
          </p:nvPr>
        </p:nvSpPr>
        <p:spPr/>
        <p:txBody>
          <a:bodyPr/>
          <a:lstStyle/>
          <a:p>
            <a:fld id="{48ED069C-59D4-4843-967A-79626951CA5A}" type="slidenum">
              <a:rPr lang="en-US" smtClean="0"/>
              <a:pPr/>
              <a:t>15</a:t>
            </a:fld>
            <a:endParaRPr lang="en-US"/>
          </a:p>
        </p:txBody>
      </p:sp>
      <p:pic>
        <p:nvPicPr>
          <p:cNvPr id="4098" name="Picture 2"/>
          <p:cNvPicPr>
            <a:picLocks noChangeAspect="1" noChangeArrowheads="1"/>
          </p:cNvPicPr>
          <p:nvPr/>
        </p:nvPicPr>
        <p:blipFill>
          <a:blip r:embed="rId3"/>
          <a:srcRect/>
          <a:stretch>
            <a:fillRect/>
          </a:stretch>
        </p:blipFill>
        <p:spPr bwMode="auto">
          <a:xfrm>
            <a:off x="3071802" y="4357694"/>
            <a:ext cx="1952625" cy="219075"/>
          </a:xfrm>
          <a:prstGeom prst="rect">
            <a:avLst/>
          </a:prstGeom>
          <a:noFill/>
          <a:ln w="9525">
            <a:noFill/>
            <a:miter lim="800000"/>
            <a:headEnd/>
            <a:tailEnd/>
          </a:ln>
          <a:effectLst/>
        </p:spPr>
      </p:pic>
      <p:cxnSp>
        <p:nvCxnSpPr>
          <p:cNvPr id="8" name="Straight Connector 7"/>
          <p:cNvCxnSpPr/>
          <p:nvPr/>
        </p:nvCxnSpPr>
        <p:spPr>
          <a:xfrm>
            <a:off x="1214414" y="5786454"/>
            <a:ext cx="6643734" cy="1588"/>
          </a:xfrm>
          <a:prstGeom prst="line">
            <a:avLst/>
          </a:prstGeom>
        </p:spPr>
        <p:style>
          <a:lnRef idx="3">
            <a:schemeClr val="accent1"/>
          </a:lnRef>
          <a:fillRef idx="0">
            <a:schemeClr val="accent1"/>
          </a:fillRef>
          <a:effectRef idx="2">
            <a:schemeClr val="accent1"/>
          </a:effectRef>
          <a:fontRef idx="minor">
            <a:schemeClr val="tx1"/>
          </a:fontRef>
        </p:style>
      </p:cxnSp>
      <p:sp>
        <p:nvSpPr>
          <p:cNvPr id="9" name="Rectangle 8"/>
          <p:cNvSpPr/>
          <p:nvPr/>
        </p:nvSpPr>
        <p:spPr>
          <a:xfrm>
            <a:off x="928662" y="5857892"/>
            <a:ext cx="7072362" cy="428628"/>
          </a:xfrm>
          <a:prstGeom prst="rect">
            <a:avLst/>
          </a:prstGeom>
          <a:ln>
            <a:solidFill>
              <a:schemeClr val="bg1"/>
            </a:solidFill>
          </a:ln>
        </p:spPr>
        <p:style>
          <a:lnRef idx="2">
            <a:schemeClr val="accent6"/>
          </a:lnRef>
          <a:fillRef idx="1001">
            <a:schemeClr val="lt1"/>
          </a:fillRef>
          <a:effectRef idx="0">
            <a:schemeClr val="accent6"/>
          </a:effectRef>
          <a:fontRef idx="minor">
            <a:schemeClr val="dk1"/>
          </a:fontRef>
        </p:style>
        <p:txBody>
          <a:bodyPr rtlCol="1" anchor="ctr"/>
          <a:lstStyle/>
          <a:p>
            <a:pPr algn="ctr"/>
            <a:endParaRPr lang="en-US" sz="1400" dirty="0" smtClean="0"/>
          </a:p>
          <a:p>
            <a:pPr algn="ctr"/>
            <a:endParaRPr lang="en-US" sz="1400" dirty="0" smtClean="0"/>
          </a:p>
          <a:p>
            <a:pPr algn="ctr"/>
            <a:r>
              <a:rPr lang="en-US" sz="1200" dirty="0" err="1" smtClean="0">
                <a:solidFill>
                  <a:schemeClr val="bg1">
                    <a:lumMod val="65000"/>
                  </a:schemeClr>
                </a:solidFill>
              </a:rPr>
              <a:t>Felianka</a:t>
            </a:r>
            <a:r>
              <a:rPr lang="en-US" sz="1200" dirty="0" smtClean="0">
                <a:solidFill>
                  <a:schemeClr val="bg1">
                    <a:lumMod val="65000"/>
                  </a:schemeClr>
                </a:solidFill>
              </a:rPr>
              <a:t> </a:t>
            </a:r>
            <a:r>
              <a:rPr lang="en-US" sz="1200" dirty="0" err="1" smtClean="0">
                <a:solidFill>
                  <a:schemeClr val="bg1">
                    <a:lumMod val="65000"/>
                  </a:schemeClr>
                </a:solidFill>
              </a:rPr>
              <a:t>Kaftandjieva</a:t>
            </a:r>
            <a:r>
              <a:rPr lang="en-US" sz="1200" dirty="0" smtClean="0">
                <a:solidFill>
                  <a:schemeClr val="bg1">
                    <a:lumMod val="65000"/>
                  </a:schemeClr>
                </a:solidFill>
              </a:rPr>
              <a:t>. Methods for Setting Cut cores in Criterion-referenced Achievement Tests. </a:t>
            </a:r>
            <a:r>
              <a:rPr lang="en-US" sz="1200" dirty="0" err="1" smtClean="0">
                <a:solidFill>
                  <a:schemeClr val="bg1">
                    <a:lumMod val="65000"/>
                  </a:schemeClr>
                </a:solidFill>
              </a:rPr>
              <a:t>Cito</a:t>
            </a:r>
            <a:r>
              <a:rPr lang="en-US" sz="1200" dirty="0" smtClean="0">
                <a:solidFill>
                  <a:schemeClr val="bg1">
                    <a:lumMod val="65000"/>
                  </a:schemeClr>
                </a:solidFill>
              </a:rPr>
              <a:t>, Arnhem, 2010</a:t>
            </a:r>
            <a:r>
              <a:rPr lang="en-US" sz="1200" dirty="0" smtClean="0"/>
              <a:t>.</a:t>
            </a:r>
          </a:p>
          <a:p>
            <a:pPr algn="ctr"/>
            <a:endParaRPr lang="en-US" sz="1400" b="1" dirty="0" smtClean="0"/>
          </a:p>
          <a:p>
            <a:pPr algn="ctr"/>
            <a:r>
              <a:rPr lang="en-US" dirty="0" smtClean="0"/>
              <a:t>  </a:t>
            </a:r>
            <a:endParaRPr lang="fa-I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1142985"/>
            <a:ext cx="6965245" cy="500066"/>
          </a:xfrm>
        </p:spPr>
        <p:txBody>
          <a:bodyPr>
            <a:normAutofit fontScale="90000"/>
          </a:bodyPr>
          <a:lstStyle/>
          <a:p>
            <a:r>
              <a:rPr lang="en-US" sz="3600" b="1" dirty="0" smtClean="0">
                <a:solidFill>
                  <a:schemeClr val="accent4">
                    <a:lumMod val="75000"/>
                  </a:schemeClr>
                </a:solidFill>
                <a:latin typeface="Aharoni" pitchFamily="2" charset="-79"/>
                <a:cs typeface="Aharoni" pitchFamily="2" charset="-79"/>
              </a:rPr>
              <a:t>Level Characteristic Curve method</a:t>
            </a:r>
            <a:r>
              <a:rPr lang="en-US" b="1" dirty="0" smtClean="0">
                <a:solidFill>
                  <a:schemeClr val="accent4">
                    <a:lumMod val="75000"/>
                  </a:schemeClr>
                </a:solidFill>
              </a:rPr>
              <a:t/>
            </a:r>
            <a:br>
              <a:rPr lang="en-US" b="1" dirty="0" smtClean="0">
                <a:solidFill>
                  <a:schemeClr val="accent4">
                    <a:lumMod val="75000"/>
                  </a:schemeClr>
                </a:solidFill>
              </a:rPr>
            </a:br>
            <a:endParaRPr lang="fa-IR" dirty="0"/>
          </a:p>
        </p:txBody>
      </p:sp>
      <p:sp>
        <p:nvSpPr>
          <p:cNvPr id="3" name="Content Placeholder 2"/>
          <p:cNvSpPr>
            <a:spLocks noGrp="1"/>
          </p:cNvSpPr>
          <p:nvPr>
            <p:ph idx="1"/>
          </p:nvPr>
        </p:nvSpPr>
        <p:spPr>
          <a:xfrm>
            <a:off x="1463040" y="1714488"/>
            <a:ext cx="6196405" cy="4008581"/>
          </a:xfrm>
        </p:spPr>
        <p:txBody>
          <a:bodyPr/>
          <a:lstStyle/>
          <a:p>
            <a:pPr algn="just" rtl="1"/>
            <a:r>
              <a:rPr lang="fa-IR" dirty="0" smtClean="0">
                <a:solidFill>
                  <a:srgbClr val="C00000"/>
                </a:solidFill>
                <a:cs typeface="B Mitra" pitchFamily="2" charset="-78"/>
              </a:rPr>
              <a:t>روش سطح منحنی مشخصه</a:t>
            </a:r>
            <a:r>
              <a:rPr lang="fa-IR" dirty="0" smtClean="0">
                <a:solidFill>
                  <a:srgbClr val="002060"/>
                </a:solidFill>
                <a:cs typeface="B Mitra" pitchFamily="2" charset="-78"/>
              </a:rPr>
              <a:t>، ارتباط بین درجه توسعه مشخصه های اندازه گیری شده ( بعنوان مثال مهارت درک مطلب) و احتمال پاسخ صحیح به آیتم در یک آزمون است.</a:t>
            </a:r>
          </a:p>
          <a:p>
            <a:pPr algn="just" rtl="1"/>
            <a:r>
              <a:rPr lang="fa-IR" dirty="0" smtClean="0">
                <a:solidFill>
                  <a:srgbClr val="002060"/>
                </a:solidFill>
                <a:cs typeface="B Mitra" pitchFamily="2" charset="-78"/>
              </a:rPr>
              <a:t>با افزایش مشخصه اندازه گیری شده، احتمال برای پاسخ صحیح افزایش می یابد.</a:t>
            </a:r>
          </a:p>
          <a:p>
            <a:pPr algn="just" rtl="1"/>
            <a:r>
              <a:rPr lang="fa-IR" dirty="0" smtClean="0">
                <a:solidFill>
                  <a:srgbClr val="002060"/>
                </a:solidFill>
                <a:cs typeface="B Mitra" pitchFamily="2" charset="-78"/>
              </a:rPr>
              <a:t>برای سطح دشواری </a:t>
            </a:r>
            <a:r>
              <a:rPr lang="en-US" dirty="0" smtClean="0">
                <a:solidFill>
                  <a:srgbClr val="002060"/>
                </a:solidFill>
                <a:cs typeface="B Mitra" pitchFamily="2" charset="-78"/>
              </a:rPr>
              <a:t>Z</a:t>
            </a:r>
            <a:r>
              <a:rPr lang="en-US" baseline="-25000" dirty="0" smtClean="0">
                <a:solidFill>
                  <a:srgbClr val="002060"/>
                </a:solidFill>
                <a:cs typeface="B Mitra" pitchFamily="2" charset="-78"/>
              </a:rPr>
              <a:t>1</a:t>
            </a:r>
            <a:r>
              <a:rPr lang="fa-IR" dirty="0" smtClean="0">
                <a:solidFill>
                  <a:srgbClr val="002060"/>
                </a:solidFill>
                <a:cs typeface="B Mitra" pitchFamily="2" charset="-78"/>
              </a:rPr>
              <a:t> ، همه داوطلبینی که نمره آزمون بالاتر از </a:t>
            </a:r>
            <a:r>
              <a:rPr lang="en-US" dirty="0" smtClean="0">
                <a:solidFill>
                  <a:srgbClr val="002060"/>
                </a:solidFill>
                <a:cs typeface="B Mitra" pitchFamily="2" charset="-78"/>
              </a:rPr>
              <a:t>Z</a:t>
            </a:r>
            <a:r>
              <a:rPr lang="en-US" baseline="-25000" dirty="0" smtClean="0">
                <a:solidFill>
                  <a:srgbClr val="002060"/>
                </a:solidFill>
                <a:cs typeface="B Mitra" pitchFamily="2" charset="-78"/>
              </a:rPr>
              <a:t>1</a:t>
            </a:r>
            <a:r>
              <a:rPr lang="fa-IR" baseline="-25000" dirty="0" smtClean="0">
                <a:solidFill>
                  <a:srgbClr val="002060"/>
                </a:solidFill>
                <a:cs typeface="B Mitra" pitchFamily="2" charset="-78"/>
              </a:rPr>
              <a:t>  </a:t>
            </a:r>
            <a:r>
              <a:rPr lang="fa-IR" dirty="0" smtClean="0">
                <a:solidFill>
                  <a:srgbClr val="002060"/>
                </a:solidFill>
                <a:cs typeface="B Mitra" pitchFamily="2" charset="-78"/>
              </a:rPr>
              <a:t> دارند، احتمال ارائه پاسخ صحیح بالاتر از </a:t>
            </a:r>
            <a:r>
              <a:rPr lang="en-US" dirty="0" smtClean="0">
                <a:solidFill>
                  <a:srgbClr val="002060"/>
                </a:solidFill>
                <a:cs typeface="B Mitra" pitchFamily="2" charset="-78"/>
              </a:rPr>
              <a:t>0.5</a:t>
            </a:r>
            <a:r>
              <a:rPr lang="fa-IR" dirty="0" smtClean="0">
                <a:solidFill>
                  <a:srgbClr val="002060"/>
                </a:solidFill>
                <a:cs typeface="B Mitra" pitchFamily="2" charset="-78"/>
              </a:rPr>
              <a:t> (</a:t>
            </a:r>
            <a:r>
              <a:rPr lang="en-US" dirty="0" smtClean="0">
                <a:solidFill>
                  <a:srgbClr val="002060"/>
                </a:solidFill>
                <a:cs typeface="B Mitra" pitchFamily="2" charset="-78"/>
              </a:rPr>
              <a:t>%50</a:t>
            </a:r>
            <a:r>
              <a:rPr lang="fa-IR" dirty="0" smtClean="0">
                <a:solidFill>
                  <a:srgbClr val="002060"/>
                </a:solidFill>
                <a:cs typeface="B Mitra" pitchFamily="2" charset="-78"/>
              </a:rPr>
              <a:t>) است.</a:t>
            </a:r>
          </a:p>
          <a:p>
            <a:pPr algn="just" rtl="1"/>
            <a:r>
              <a:rPr lang="fa-IR" dirty="0" smtClean="0">
                <a:solidFill>
                  <a:srgbClr val="002060"/>
                </a:solidFill>
                <a:cs typeface="B Mitra" pitchFamily="2" charset="-78"/>
              </a:rPr>
              <a:t>بعبارت دیگر نقطه</a:t>
            </a:r>
            <a:r>
              <a:rPr lang="en-US" dirty="0" smtClean="0">
                <a:solidFill>
                  <a:srgbClr val="002060"/>
                </a:solidFill>
                <a:cs typeface="B Mitra" pitchFamily="2" charset="-78"/>
              </a:rPr>
              <a:t> Z</a:t>
            </a:r>
            <a:r>
              <a:rPr lang="en-US" baseline="-25000" dirty="0" smtClean="0">
                <a:solidFill>
                  <a:srgbClr val="002060"/>
                </a:solidFill>
                <a:cs typeface="B Mitra" pitchFamily="2" charset="-78"/>
              </a:rPr>
              <a:t>1</a:t>
            </a:r>
            <a:r>
              <a:rPr lang="en-US" dirty="0" smtClean="0">
                <a:solidFill>
                  <a:srgbClr val="002060"/>
                </a:solidFill>
                <a:cs typeface="B Mitra" pitchFamily="2" charset="-78"/>
              </a:rPr>
              <a:t> </a:t>
            </a:r>
            <a:r>
              <a:rPr lang="fa-IR" dirty="0" smtClean="0">
                <a:solidFill>
                  <a:srgbClr val="002060"/>
                </a:solidFill>
                <a:cs typeface="B Mitra" pitchFamily="2" charset="-78"/>
              </a:rPr>
              <a:t>مرز (</a:t>
            </a:r>
            <a:r>
              <a:rPr lang="en-US" dirty="0" smtClean="0">
                <a:solidFill>
                  <a:srgbClr val="002060"/>
                </a:solidFill>
                <a:cs typeface="B Mitra" pitchFamily="2" charset="-78"/>
              </a:rPr>
              <a:t>Cut Off</a:t>
            </a:r>
            <a:r>
              <a:rPr lang="fa-IR" dirty="0" smtClean="0">
                <a:solidFill>
                  <a:srgbClr val="002060"/>
                </a:solidFill>
                <a:cs typeface="B Mitra" pitchFamily="2" charset="-78"/>
              </a:rPr>
              <a:t>)</a:t>
            </a:r>
            <a:r>
              <a:rPr lang="en-US" dirty="0" smtClean="0">
                <a:solidFill>
                  <a:srgbClr val="002060"/>
                </a:solidFill>
                <a:cs typeface="B Mitra" pitchFamily="2" charset="-78"/>
              </a:rPr>
              <a:t> </a:t>
            </a:r>
            <a:r>
              <a:rPr lang="fa-IR" dirty="0" smtClean="0">
                <a:solidFill>
                  <a:srgbClr val="002060"/>
                </a:solidFill>
                <a:cs typeface="B Mitra" pitchFamily="2" charset="-78"/>
              </a:rPr>
              <a:t>ارزش بین سطح </a:t>
            </a:r>
            <a:r>
              <a:rPr lang="en-US" dirty="0" smtClean="0">
                <a:solidFill>
                  <a:srgbClr val="002060"/>
                </a:solidFill>
                <a:cs typeface="B Mitra" pitchFamily="2" charset="-78"/>
              </a:rPr>
              <a:t>X</a:t>
            </a:r>
            <a:r>
              <a:rPr lang="fa-IR" dirty="0" smtClean="0">
                <a:solidFill>
                  <a:srgbClr val="002060"/>
                </a:solidFill>
                <a:cs typeface="B Mitra" pitchFamily="2" charset="-78"/>
              </a:rPr>
              <a:t> و سطح قبلی اش (</a:t>
            </a:r>
            <a:r>
              <a:rPr lang="en-US" dirty="0" smtClean="0">
                <a:solidFill>
                  <a:srgbClr val="002060"/>
                </a:solidFill>
                <a:cs typeface="B Mitra" pitchFamily="2" charset="-78"/>
              </a:rPr>
              <a:t>Z- 1</a:t>
            </a:r>
            <a:r>
              <a:rPr lang="fa-IR" dirty="0" smtClean="0">
                <a:solidFill>
                  <a:srgbClr val="002060"/>
                </a:solidFill>
                <a:cs typeface="B Mitra" pitchFamily="2" charset="-78"/>
              </a:rPr>
              <a:t>) است.</a:t>
            </a:r>
          </a:p>
          <a:p>
            <a:pPr algn="r" rtl="1">
              <a:buNone/>
            </a:pPr>
            <a:endParaRPr lang="fa-IR" dirty="0"/>
          </a:p>
        </p:txBody>
      </p:sp>
      <p:sp>
        <p:nvSpPr>
          <p:cNvPr id="6" name="Slide Number Placeholder 5"/>
          <p:cNvSpPr>
            <a:spLocks noGrp="1"/>
          </p:cNvSpPr>
          <p:nvPr>
            <p:ph type="sldNum" sz="quarter" idx="12"/>
          </p:nvPr>
        </p:nvSpPr>
        <p:spPr/>
        <p:txBody>
          <a:bodyPr/>
          <a:lstStyle/>
          <a:p>
            <a:fld id="{48ED069C-59D4-4843-967A-79626951CA5A}"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dirty="0"/>
          </a:p>
        </p:txBody>
      </p:sp>
      <p:sp>
        <p:nvSpPr>
          <p:cNvPr id="6" name="Slide Number Placeholder 5"/>
          <p:cNvSpPr>
            <a:spLocks noGrp="1"/>
          </p:cNvSpPr>
          <p:nvPr>
            <p:ph type="sldNum" sz="quarter" idx="12"/>
          </p:nvPr>
        </p:nvSpPr>
        <p:spPr/>
        <p:txBody>
          <a:bodyPr/>
          <a:lstStyle/>
          <a:p>
            <a:fld id="{48ED069C-59D4-4843-967A-79626951CA5A}" type="slidenum">
              <a:rPr lang="en-US" smtClean="0"/>
              <a:pPr/>
              <a:t>17</a:t>
            </a:fld>
            <a:endParaRPr lang="en-US"/>
          </a:p>
        </p:txBody>
      </p:sp>
      <p:pic>
        <p:nvPicPr>
          <p:cNvPr id="5122" name="Picture 2"/>
          <p:cNvPicPr>
            <a:picLocks noChangeAspect="1" noChangeArrowheads="1"/>
          </p:cNvPicPr>
          <p:nvPr/>
        </p:nvPicPr>
        <p:blipFill>
          <a:blip r:embed="rId2"/>
          <a:srcRect/>
          <a:stretch>
            <a:fillRect/>
          </a:stretch>
        </p:blipFill>
        <p:spPr bwMode="auto">
          <a:xfrm>
            <a:off x="1000100" y="785794"/>
            <a:ext cx="7172325" cy="3219450"/>
          </a:xfrm>
          <a:prstGeom prst="rect">
            <a:avLst/>
          </a:prstGeom>
          <a:noFill/>
          <a:ln w="9525">
            <a:noFill/>
            <a:miter lim="800000"/>
            <a:headEnd/>
            <a:tailEnd/>
          </a:ln>
          <a:effectLst/>
        </p:spPr>
      </p:pic>
      <p:cxnSp>
        <p:nvCxnSpPr>
          <p:cNvPr id="8" name="Straight Connector 7"/>
          <p:cNvCxnSpPr/>
          <p:nvPr/>
        </p:nvCxnSpPr>
        <p:spPr>
          <a:xfrm>
            <a:off x="1214414" y="5786454"/>
            <a:ext cx="6643734" cy="1588"/>
          </a:xfrm>
          <a:prstGeom prst="line">
            <a:avLst/>
          </a:prstGeom>
        </p:spPr>
        <p:style>
          <a:lnRef idx="3">
            <a:schemeClr val="accent1"/>
          </a:lnRef>
          <a:fillRef idx="0">
            <a:schemeClr val="accent1"/>
          </a:fillRef>
          <a:effectRef idx="2">
            <a:schemeClr val="accent1"/>
          </a:effectRef>
          <a:fontRef idx="minor">
            <a:schemeClr val="tx1"/>
          </a:fontRef>
        </p:style>
      </p:cxnSp>
      <p:sp>
        <p:nvSpPr>
          <p:cNvPr id="9" name="Rectangle 8"/>
          <p:cNvSpPr/>
          <p:nvPr/>
        </p:nvSpPr>
        <p:spPr>
          <a:xfrm>
            <a:off x="928662" y="5857892"/>
            <a:ext cx="7072362" cy="428628"/>
          </a:xfrm>
          <a:prstGeom prst="rect">
            <a:avLst/>
          </a:prstGeom>
          <a:ln>
            <a:solidFill>
              <a:schemeClr val="bg1"/>
            </a:solidFill>
          </a:ln>
        </p:spPr>
        <p:style>
          <a:lnRef idx="2">
            <a:schemeClr val="accent6"/>
          </a:lnRef>
          <a:fillRef idx="1001">
            <a:schemeClr val="lt1"/>
          </a:fillRef>
          <a:effectRef idx="0">
            <a:schemeClr val="accent6"/>
          </a:effectRef>
          <a:fontRef idx="minor">
            <a:schemeClr val="dk1"/>
          </a:fontRef>
        </p:style>
        <p:txBody>
          <a:bodyPr rtlCol="1" anchor="ctr"/>
          <a:lstStyle/>
          <a:p>
            <a:pPr algn="ctr"/>
            <a:endParaRPr lang="en-US" sz="1400" dirty="0" smtClean="0"/>
          </a:p>
          <a:p>
            <a:pPr algn="ctr"/>
            <a:endParaRPr lang="en-US" sz="1400" dirty="0" smtClean="0"/>
          </a:p>
          <a:p>
            <a:pPr algn="ctr"/>
            <a:r>
              <a:rPr lang="en-US" sz="1200" dirty="0" err="1" smtClean="0">
                <a:solidFill>
                  <a:schemeClr val="bg1">
                    <a:lumMod val="65000"/>
                  </a:schemeClr>
                </a:solidFill>
              </a:rPr>
              <a:t>Felianka</a:t>
            </a:r>
            <a:r>
              <a:rPr lang="en-US" sz="1200" dirty="0" smtClean="0">
                <a:solidFill>
                  <a:schemeClr val="bg1">
                    <a:lumMod val="65000"/>
                  </a:schemeClr>
                </a:solidFill>
              </a:rPr>
              <a:t> </a:t>
            </a:r>
            <a:r>
              <a:rPr lang="en-US" sz="1200" dirty="0" err="1" smtClean="0">
                <a:solidFill>
                  <a:schemeClr val="bg1">
                    <a:lumMod val="65000"/>
                  </a:schemeClr>
                </a:solidFill>
              </a:rPr>
              <a:t>Kaftandjieva</a:t>
            </a:r>
            <a:r>
              <a:rPr lang="en-US" sz="1200" dirty="0" smtClean="0">
                <a:solidFill>
                  <a:schemeClr val="bg1">
                    <a:lumMod val="65000"/>
                  </a:schemeClr>
                </a:solidFill>
              </a:rPr>
              <a:t>. Methods for Setting Cut cores in Criterion-referenced Achievement Tests. </a:t>
            </a:r>
            <a:r>
              <a:rPr lang="en-US" sz="1200" dirty="0" err="1" smtClean="0">
                <a:solidFill>
                  <a:schemeClr val="bg1">
                    <a:lumMod val="65000"/>
                  </a:schemeClr>
                </a:solidFill>
              </a:rPr>
              <a:t>Cito</a:t>
            </a:r>
            <a:r>
              <a:rPr lang="en-US" sz="1200" dirty="0" smtClean="0">
                <a:solidFill>
                  <a:schemeClr val="bg1">
                    <a:lumMod val="65000"/>
                  </a:schemeClr>
                </a:solidFill>
              </a:rPr>
              <a:t>, Arnhem, 2010</a:t>
            </a:r>
            <a:r>
              <a:rPr lang="en-US" sz="1200" dirty="0" smtClean="0"/>
              <a:t>.</a:t>
            </a:r>
          </a:p>
          <a:p>
            <a:pPr algn="ctr"/>
            <a:endParaRPr lang="en-US" sz="1400" b="1" dirty="0" smtClean="0"/>
          </a:p>
          <a:p>
            <a:pPr algn="ctr"/>
            <a:r>
              <a:rPr lang="en-US" dirty="0" smtClean="0"/>
              <a:t>  </a:t>
            </a:r>
            <a:endParaRPr lang="fa-I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2976" y="1285860"/>
            <a:ext cx="6965245" cy="571505"/>
          </a:xfrm>
        </p:spPr>
        <p:txBody>
          <a:bodyPr>
            <a:normAutofit fontScale="90000"/>
          </a:bodyPr>
          <a:lstStyle/>
          <a:p>
            <a:r>
              <a:rPr lang="en-US" sz="3600" b="1" dirty="0" smtClean="0">
                <a:solidFill>
                  <a:schemeClr val="accent5">
                    <a:lumMod val="60000"/>
                    <a:lumOff val="40000"/>
                  </a:schemeClr>
                </a:solidFill>
                <a:latin typeface="Aharoni" pitchFamily="2" charset="-79"/>
                <a:cs typeface="Aharoni" pitchFamily="2" charset="-79"/>
              </a:rPr>
              <a:t>ROC-curve method</a:t>
            </a:r>
            <a:r>
              <a:rPr lang="en-US" b="1" dirty="0" smtClean="0">
                <a:solidFill>
                  <a:schemeClr val="accent4">
                    <a:lumMod val="75000"/>
                  </a:schemeClr>
                </a:solidFill>
              </a:rPr>
              <a:t/>
            </a:r>
            <a:br>
              <a:rPr lang="en-US" b="1" dirty="0" smtClean="0">
                <a:solidFill>
                  <a:schemeClr val="accent4">
                    <a:lumMod val="75000"/>
                  </a:schemeClr>
                </a:solidFill>
              </a:rPr>
            </a:br>
            <a:r>
              <a:rPr lang="en-US" sz="2200" i="1" dirty="0" smtClean="0">
                <a:solidFill>
                  <a:srgbClr val="C00000"/>
                </a:solidFill>
              </a:rPr>
              <a:t>R</a:t>
            </a:r>
            <a:r>
              <a:rPr lang="en-US" sz="2200" i="1" dirty="0" smtClean="0">
                <a:solidFill>
                  <a:schemeClr val="accent5">
                    <a:lumMod val="60000"/>
                    <a:lumOff val="40000"/>
                  </a:schemeClr>
                </a:solidFill>
              </a:rPr>
              <a:t>eceiver</a:t>
            </a:r>
            <a:r>
              <a:rPr lang="en-US" sz="2200" i="1" dirty="0" smtClean="0"/>
              <a:t> </a:t>
            </a:r>
            <a:r>
              <a:rPr lang="en-US" sz="2200" i="1" dirty="0" smtClean="0">
                <a:solidFill>
                  <a:srgbClr val="C00000"/>
                </a:solidFill>
              </a:rPr>
              <a:t>O</a:t>
            </a:r>
            <a:r>
              <a:rPr lang="en-US" sz="2200" i="1" dirty="0" smtClean="0">
                <a:solidFill>
                  <a:schemeClr val="accent5">
                    <a:lumMod val="60000"/>
                    <a:lumOff val="40000"/>
                  </a:schemeClr>
                </a:solidFill>
              </a:rPr>
              <a:t>perating</a:t>
            </a:r>
            <a:r>
              <a:rPr lang="en-US" sz="2200" i="1" dirty="0" smtClean="0"/>
              <a:t> </a:t>
            </a:r>
            <a:r>
              <a:rPr lang="en-US" sz="2200" i="1" dirty="0" smtClean="0">
                <a:solidFill>
                  <a:srgbClr val="C00000"/>
                </a:solidFill>
              </a:rPr>
              <a:t>C</a:t>
            </a:r>
            <a:r>
              <a:rPr lang="en-US" sz="2200" i="1" dirty="0" smtClean="0">
                <a:solidFill>
                  <a:schemeClr val="accent5">
                    <a:lumMod val="60000"/>
                    <a:lumOff val="40000"/>
                  </a:schemeClr>
                </a:solidFill>
              </a:rPr>
              <a:t>haracteristic</a:t>
            </a:r>
            <a:r>
              <a:rPr lang="en-US" sz="2200" i="1" dirty="0" smtClean="0"/>
              <a:t> </a:t>
            </a:r>
            <a:r>
              <a:rPr lang="en-US" sz="2200" i="1" dirty="0" smtClean="0">
                <a:solidFill>
                  <a:srgbClr val="C00000"/>
                </a:solidFill>
              </a:rPr>
              <a:t>curve</a:t>
            </a:r>
            <a:r>
              <a:rPr lang="fa-IR" sz="3100" dirty="0" smtClean="0"/>
              <a:t/>
            </a:r>
            <a:br>
              <a:rPr lang="fa-IR" sz="3100" dirty="0" smtClean="0"/>
            </a:br>
            <a:endParaRPr lang="fa-IR" dirty="0"/>
          </a:p>
        </p:txBody>
      </p:sp>
      <p:sp>
        <p:nvSpPr>
          <p:cNvPr id="3" name="Content Placeholder 2"/>
          <p:cNvSpPr>
            <a:spLocks noGrp="1"/>
          </p:cNvSpPr>
          <p:nvPr>
            <p:ph idx="1"/>
          </p:nvPr>
        </p:nvSpPr>
        <p:spPr>
          <a:xfrm>
            <a:off x="1357290" y="2143116"/>
            <a:ext cx="6572296" cy="3579953"/>
          </a:xfrm>
        </p:spPr>
        <p:txBody>
          <a:bodyPr>
            <a:normAutofit/>
          </a:bodyPr>
          <a:lstStyle/>
          <a:p>
            <a:pPr algn="just" rtl="1"/>
            <a:r>
              <a:rPr lang="fa-IR" sz="2000" dirty="0" smtClean="0">
                <a:solidFill>
                  <a:srgbClr val="002060"/>
                </a:solidFill>
                <a:cs typeface="B Mitra" pitchFamily="2" charset="-78"/>
              </a:rPr>
              <a:t>منحنی </a:t>
            </a:r>
            <a:r>
              <a:rPr lang="en-US" sz="2000" dirty="0" smtClean="0">
                <a:solidFill>
                  <a:srgbClr val="002060"/>
                </a:solidFill>
                <a:cs typeface="B Mitra" pitchFamily="2" charset="-78"/>
              </a:rPr>
              <a:t>ROC</a:t>
            </a:r>
            <a:r>
              <a:rPr lang="fa-IR" sz="2000" dirty="0" smtClean="0">
                <a:solidFill>
                  <a:srgbClr val="002060"/>
                </a:solidFill>
                <a:cs typeface="B Mitra" pitchFamily="2" charset="-78"/>
              </a:rPr>
              <a:t> با موفقیت در بسیاری از حوزه های علوم مختلف استفاده شده، اما در آزمون های موفقیت هنوز بطور گسترده استفاده نشده است. </a:t>
            </a:r>
            <a:r>
              <a:rPr lang="fa-IR" sz="2000" dirty="0" smtClean="0">
                <a:solidFill>
                  <a:srgbClr val="C00000"/>
                </a:solidFill>
                <a:cs typeface="B Mitra" pitchFamily="2" charset="-78"/>
              </a:rPr>
              <a:t>در تشخیص های پزشکی بسیار متداول است.</a:t>
            </a:r>
          </a:p>
          <a:p>
            <a:pPr algn="just" rtl="1">
              <a:buNone/>
            </a:pPr>
            <a:endParaRPr lang="fa-IR" sz="2000" dirty="0" smtClean="0">
              <a:solidFill>
                <a:srgbClr val="C00000"/>
              </a:solidFill>
              <a:cs typeface="B Mitra" pitchFamily="2" charset="-78"/>
            </a:endParaRPr>
          </a:p>
          <a:p>
            <a:pPr algn="just" rtl="1"/>
            <a:r>
              <a:rPr lang="fa-IR" sz="2000" dirty="0" smtClean="0">
                <a:solidFill>
                  <a:srgbClr val="002060"/>
                </a:solidFill>
                <a:cs typeface="B Mitra" pitchFamily="2" charset="-78"/>
              </a:rPr>
              <a:t>منحنی راک نقشه ای است که با نشان دادن </a:t>
            </a:r>
            <a:r>
              <a:rPr lang="fa-IR" sz="2000" dirty="0" smtClean="0">
                <a:solidFill>
                  <a:srgbClr val="C00000"/>
                </a:solidFill>
                <a:cs typeface="B Mitra" pitchFamily="2" charset="-78"/>
              </a:rPr>
              <a:t>نقاط برش فراوان، </a:t>
            </a:r>
            <a:r>
              <a:rPr lang="fa-IR" sz="2000" u="sng" dirty="0" smtClean="0">
                <a:solidFill>
                  <a:srgbClr val="C00000"/>
                </a:solidFill>
                <a:cs typeface="B Mitra" pitchFamily="2" charset="-78"/>
              </a:rPr>
              <a:t>بهترین حساسیت و ویژگی </a:t>
            </a:r>
            <a:r>
              <a:rPr lang="fa-IR" sz="2000" dirty="0" smtClean="0">
                <a:solidFill>
                  <a:srgbClr val="002060"/>
                </a:solidFill>
                <a:cs typeface="B Mitra" pitchFamily="2" charset="-78"/>
              </a:rPr>
              <a:t>را نشان می دهد. </a:t>
            </a:r>
          </a:p>
          <a:p>
            <a:pPr algn="just" rtl="1">
              <a:buNone/>
            </a:pPr>
            <a:endParaRPr lang="fa-IR" sz="2000" dirty="0" smtClean="0">
              <a:solidFill>
                <a:srgbClr val="002060"/>
              </a:solidFill>
              <a:cs typeface="B Mitra" pitchFamily="2" charset="-78"/>
            </a:endParaRPr>
          </a:p>
          <a:p>
            <a:pPr algn="just" rtl="1"/>
            <a:r>
              <a:rPr lang="fa-IR" sz="2000" dirty="0" smtClean="0">
                <a:solidFill>
                  <a:srgbClr val="002060"/>
                </a:solidFill>
                <a:cs typeface="B Mitra" pitchFamily="2" charset="-78"/>
              </a:rPr>
              <a:t>این منحنی یکی از موثرترین روشها برای </a:t>
            </a:r>
            <a:r>
              <a:rPr lang="fa-IR" sz="2000" dirty="0" smtClean="0">
                <a:solidFill>
                  <a:srgbClr val="C00000"/>
                </a:solidFill>
                <a:cs typeface="B Mitra" pitchFamily="2" charset="-78"/>
              </a:rPr>
              <a:t>بررسی عملکرد تستهای تشخیصی</a:t>
            </a:r>
            <a:r>
              <a:rPr lang="fa-IR" sz="2000" dirty="0" smtClean="0">
                <a:solidFill>
                  <a:srgbClr val="002060"/>
                </a:solidFill>
                <a:cs typeface="B Mitra" pitchFamily="2" charset="-78"/>
              </a:rPr>
              <a:t> است. تشخیص صحیح بیماریها و غربالگریهای مورد اعتماد به عملکرد و صحت تستهای تشخیصی بستگی دارد. </a:t>
            </a:r>
            <a:endParaRPr lang="fa-IR" sz="2000" dirty="0">
              <a:solidFill>
                <a:srgbClr val="002060"/>
              </a:solidFill>
              <a:cs typeface="B Mitra" pitchFamily="2" charset="-78"/>
            </a:endParaRPr>
          </a:p>
        </p:txBody>
      </p:sp>
      <p:sp>
        <p:nvSpPr>
          <p:cNvPr id="6" name="Slide Number Placeholder 5"/>
          <p:cNvSpPr>
            <a:spLocks noGrp="1"/>
          </p:cNvSpPr>
          <p:nvPr>
            <p:ph type="sldNum" sz="quarter" idx="12"/>
          </p:nvPr>
        </p:nvSpPr>
        <p:spPr/>
        <p:txBody>
          <a:bodyPr/>
          <a:lstStyle/>
          <a:p>
            <a:fld id="{48ED069C-59D4-4843-967A-79626951CA5A}" type="slidenum">
              <a:rPr lang="en-US" smtClean="0"/>
              <a:pPr/>
              <a:t>18</a:t>
            </a:fld>
            <a:endParaRPr lang="en-US"/>
          </a:p>
        </p:txBody>
      </p:sp>
      <p:cxnSp>
        <p:nvCxnSpPr>
          <p:cNvPr id="7" name="Straight Connector 6"/>
          <p:cNvCxnSpPr/>
          <p:nvPr/>
        </p:nvCxnSpPr>
        <p:spPr>
          <a:xfrm>
            <a:off x="1214414" y="5786454"/>
            <a:ext cx="6643734" cy="1588"/>
          </a:xfrm>
          <a:prstGeom prst="line">
            <a:avLst/>
          </a:prstGeom>
        </p:spPr>
        <p:style>
          <a:lnRef idx="3">
            <a:schemeClr val="accent1"/>
          </a:lnRef>
          <a:fillRef idx="0">
            <a:schemeClr val="accent1"/>
          </a:fillRef>
          <a:effectRef idx="2">
            <a:schemeClr val="accent1"/>
          </a:effectRef>
          <a:fontRef idx="minor">
            <a:schemeClr val="tx1"/>
          </a:fontRef>
        </p:style>
      </p:cxnSp>
      <p:sp>
        <p:nvSpPr>
          <p:cNvPr id="8" name="Rectangle 7"/>
          <p:cNvSpPr/>
          <p:nvPr/>
        </p:nvSpPr>
        <p:spPr>
          <a:xfrm>
            <a:off x="928662" y="5857892"/>
            <a:ext cx="7072362" cy="428628"/>
          </a:xfrm>
          <a:prstGeom prst="rect">
            <a:avLst/>
          </a:prstGeom>
          <a:ln>
            <a:solidFill>
              <a:schemeClr val="bg1"/>
            </a:solidFill>
          </a:ln>
        </p:spPr>
        <p:style>
          <a:lnRef idx="2">
            <a:schemeClr val="accent6"/>
          </a:lnRef>
          <a:fillRef idx="1001">
            <a:schemeClr val="lt1"/>
          </a:fillRef>
          <a:effectRef idx="0">
            <a:schemeClr val="accent6"/>
          </a:effectRef>
          <a:fontRef idx="minor">
            <a:schemeClr val="dk1"/>
          </a:fontRef>
        </p:style>
        <p:txBody>
          <a:bodyPr rtlCol="1" anchor="ctr"/>
          <a:lstStyle/>
          <a:p>
            <a:pPr algn="ctr"/>
            <a:endParaRPr lang="en-US" sz="1400" dirty="0" smtClean="0"/>
          </a:p>
          <a:p>
            <a:pPr algn="ctr"/>
            <a:endParaRPr lang="en-US" sz="1400" dirty="0" smtClean="0"/>
          </a:p>
          <a:p>
            <a:pPr algn="ctr"/>
            <a:r>
              <a:rPr lang="en-US" sz="1200" dirty="0" err="1" smtClean="0">
                <a:solidFill>
                  <a:schemeClr val="bg1">
                    <a:lumMod val="65000"/>
                  </a:schemeClr>
                </a:solidFill>
              </a:rPr>
              <a:t>Felianka</a:t>
            </a:r>
            <a:r>
              <a:rPr lang="en-US" sz="1200" dirty="0" smtClean="0">
                <a:solidFill>
                  <a:schemeClr val="bg1">
                    <a:lumMod val="65000"/>
                  </a:schemeClr>
                </a:solidFill>
              </a:rPr>
              <a:t> </a:t>
            </a:r>
            <a:r>
              <a:rPr lang="en-US" sz="1200" dirty="0" err="1" smtClean="0">
                <a:solidFill>
                  <a:schemeClr val="bg1">
                    <a:lumMod val="65000"/>
                  </a:schemeClr>
                </a:solidFill>
              </a:rPr>
              <a:t>Kaftandjieva</a:t>
            </a:r>
            <a:r>
              <a:rPr lang="en-US" sz="1200" dirty="0" smtClean="0">
                <a:solidFill>
                  <a:schemeClr val="bg1">
                    <a:lumMod val="65000"/>
                  </a:schemeClr>
                </a:solidFill>
              </a:rPr>
              <a:t>. Methods for Setting Cut cores in Criterion-referenced Achievement Tests. </a:t>
            </a:r>
            <a:r>
              <a:rPr lang="en-US" sz="1200" dirty="0" err="1" smtClean="0">
                <a:solidFill>
                  <a:schemeClr val="bg1">
                    <a:lumMod val="65000"/>
                  </a:schemeClr>
                </a:solidFill>
              </a:rPr>
              <a:t>Cito</a:t>
            </a:r>
            <a:r>
              <a:rPr lang="en-US" sz="1200" dirty="0" smtClean="0">
                <a:solidFill>
                  <a:schemeClr val="bg1">
                    <a:lumMod val="65000"/>
                  </a:schemeClr>
                </a:solidFill>
              </a:rPr>
              <a:t>, Arnhem, 2010</a:t>
            </a:r>
            <a:r>
              <a:rPr lang="en-US" sz="1200" dirty="0" smtClean="0"/>
              <a:t>.</a:t>
            </a:r>
          </a:p>
          <a:p>
            <a:pPr algn="ctr"/>
            <a:endParaRPr lang="en-US" sz="1400" b="1" dirty="0" smtClean="0"/>
          </a:p>
          <a:p>
            <a:pPr algn="ctr"/>
            <a:r>
              <a:rPr lang="en-US" dirty="0" smtClean="0"/>
              <a:t>  </a:t>
            </a:r>
            <a:endParaRPr lang="fa-I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3200" b="1" dirty="0" smtClean="0">
                <a:solidFill>
                  <a:schemeClr val="accent5">
                    <a:lumMod val="60000"/>
                    <a:lumOff val="40000"/>
                  </a:schemeClr>
                </a:solidFill>
                <a:cs typeface="B Davat" pitchFamily="2" charset="-78"/>
              </a:rPr>
              <a:t>آنالیز صحت تستهای تشخیصی</a:t>
            </a:r>
            <a:endParaRPr lang="fa-IR" dirty="0">
              <a:solidFill>
                <a:schemeClr val="accent5">
                  <a:lumMod val="60000"/>
                  <a:lumOff val="40000"/>
                </a:schemeClr>
              </a:solidFill>
              <a:cs typeface="B Davat" pitchFamily="2" charset="-78"/>
            </a:endParaRPr>
          </a:p>
        </p:txBody>
      </p:sp>
      <p:sp>
        <p:nvSpPr>
          <p:cNvPr id="3" name="Content Placeholder 2"/>
          <p:cNvSpPr>
            <a:spLocks noGrp="1"/>
          </p:cNvSpPr>
          <p:nvPr>
            <p:ph idx="1"/>
          </p:nvPr>
        </p:nvSpPr>
        <p:spPr>
          <a:xfrm>
            <a:off x="1463040" y="1928802"/>
            <a:ext cx="6196405" cy="4000528"/>
          </a:xfrm>
        </p:spPr>
        <p:txBody>
          <a:bodyPr>
            <a:normAutofit/>
          </a:bodyPr>
          <a:lstStyle/>
          <a:p>
            <a:pPr algn="just" rtl="1"/>
            <a:r>
              <a:rPr lang="fa-IR" dirty="0" smtClean="0">
                <a:solidFill>
                  <a:srgbClr val="002060"/>
                </a:solidFill>
                <a:cs typeface="B Mitra" pitchFamily="2" charset="-78"/>
              </a:rPr>
              <a:t>لغت تست تشخیصی بسیار دینامیک است  ، ممکن است یک تست تشخیصی، برخی </a:t>
            </a:r>
            <a:r>
              <a:rPr lang="fa-IR" dirty="0" smtClean="0">
                <a:solidFill>
                  <a:srgbClr val="C00000"/>
                </a:solidFill>
                <a:cs typeface="B Mitra" pitchFamily="2" charset="-78"/>
              </a:rPr>
              <a:t>موارد بیمار را سالم </a:t>
            </a:r>
            <a:r>
              <a:rPr lang="fa-IR" dirty="0" smtClean="0">
                <a:solidFill>
                  <a:srgbClr val="002060"/>
                </a:solidFill>
                <a:cs typeface="B Mitra" pitchFamily="2" charset="-78"/>
              </a:rPr>
              <a:t>تشخیص داده و برخی </a:t>
            </a:r>
            <a:r>
              <a:rPr lang="fa-IR" dirty="0" smtClean="0">
                <a:solidFill>
                  <a:srgbClr val="C00000"/>
                </a:solidFill>
                <a:cs typeface="B Mitra" pitchFamily="2" charset="-78"/>
              </a:rPr>
              <a:t>موارد سالم را بیمار</a:t>
            </a:r>
            <a:r>
              <a:rPr lang="fa-IR" dirty="0" smtClean="0">
                <a:solidFill>
                  <a:srgbClr val="002060"/>
                </a:solidFill>
                <a:cs typeface="B Mitra" pitchFamily="2" charset="-78"/>
              </a:rPr>
              <a:t> تشخیص دهد. </a:t>
            </a:r>
          </a:p>
          <a:p>
            <a:pPr algn="just" rtl="1">
              <a:buNone/>
            </a:pPr>
            <a:endParaRPr lang="fa-IR" dirty="0" smtClean="0">
              <a:solidFill>
                <a:srgbClr val="002060"/>
              </a:solidFill>
              <a:cs typeface="B Mitra" pitchFamily="2" charset="-78"/>
            </a:endParaRPr>
          </a:p>
          <a:p>
            <a:pPr algn="just" rtl="1"/>
            <a:r>
              <a:rPr lang="fa-IR" dirty="0" smtClean="0">
                <a:solidFill>
                  <a:srgbClr val="002060"/>
                </a:solidFill>
                <a:cs typeface="B Mitra" pitchFamily="2" charset="-78"/>
              </a:rPr>
              <a:t>از اینرو بهبود تستهای تشخیصی موضوع مورد توجه پرسنل سلامتی است چراکه بهترین تصمیم گیری از بهترین تشخیص نشات می گیرد و اشتباه در تستهای آزمایشگاهی منجر به خطا در تشخیص و عوارض درمان نادرست می گردد. </a:t>
            </a:r>
            <a:endParaRPr lang="fa-IR" dirty="0">
              <a:solidFill>
                <a:srgbClr val="002060"/>
              </a:solidFill>
            </a:endParaRPr>
          </a:p>
        </p:txBody>
      </p:sp>
      <p:sp>
        <p:nvSpPr>
          <p:cNvPr id="6" name="Slide Number Placeholder 5"/>
          <p:cNvSpPr>
            <a:spLocks noGrp="1"/>
          </p:cNvSpPr>
          <p:nvPr>
            <p:ph type="sldNum" sz="quarter" idx="12"/>
          </p:nvPr>
        </p:nvSpPr>
        <p:spPr/>
        <p:txBody>
          <a:bodyPr/>
          <a:lstStyle/>
          <a:p>
            <a:fld id="{48ED069C-59D4-4843-967A-79626951CA5A}" type="slidenum">
              <a:rPr lang="en-US" smtClean="0"/>
              <a:pPr/>
              <a:t>19</a:t>
            </a:fld>
            <a:endParaRPr lang="en-US"/>
          </a:p>
        </p:txBody>
      </p:sp>
      <p:cxnSp>
        <p:nvCxnSpPr>
          <p:cNvPr id="7" name="Straight Connector 6"/>
          <p:cNvCxnSpPr/>
          <p:nvPr/>
        </p:nvCxnSpPr>
        <p:spPr>
          <a:xfrm>
            <a:off x="1214414" y="5786454"/>
            <a:ext cx="6643734" cy="1588"/>
          </a:xfrm>
          <a:prstGeom prst="line">
            <a:avLst/>
          </a:prstGeom>
        </p:spPr>
        <p:style>
          <a:lnRef idx="3">
            <a:schemeClr val="accent1"/>
          </a:lnRef>
          <a:fillRef idx="0">
            <a:schemeClr val="accent1"/>
          </a:fillRef>
          <a:effectRef idx="2">
            <a:schemeClr val="accent1"/>
          </a:effectRef>
          <a:fontRef idx="minor">
            <a:schemeClr val="tx1"/>
          </a:fontRef>
        </p:style>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6" name="Horizontal Scroll 5"/>
          <p:cNvSpPr/>
          <p:nvPr/>
        </p:nvSpPr>
        <p:spPr>
          <a:xfrm>
            <a:off x="1295400" y="1295400"/>
            <a:ext cx="6096000" cy="2276476"/>
          </a:xfrm>
          <a:prstGeom prst="horizontalScroll">
            <a:avLst/>
          </a:prstGeom>
          <a:gradFill flip="none" rotWithShape="1">
            <a:gsLst>
              <a:gs pos="0">
                <a:schemeClr val="accent5">
                  <a:lumMod val="60000"/>
                  <a:lumOff val="40000"/>
                  <a:shade val="30000"/>
                  <a:satMod val="115000"/>
                </a:schemeClr>
              </a:gs>
              <a:gs pos="50000">
                <a:schemeClr val="accent5">
                  <a:lumMod val="60000"/>
                  <a:lumOff val="40000"/>
                  <a:shade val="67500"/>
                  <a:satMod val="115000"/>
                </a:schemeClr>
              </a:gs>
              <a:gs pos="100000">
                <a:schemeClr val="accent5">
                  <a:lumMod val="60000"/>
                  <a:lumOff val="40000"/>
                  <a:shade val="100000"/>
                  <a:satMod val="115000"/>
                </a:schemeClr>
              </a:gs>
            </a:gsLst>
            <a:path path="circle">
              <a:fillToRect l="100000" t="100000"/>
            </a:path>
            <a:tileRect r="-100000" b="-100000"/>
          </a:gradFill>
          <a:ln>
            <a:solidFill>
              <a:srgbClr val="66FFFF"/>
            </a:solidFill>
          </a:ln>
        </p:spPr>
        <p:style>
          <a:lnRef idx="1">
            <a:schemeClr val="accent1"/>
          </a:lnRef>
          <a:fillRef idx="2">
            <a:schemeClr val="accent1"/>
          </a:fillRef>
          <a:effectRef idx="1">
            <a:schemeClr val="accent1"/>
          </a:effectRef>
          <a:fontRef idx="minor">
            <a:schemeClr val="dk1"/>
          </a:fontRef>
        </p:style>
        <p:txBody>
          <a:bodyPr rtlCol="0" anchor="ctr"/>
          <a:lstStyle/>
          <a:p>
            <a:pPr algn="ctr">
              <a:lnSpc>
                <a:spcPct val="150000"/>
              </a:lnSpc>
            </a:pPr>
            <a:r>
              <a:rPr lang="en-US" sz="2400" b="1" dirty="0" smtClean="0">
                <a:solidFill>
                  <a:schemeClr val="bg1"/>
                </a:solidFill>
                <a:latin typeface="Georgia" pitchFamily="18" charset="0"/>
                <a:cs typeface="2  Elham" pitchFamily="2" charset="-78"/>
              </a:rPr>
              <a:t>Cut off Point</a:t>
            </a:r>
            <a:r>
              <a:rPr lang="fa-IR" sz="2400" b="1" dirty="0" smtClean="0">
                <a:solidFill>
                  <a:schemeClr val="bg1"/>
                </a:solidFill>
                <a:latin typeface="Georgia" pitchFamily="18" charset="0"/>
                <a:cs typeface="2  Elham" pitchFamily="2" charset="-78"/>
              </a:rPr>
              <a:t> </a:t>
            </a:r>
            <a:r>
              <a:rPr lang="en-US" sz="2400" b="1" dirty="0" smtClean="0">
                <a:solidFill>
                  <a:schemeClr val="bg1"/>
                </a:solidFill>
                <a:latin typeface="Georgia" pitchFamily="18" charset="0"/>
                <a:cs typeface="B Davat" pitchFamily="2" charset="-78"/>
              </a:rPr>
              <a:t> Setting </a:t>
            </a:r>
            <a:r>
              <a:rPr lang="fa-IR" sz="2400" b="1" dirty="0" smtClean="0">
                <a:solidFill>
                  <a:schemeClr val="bg1"/>
                </a:solidFill>
                <a:cs typeface="B Davat" pitchFamily="2" charset="-78"/>
              </a:rPr>
              <a:t> </a:t>
            </a:r>
          </a:p>
          <a:p>
            <a:pPr algn="ctr">
              <a:lnSpc>
                <a:spcPct val="150000"/>
              </a:lnSpc>
            </a:pPr>
            <a:r>
              <a:rPr lang="en-US" sz="2400" b="1" dirty="0" smtClean="0">
                <a:solidFill>
                  <a:schemeClr val="bg1"/>
                </a:solidFill>
                <a:latin typeface="Georgia" pitchFamily="18" charset="0"/>
                <a:cs typeface="B Davat" pitchFamily="2" charset="-78"/>
              </a:rPr>
              <a:t>(Scoring)</a:t>
            </a:r>
            <a:endParaRPr lang="en-US" sz="2400" b="1" dirty="0">
              <a:solidFill>
                <a:schemeClr val="bg1"/>
              </a:solidFill>
              <a:latin typeface="Georgia" pitchFamily="18" charset="0"/>
              <a:cs typeface="2  Elham" pitchFamily="2" charset="-78"/>
            </a:endParaRPr>
          </a:p>
        </p:txBody>
      </p:sp>
      <p:sp>
        <p:nvSpPr>
          <p:cNvPr id="7" name="Rectangle 6"/>
          <p:cNvSpPr/>
          <p:nvPr/>
        </p:nvSpPr>
        <p:spPr>
          <a:xfrm>
            <a:off x="2286000" y="3581400"/>
            <a:ext cx="4572000" cy="1218795"/>
          </a:xfrm>
          <a:prstGeom prst="rect">
            <a:avLst/>
          </a:prstGeom>
        </p:spPr>
        <p:txBody>
          <a:bodyPr>
            <a:spAutoFit/>
          </a:bodyPr>
          <a:lstStyle/>
          <a:p>
            <a:pPr lvl="0" algn="ctr" rtl="1">
              <a:defRPr/>
            </a:pPr>
            <a:endParaRPr lang="en-US" sz="1200" b="1" kern="0" dirty="0" smtClean="0">
              <a:solidFill>
                <a:srgbClr val="0000FF"/>
              </a:solidFill>
              <a:cs typeface="2  Davat" pitchFamily="2" charset="-78"/>
            </a:endParaRPr>
          </a:p>
          <a:p>
            <a:pPr algn="ctr" eaLnBrk="0" hangingPunct="0">
              <a:spcBef>
                <a:spcPct val="20000"/>
              </a:spcBef>
              <a:buClr>
                <a:schemeClr val="hlink"/>
              </a:buClr>
              <a:buFont typeface="Wingdings" pitchFamily="2" charset="2"/>
              <a:buNone/>
              <a:defRPr/>
            </a:pPr>
            <a:r>
              <a:rPr lang="en-US" b="1" kern="0" dirty="0" err="1" smtClean="0">
                <a:solidFill>
                  <a:schemeClr val="accent6">
                    <a:lumMod val="75000"/>
                  </a:schemeClr>
                </a:solidFill>
                <a:effectLst>
                  <a:outerShdw blurRad="38100" dist="38100" dir="2700000" algn="tl">
                    <a:srgbClr val="FFFFFF"/>
                  </a:outerShdw>
                </a:effectLst>
                <a:latin typeface="Estrangelo Edessa" pitchFamily="66" charset="0"/>
                <a:cs typeface="Estrangelo Edessa" pitchFamily="66" charset="0"/>
              </a:rPr>
              <a:t>Baqiyatallah</a:t>
            </a:r>
            <a:r>
              <a:rPr lang="en-US" b="1" kern="0" dirty="0" smtClean="0">
                <a:solidFill>
                  <a:schemeClr val="accent6">
                    <a:lumMod val="75000"/>
                  </a:schemeClr>
                </a:solidFill>
                <a:effectLst>
                  <a:outerShdw blurRad="38100" dist="38100" dir="2700000" algn="tl">
                    <a:srgbClr val="FFFFFF"/>
                  </a:outerShdw>
                </a:effectLst>
                <a:latin typeface="Estrangelo Edessa" pitchFamily="66" charset="0"/>
                <a:cs typeface="Estrangelo Edessa" pitchFamily="66" charset="0"/>
              </a:rPr>
              <a:t> </a:t>
            </a:r>
            <a:r>
              <a:rPr lang="en-US" b="1" kern="0" dirty="0" smtClean="0">
                <a:solidFill>
                  <a:schemeClr val="accent6">
                    <a:lumMod val="75000"/>
                  </a:schemeClr>
                </a:solidFill>
                <a:effectLst>
                  <a:outerShdw blurRad="38100" dist="38100" dir="2700000" algn="tl">
                    <a:srgbClr val="FFFFFF"/>
                  </a:outerShdw>
                </a:effectLst>
                <a:latin typeface="Estrangelo Edessa" pitchFamily="66" charset="0"/>
                <a:cs typeface="Estrangelo Edessa" pitchFamily="66" charset="0"/>
              </a:rPr>
              <a:t>University of Medical Sciences</a:t>
            </a:r>
          </a:p>
          <a:p>
            <a:pPr algn="ctr" eaLnBrk="0" hangingPunct="0">
              <a:spcBef>
                <a:spcPct val="20000"/>
              </a:spcBef>
              <a:buClr>
                <a:schemeClr val="hlink"/>
              </a:buClr>
              <a:buFont typeface="Wingdings" pitchFamily="2" charset="2"/>
              <a:buNone/>
              <a:defRPr/>
            </a:pPr>
            <a:r>
              <a:rPr lang="en-US" b="1" kern="0" dirty="0" smtClean="0">
                <a:solidFill>
                  <a:schemeClr val="accent6">
                    <a:lumMod val="75000"/>
                  </a:schemeClr>
                </a:solidFill>
                <a:effectLst>
                  <a:outerShdw blurRad="38100" dist="38100" dir="2700000" algn="tl">
                    <a:srgbClr val="FFFFFF"/>
                  </a:outerShdw>
                </a:effectLst>
                <a:latin typeface="Estrangelo Edessa" pitchFamily="66" charset="0"/>
                <a:cs typeface="Estrangelo Edessa" pitchFamily="66" charset="0"/>
              </a:rPr>
              <a:t>2015</a:t>
            </a:r>
            <a:endParaRPr lang="fa-IR" b="1" kern="0" dirty="0" smtClean="0">
              <a:ln>
                <a:prstDash val="solid"/>
              </a:ln>
              <a:solidFill>
                <a:schemeClr val="accent6">
                  <a:lumMod val="75000"/>
                </a:schemeClr>
              </a:solidFill>
              <a:effectLst>
                <a:outerShdw blurRad="38100" dist="38100" dir="2700000" algn="tl">
                  <a:srgbClr val="FFFFFF"/>
                </a:outerShdw>
              </a:effectLst>
              <a:latin typeface="Estrangelo Edessa" pitchFamily="66" charset="0"/>
              <a:cs typeface="Estrangelo Edessa" pitchFamily="66" charset="0"/>
            </a:endParaRPr>
          </a:p>
          <a:p>
            <a:pPr lvl="0" algn="ctr">
              <a:defRPr/>
            </a:pPr>
            <a:endParaRPr lang="en-US" b="1" dirty="0">
              <a:solidFill>
                <a:srgbClr val="CC0099"/>
              </a:solidFill>
              <a:latin typeface="Estrangelo Edessa" pitchFamily="66" charset="0"/>
              <a:cs typeface="Estrangelo Edessa" pitchFamily="66" charset="0"/>
            </a:endParaRPr>
          </a:p>
        </p:txBody>
      </p:sp>
      <p:sp>
        <p:nvSpPr>
          <p:cNvPr id="11" name="Slide Number Placeholder 10"/>
          <p:cNvSpPr>
            <a:spLocks noGrp="1"/>
          </p:cNvSpPr>
          <p:nvPr>
            <p:ph type="sldNum" sz="quarter" idx="12"/>
          </p:nvPr>
        </p:nvSpPr>
        <p:spPr/>
        <p:txBody>
          <a:bodyPr/>
          <a:lstStyle/>
          <a:p>
            <a:fld id="{48ED069C-59D4-4843-967A-79626951CA5A}" type="slidenum">
              <a:rPr lang="en-US" smtClean="0"/>
              <a:pPr/>
              <a:t>2</a:t>
            </a:fld>
            <a:endParaRPr lang="en-US"/>
          </a:p>
        </p:txBody>
      </p:sp>
    </p:spTree>
    <p:extLst>
      <p:ext uri="{BB962C8B-B14F-4D97-AF65-F5344CB8AC3E}">
        <p14:creationId xmlns:p14="http://schemas.microsoft.com/office/powerpoint/2010/main" val="2477395137"/>
      </p:ext>
    </p:extLst>
  </p:cSld>
  <p:clrMapOvr>
    <a:masterClrMapping/>
  </p:clrMapOvr>
  <p:transition spd="slow">
    <p:zo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liennummernplatzhalter 2"/>
          <p:cNvSpPr>
            <a:spLocks noGrp="1"/>
          </p:cNvSpPr>
          <p:nvPr>
            <p:ph type="sldNum" sz="quarter" idx="10"/>
          </p:nvPr>
        </p:nvSpPr>
        <p:spPr>
          <a:noFill/>
          <a:ln w="12700">
            <a:miter lim="800000"/>
            <a:headEnd/>
            <a:tailEnd/>
          </a:ln>
        </p:spPr>
        <p:txBody>
          <a:bodyPr/>
          <a:lstStyle/>
          <a:p>
            <a:fld id="{22352C95-D3D4-43A6-B8D8-D8C84F10FC0F}" type="slidenum">
              <a:rPr lang="en-US"/>
              <a:pPr/>
              <a:t>20</a:t>
            </a:fld>
            <a:endParaRPr lang="en-US"/>
          </a:p>
        </p:txBody>
      </p:sp>
      <p:sp>
        <p:nvSpPr>
          <p:cNvPr id="7171" name="AutoShape 2"/>
          <p:cNvSpPr>
            <a:spLocks noChangeArrowheads="1"/>
          </p:cNvSpPr>
          <p:nvPr/>
        </p:nvSpPr>
        <p:spPr bwMode="auto">
          <a:xfrm>
            <a:off x="3594100" y="3030538"/>
            <a:ext cx="228600" cy="228600"/>
          </a:xfrm>
          <a:prstGeom prst="smileyFace">
            <a:avLst>
              <a:gd name="adj" fmla="val -4653"/>
            </a:avLst>
          </a:prstGeom>
          <a:solidFill>
            <a:srgbClr val="FF0066"/>
          </a:solidFill>
          <a:ln w="19050">
            <a:solidFill>
              <a:schemeClr val="tx1"/>
            </a:solidFill>
            <a:round/>
            <a:headEnd/>
            <a:tailEnd/>
          </a:ln>
          <a:effectLst/>
        </p:spPr>
        <p:txBody>
          <a:bodyPr wrap="none" anchor="ctr"/>
          <a:lstStyle/>
          <a:p>
            <a:endParaRPr lang="de-DE"/>
          </a:p>
        </p:txBody>
      </p:sp>
      <p:sp>
        <p:nvSpPr>
          <p:cNvPr id="7172" name="AutoShape 3"/>
          <p:cNvSpPr>
            <a:spLocks noChangeArrowheads="1"/>
          </p:cNvSpPr>
          <p:nvPr/>
        </p:nvSpPr>
        <p:spPr bwMode="auto">
          <a:xfrm>
            <a:off x="3708400" y="3284538"/>
            <a:ext cx="228600" cy="228600"/>
          </a:xfrm>
          <a:prstGeom prst="smileyFace">
            <a:avLst>
              <a:gd name="adj" fmla="val -4653"/>
            </a:avLst>
          </a:prstGeom>
          <a:solidFill>
            <a:srgbClr val="FF0066"/>
          </a:solidFill>
          <a:ln w="19050">
            <a:solidFill>
              <a:schemeClr val="tx1"/>
            </a:solidFill>
            <a:round/>
            <a:headEnd/>
            <a:tailEnd/>
          </a:ln>
          <a:effectLst/>
        </p:spPr>
        <p:txBody>
          <a:bodyPr wrap="none" anchor="ctr"/>
          <a:lstStyle/>
          <a:p>
            <a:endParaRPr lang="de-DE"/>
          </a:p>
        </p:txBody>
      </p:sp>
      <p:sp>
        <p:nvSpPr>
          <p:cNvPr id="7173" name="AutoShape 4"/>
          <p:cNvSpPr>
            <a:spLocks noChangeArrowheads="1"/>
          </p:cNvSpPr>
          <p:nvPr/>
        </p:nvSpPr>
        <p:spPr bwMode="auto">
          <a:xfrm>
            <a:off x="3924300" y="3500438"/>
            <a:ext cx="228600" cy="228600"/>
          </a:xfrm>
          <a:prstGeom prst="smileyFace">
            <a:avLst>
              <a:gd name="adj" fmla="val -4653"/>
            </a:avLst>
          </a:prstGeom>
          <a:solidFill>
            <a:srgbClr val="FF0066"/>
          </a:solidFill>
          <a:ln w="19050">
            <a:solidFill>
              <a:schemeClr val="tx1"/>
            </a:solidFill>
            <a:round/>
            <a:headEnd/>
            <a:tailEnd/>
          </a:ln>
          <a:effectLst/>
        </p:spPr>
        <p:txBody>
          <a:bodyPr wrap="none" anchor="ctr"/>
          <a:lstStyle/>
          <a:p>
            <a:endParaRPr lang="de-DE"/>
          </a:p>
        </p:txBody>
      </p:sp>
      <p:sp>
        <p:nvSpPr>
          <p:cNvPr id="7174" name="AutoShape 5"/>
          <p:cNvSpPr>
            <a:spLocks noChangeArrowheads="1"/>
          </p:cNvSpPr>
          <p:nvPr/>
        </p:nvSpPr>
        <p:spPr bwMode="auto">
          <a:xfrm>
            <a:off x="4140200" y="3716338"/>
            <a:ext cx="228600" cy="228600"/>
          </a:xfrm>
          <a:prstGeom prst="smileyFace">
            <a:avLst>
              <a:gd name="adj" fmla="val -4653"/>
            </a:avLst>
          </a:prstGeom>
          <a:solidFill>
            <a:srgbClr val="FF0066"/>
          </a:solidFill>
          <a:ln w="19050">
            <a:solidFill>
              <a:schemeClr val="tx1"/>
            </a:solidFill>
            <a:round/>
            <a:headEnd/>
            <a:tailEnd/>
          </a:ln>
          <a:effectLst/>
        </p:spPr>
        <p:txBody>
          <a:bodyPr wrap="none" anchor="ctr"/>
          <a:lstStyle/>
          <a:p>
            <a:endParaRPr lang="de-DE"/>
          </a:p>
        </p:txBody>
      </p:sp>
      <p:sp>
        <p:nvSpPr>
          <p:cNvPr id="7175" name="AutoShape 6"/>
          <p:cNvSpPr>
            <a:spLocks noChangeArrowheads="1"/>
          </p:cNvSpPr>
          <p:nvPr/>
        </p:nvSpPr>
        <p:spPr bwMode="auto">
          <a:xfrm>
            <a:off x="4356100" y="3932238"/>
            <a:ext cx="228600" cy="228600"/>
          </a:xfrm>
          <a:prstGeom prst="smileyFace">
            <a:avLst>
              <a:gd name="adj" fmla="val -4653"/>
            </a:avLst>
          </a:prstGeom>
          <a:solidFill>
            <a:srgbClr val="FF0066"/>
          </a:solidFill>
          <a:ln w="19050">
            <a:solidFill>
              <a:schemeClr val="tx1"/>
            </a:solidFill>
            <a:round/>
            <a:headEnd/>
            <a:tailEnd/>
          </a:ln>
          <a:effectLst/>
        </p:spPr>
        <p:txBody>
          <a:bodyPr wrap="none" anchor="ctr"/>
          <a:lstStyle/>
          <a:p>
            <a:endParaRPr lang="de-DE"/>
          </a:p>
        </p:txBody>
      </p:sp>
      <p:sp>
        <p:nvSpPr>
          <p:cNvPr id="7176" name="AutoShape 7"/>
          <p:cNvSpPr>
            <a:spLocks noChangeArrowheads="1"/>
          </p:cNvSpPr>
          <p:nvPr/>
        </p:nvSpPr>
        <p:spPr bwMode="auto">
          <a:xfrm>
            <a:off x="4572000" y="4148138"/>
            <a:ext cx="228600" cy="228600"/>
          </a:xfrm>
          <a:prstGeom prst="smileyFace">
            <a:avLst>
              <a:gd name="adj" fmla="val -4653"/>
            </a:avLst>
          </a:prstGeom>
          <a:solidFill>
            <a:srgbClr val="FF0066"/>
          </a:solidFill>
          <a:ln w="19050">
            <a:solidFill>
              <a:schemeClr val="tx1"/>
            </a:solidFill>
            <a:round/>
            <a:headEnd/>
            <a:tailEnd/>
          </a:ln>
          <a:effectLst/>
        </p:spPr>
        <p:txBody>
          <a:bodyPr wrap="none" anchor="ctr"/>
          <a:lstStyle/>
          <a:p>
            <a:endParaRPr lang="de-DE"/>
          </a:p>
        </p:txBody>
      </p:sp>
      <p:sp>
        <p:nvSpPr>
          <p:cNvPr id="7177" name="AutoShape 8"/>
          <p:cNvSpPr>
            <a:spLocks noChangeArrowheads="1"/>
          </p:cNvSpPr>
          <p:nvPr/>
        </p:nvSpPr>
        <p:spPr bwMode="auto">
          <a:xfrm>
            <a:off x="4427538" y="2852738"/>
            <a:ext cx="228600" cy="228600"/>
          </a:xfrm>
          <a:prstGeom prst="smileyFace">
            <a:avLst>
              <a:gd name="adj" fmla="val -4653"/>
            </a:avLst>
          </a:prstGeom>
          <a:solidFill>
            <a:srgbClr val="FF0066"/>
          </a:solidFill>
          <a:ln w="19050">
            <a:solidFill>
              <a:schemeClr val="tx1"/>
            </a:solidFill>
            <a:round/>
            <a:headEnd/>
            <a:tailEnd/>
          </a:ln>
          <a:effectLst/>
        </p:spPr>
        <p:txBody>
          <a:bodyPr wrap="none" anchor="ctr"/>
          <a:lstStyle/>
          <a:p>
            <a:endParaRPr lang="de-DE"/>
          </a:p>
        </p:txBody>
      </p:sp>
      <p:sp>
        <p:nvSpPr>
          <p:cNvPr id="7178" name="AutoShape 9"/>
          <p:cNvSpPr>
            <a:spLocks noChangeArrowheads="1"/>
          </p:cNvSpPr>
          <p:nvPr/>
        </p:nvSpPr>
        <p:spPr bwMode="auto">
          <a:xfrm>
            <a:off x="4643438" y="3068638"/>
            <a:ext cx="228600" cy="228600"/>
          </a:xfrm>
          <a:prstGeom prst="smileyFace">
            <a:avLst>
              <a:gd name="adj" fmla="val -4653"/>
            </a:avLst>
          </a:prstGeom>
          <a:solidFill>
            <a:srgbClr val="FF0066"/>
          </a:solidFill>
          <a:ln w="19050">
            <a:solidFill>
              <a:schemeClr val="tx1"/>
            </a:solidFill>
            <a:round/>
            <a:headEnd/>
            <a:tailEnd/>
          </a:ln>
          <a:effectLst/>
        </p:spPr>
        <p:txBody>
          <a:bodyPr wrap="none" anchor="ctr"/>
          <a:lstStyle/>
          <a:p>
            <a:endParaRPr lang="de-DE"/>
          </a:p>
        </p:txBody>
      </p:sp>
      <p:sp>
        <p:nvSpPr>
          <p:cNvPr id="7179" name="AutoShape 10"/>
          <p:cNvSpPr>
            <a:spLocks noChangeArrowheads="1"/>
          </p:cNvSpPr>
          <p:nvPr/>
        </p:nvSpPr>
        <p:spPr bwMode="auto">
          <a:xfrm>
            <a:off x="4859338" y="3284538"/>
            <a:ext cx="228600" cy="228600"/>
          </a:xfrm>
          <a:prstGeom prst="smileyFace">
            <a:avLst>
              <a:gd name="adj" fmla="val -4653"/>
            </a:avLst>
          </a:prstGeom>
          <a:solidFill>
            <a:srgbClr val="FF0066"/>
          </a:solidFill>
          <a:ln w="19050">
            <a:solidFill>
              <a:schemeClr val="tx1"/>
            </a:solidFill>
            <a:round/>
            <a:headEnd/>
            <a:tailEnd/>
          </a:ln>
          <a:effectLst/>
        </p:spPr>
        <p:txBody>
          <a:bodyPr wrap="none" anchor="ctr"/>
          <a:lstStyle/>
          <a:p>
            <a:endParaRPr lang="de-DE"/>
          </a:p>
        </p:txBody>
      </p:sp>
      <p:sp>
        <p:nvSpPr>
          <p:cNvPr id="7180" name="AutoShape 11"/>
          <p:cNvSpPr>
            <a:spLocks noChangeArrowheads="1"/>
          </p:cNvSpPr>
          <p:nvPr/>
        </p:nvSpPr>
        <p:spPr bwMode="auto">
          <a:xfrm>
            <a:off x="3059113" y="3068638"/>
            <a:ext cx="228600" cy="228600"/>
          </a:xfrm>
          <a:prstGeom prst="smileyFace">
            <a:avLst>
              <a:gd name="adj" fmla="val -4653"/>
            </a:avLst>
          </a:prstGeom>
          <a:solidFill>
            <a:srgbClr val="FF0066"/>
          </a:solidFill>
          <a:ln w="19050">
            <a:solidFill>
              <a:schemeClr val="tx1"/>
            </a:solidFill>
            <a:round/>
            <a:headEnd/>
            <a:tailEnd/>
          </a:ln>
          <a:effectLst/>
        </p:spPr>
        <p:txBody>
          <a:bodyPr wrap="none" anchor="ctr"/>
          <a:lstStyle/>
          <a:p>
            <a:endParaRPr lang="de-DE"/>
          </a:p>
        </p:txBody>
      </p:sp>
      <p:sp>
        <p:nvSpPr>
          <p:cNvPr id="7181" name="AutoShape 12"/>
          <p:cNvSpPr>
            <a:spLocks noChangeArrowheads="1"/>
          </p:cNvSpPr>
          <p:nvPr/>
        </p:nvSpPr>
        <p:spPr bwMode="auto">
          <a:xfrm>
            <a:off x="5075238" y="3500438"/>
            <a:ext cx="228600" cy="228600"/>
          </a:xfrm>
          <a:prstGeom prst="smileyFace">
            <a:avLst>
              <a:gd name="adj" fmla="val -4653"/>
            </a:avLst>
          </a:prstGeom>
          <a:solidFill>
            <a:srgbClr val="FF0066"/>
          </a:solidFill>
          <a:ln w="19050">
            <a:solidFill>
              <a:schemeClr val="tx1"/>
            </a:solidFill>
            <a:round/>
            <a:headEnd/>
            <a:tailEnd/>
          </a:ln>
          <a:effectLst/>
        </p:spPr>
        <p:txBody>
          <a:bodyPr wrap="none" anchor="ctr"/>
          <a:lstStyle/>
          <a:p>
            <a:endParaRPr lang="de-DE"/>
          </a:p>
        </p:txBody>
      </p:sp>
      <p:sp>
        <p:nvSpPr>
          <p:cNvPr id="7182" name="AutoShape 13"/>
          <p:cNvSpPr>
            <a:spLocks noChangeArrowheads="1"/>
          </p:cNvSpPr>
          <p:nvPr/>
        </p:nvSpPr>
        <p:spPr bwMode="auto">
          <a:xfrm>
            <a:off x="2987675" y="3560763"/>
            <a:ext cx="228600" cy="228600"/>
          </a:xfrm>
          <a:prstGeom prst="smileyFace">
            <a:avLst>
              <a:gd name="adj" fmla="val -4653"/>
            </a:avLst>
          </a:prstGeom>
          <a:solidFill>
            <a:srgbClr val="FF0066"/>
          </a:solidFill>
          <a:ln w="19050">
            <a:solidFill>
              <a:schemeClr val="tx1"/>
            </a:solidFill>
            <a:round/>
            <a:headEnd/>
            <a:tailEnd/>
          </a:ln>
          <a:effectLst/>
        </p:spPr>
        <p:txBody>
          <a:bodyPr wrap="none" anchor="ctr"/>
          <a:lstStyle/>
          <a:p>
            <a:endParaRPr lang="de-DE"/>
          </a:p>
        </p:txBody>
      </p:sp>
      <p:sp>
        <p:nvSpPr>
          <p:cNvPr id="7183" name="AutoShape 14"/>
          <p:cNvSpPr>
            <a:spLocks noChangeArrowheads="1"/>
          </p:cNvSpPr>
          <p:nvPr/>
        </p:nvSpPr>
        <p:spPr bwMode="auto">
          <a:xfrm>
            <a:off x="3543300" y="3629025"/>
            <a:ext cx="228600" cy="228600"/>
          </a:xfrm>
          <a:prstGeom prst="smileyFace">
            <a:avLst>
              <a:gd name="adj" fmla="val -4653"/>
            </a:avLst>
          </a:prstGeom>
          <a:solidFill>
            <a:srgbClr val="FF0066"/>
          </a:solidFill>
          <a:ln w="19050">
            <a:solidFill>
              <a:schemeClr val="tx1"/>
            </a:solidFill>
            <a:round/>
            <a:headEnd/>
            <a:tailEnd/>
          </a:ln>
          <a:effectLst/>
        </p:spPr>
        <p:txBody>
          <a:bodyPr wrap="none" anchor="ctr"/>
          <a:lstStyle/>
          <a:p>
            <a:endParaRPr lang="de-DE"/>
          </a:p>
        </p:txBody>
      </p:sp>
      <p:sp>
        <p:nvSpPr>
          <p:cNvPr id="7184" name="AutoShape 15"/>
          <p:cNvSpPr>
            <a:spLocks noChangeArrowheads="1"/>
          </p:cNvSpPr>
          <p:nvPr/>
        </p:nvSpPr>
        <p:spPr bwMode="auto">
          <a:xfrm>
            <a:off x="3706813" y="3932238"/>
            <a:ext cx="228600" cy="228600"/>
          </a:xfrm>
          <a:prstGeom prst="smileyFace">
            <a:avLst>
              <a:gd name="adj" fmla="val -4653"/>
            </a:avLst>
          </a:prstGeom>
          <a:solidFill>
            <a:srgbClr val="FF0066"/>
          </a:solidFill>
          <a:ln w="19050">
            <a:solidFill>
              <a:schemeClr val="tx1"/>
            </a:solidFill>
            <a:round/>
            <a:headEnd/>
            <a:tailEnd/>
          </a:ln>
          <a:effectLst/>
        </p:spPr>
        <p:txBody>
          <a:bodyPr wrap="none" anchor="ctr"/>
          <a:lstStyle/>
          <a:p>
            <a:endParaRPr lang="de-DE"/>
          </a:p>
        </p:txBody>
      </p:sp>
      <p:sp>
        <p:nvSpPr>
          <p:cNvPr id="7185" name="AutoShape 16"/>
          <p:cNvSpPr>
            <a:spLocks noChangeArrowheads="1"/>
          </p:cNvSpPr>
          <p:nvPr/>
        </p:nvSpPr>
        <p:spPr bwMode="auto">
          <a:xfrm>
            <a:off x="3922713" y="4148138"/>
            <a:ext cx="228600" cy="228600"/>
          </a:xfrm>
          <a:prstGeom prst="smileyFace">
            <a:avLst>
              <a:gd name="adj" fmla="val -4653"/>
            </a:avLst>
          </a:prstGeom>
          <a:solidFill>
            <a:srgbClr val="FF0066"/>
          </a:solidFill>
          <a:ln w="19050">
            <a:solidFill>
              <a:schemeClr val="tx1"/>
            </a:solidFill>
            <a:round/>
            <a:headEnd/>
            <a:tailEnd/>
          </a:ln>
          <a:effectLst/>
        </p:spPr>
        <p:txBody>
          <a:bodyPr wrap="none" anchor="ctr"/>
          <a:lstStyle/>
          <a:p>
            <a:endParaRPr lang="de-DE"/>
          </a:p>
        </p:txBody>
      </p:sp>
      <p:sp>
        <p:nvSpPr>
          <p:cNvPr id="7186" name="AutoShape 17"/>
          <p:cNvSpPr>
            <a:spLocks noChangeArrowheads="1"/>
          </p:cNvSpPr>
          <p:nvPr/>
        </p:nvSpPr>
        <p:spPr bwMode="auto">
          <a:xfrm>
            <a:off x="4138613" y="4364038"/>
            <a:ext cx="228600" cy="228600"/>
          </a:xfrm>
          <a:prstGeom prst="smileyFace">
            <a:avLst>
              <a:gd name="adj" fmla="val -4653"/>
            </a:avLst>
          </a:prstGeom>
          <a:solidFill>
            <a:srgbClr val="FF0066"/>
          </a:solidFill>
          <a:ln w="19050">
            <a:solidFill>
              <a:schemeClr val="tx1"/>
            </a:solidFill>
            <a:round/>
            <a:headEnd/>
            <a:tailEnd/>
          </a:ln>
          <a:effectLst/>
        </p:spPr>
        <p:txBody>
          <a:bodyPr wrap="none" anchor="ctr"/>
          <a:lstStyle/>
          <a:p>
            <a:endParaRPr lang="de-DE"/>
          </a:p>
        </p:txBody>
      </p:sp>
      <p:sp>
        <p:nvSpPr>
          <p:cNvPr id="7187" name="AutoShape 18"/>
          <p:cNvSpPr>
            <a:spLocks noChangeArrowheads="1"/>
          </p:cNvSpPr>
          <p:nvPr/>
        </p:nvSpPr>
        <p:spPr bwMode="auto">
          <a:xfrm>
            <a:off x="3924300" y="2852738"/>
            <a:ext cx="228600" cy="228600"/>
          </a:xfrm>
          <a:prstGeom prst="smileyFace">
            <a:avLst>
              <a:gd name="adj" fmla="val -4653"/>
            </a:avLst>
          </a:prstGeom>
          <a:solidFill>
            <a:srgbClr val="FF0066"/>
          </a:solidFill>
          <a:ln w="19050">
            <a:solidFill>
              <a:schemeClr val="tx1"/>
            </a:solidFill>
            <a:round/>
            <a:headEnd/>
            <a:tailEnd/>
          </a:ln>
          <a:effectLst/>
        </p:spPr>
        <p:txBody>
          <a:bodyPr wrap="none" anchor="ctr"/>
          <a:lstStyle/>
          <a:p>
            <a:endParaRPr lang="de-DE"/>
          </a:p>
        </p:txBody>
      </p:sp>
      <p:sp>
        <p:nvSpPr>
          <p:cNvPr id="7188" name="AutoShape 19"/>
          <p:cNvSpPr>
            <a:spLocks noChangeArrowheads="1"/>
          </p:cNvSpPr>
          <p:nvPr/>
        </p:nvSpPr>
        <p:spPr bwMode="auto">
          <a:xfrm>
            <a:off x="4140200" y="3141663"/>
            <a:ext cx="228600" cy="228600"/>
          </a:xfrm>
          <a:prstGeom prst="smileyFace">
            <a:avLst>
              <a:gd name="adj" fmla="val -4653"/>
            </a:avLst>
          </a:prstGeom>
          <a:solidFill>
            <a:srgbClr val="FF0066"/>
          </a:solidFill>
          <a:ln w="19050">
            <a:solidFill>
              <a:schemeClr val="tx1"/>
            </a:solidFill>
            <a:round/>
            <a:headEnd/>
            <a:tailEnd/>
          </a:ln>
          <a:effectLst/>
        </p:spPr>
        <p:txBody>
          <a:bodyPr wrap="none" anchor="ctr"/>
          <a:lstStyle/>
          <a:p>
            <a:endParaRPr lang="de-DE"/>
          </a:p>
        </p:txBody>
      </p:sp>
      <p:sp>
        <p:nvSpPr>
          <p:cNvPr id="7189" name="AutoShape 20"/>
          <p:cNvSpPr>
            <a:spLocks noChangeArrowheads="1"/>
          </p:cNvSpPr>
          <p:nvPr/>
        </p:nvSpPr>
        <p:spPr bwMode="auto">
          <a:xfrm>
            <a:off x="4425950" y="3500438"/>
            <a:ext cx="228600" cy="228600"/>
          </a:xfrm>
          <a:prstGeom prst="smileyFace">
            <a:avLst>
              <a:gd name="adj" fmla="val -4653"/>
            </a:avLst>
          </a:prstGeom>
          <a:solidFill>
            <a:srgbClr val="FF0066"/>
          </a:solidFill>
          <a:ln w="19050">
            <a:solidFill>
              <a:schemeClr val="tx1"/>
            </a:solidFill>
            <a:round/>
            <a:headEnd/>
            <a:tailEnd/>
          </a:ln>
          <a:effectLst/>
        </p:spPr>
        <p:txBody>
          <a:bodyPr wrap="none" anchor="ctr"/>
          <a:lstStyle/>
          <a:p>
            <a:endParaRPr lang="de-DE"/>
          </a:p>
        </p:txBody>
      </p:sp>
      <p:sp>
        <p:nvSpPr>
          <p:cNvPr id="7190" name="AutoShape 21"/>
          <p:cNvSpPr>
            <a:spLocks noChangeArrowheads="1"/>
          </p:cNvSpPr>
          <p:nvPr/>
        </p:nvSpPr>
        <p:spPr bwMode="auto">
          <a:xfrm>
            <a:off x="4641850" y="3716338"/>
            <a:ext cx="228600" cy="228600"/>
          </a:xfrm>
          <a:prstGeom prst="smileyFace">
            <a:avLst>
              <a:gd name="adj" fmla="val -4653"/>
            </a:avLst>
          </a:prstGeom>
          <a:solidFill>
            <a:srgbClr val="FF0066"/>
          </a:solidFill>
          <a:ln w="19050">
            <a:solidFill>
              <a:schemeClr val="tx1"/>
            </a:solidFill>
            <a:round/>
            <a:headEnd/>
            <a:tailEnd/>
          </a:ln>
          <a:effectLst/>
        </p:spPr>
        <p:txBody>
          <a:bodyPr wrap="none" anchor="ctr"/>
          <a:lstStyle/>
          <a:p>
            <a:endParaRPr lang="de-DE"/>
          </a:p>
        </p:txBody>
      </p:sp>
      <p:sp>
        <p:nvSpPr>
          <p:cNvPr id="7191" name="Oval 22"/>
          <p:cNvSpPr>
            <a:spLocks noChangeArrowheads="1"/>
          </p:cNvSpPr>
          <p:nvPr/>
        </p:nvSpPr>
        <p:spPr bwMode="auto">
          <a:xfrm>
            <a:off x="2868613" y="2500313"/>
            <a:ext cx="2592387" cy="2251075"/>
          </a:xfrm>
          <a:prstGeom prst="ellipse">
            <a:avLst/>
          </a:prstGeom>
          <a:noFill/>
          <a:ln w="38100">
            <a:solidFill>
              <a:srgbClr val="FF0000"/>
            </a:solidFill>
            <a:round/>
            <a:headEnd/>
            <a:tailEnd/>
          </a:ln>
          <a:effectLst/>
        </p:spPr>
        <p:txBody>
          <a:bodyPr wrap="none" anchor="ctr"/>
          <a:lstStyle/>
          <a:p>
            <a:endParaRPr lang="de-DE"/>
          </a:p>
        </p:txBody>
      </p:sp>
      <p:sp>
        <p:nvSpPr>
          <p:cNvPr id="7192" name="Oval 23"/>
          <p:cNvSpPr>
            <a:spLocks noChangeArrowheads="1"/>
          </p:cNvSpPr>
          <p:nvPr/>
        </p:nvSpPr>
        <p:spPr bwMode="auto">
          <a:xfrm>
            <a:off x="1331913" y="1268413"/>
            <a:ext cx="6048375" cy="5545137"/>
          </a:xfrm>
          <a:prstGeom prst="ellipse">
            <a:avLst/>
          </a:prstGeom>
          <a:noFill/>
          <a:ln w="38100">
            <a:solidFill>
              <a:schemeClr val="tx1"/>
            </a:solidFill>
            <a:round/>
            <a:headEnd/>
            <a:tailEnd/>
          </a:ln>
          <a:effectLst/>
        </p:spPr>
        <p:txBody>
          <a:bodyPr wrap="none" anchor="ctr"/>
          <a:lstStyle/>
          <a:p>
            <a:endParaRPr lang="de-DE"/>
          </a:p>
        </p:txBody>
      </p:sp>
      <p:sp>
        <p:nvSpPr>
          <p:cNvPr id="7193" name="AutoShape 24"/>
          <p:cNvSpPr>
            <a:spLocks noChangeArrowheads="1"/>
          </p:cNvSpPr>
          <p:nvPr/>
        </p:nvSpPr>
        <p:spPr bwMode="auto">
          <a:xfrm>
            <a:off x="1692275" y="3573463"/>
            <a:ext cx="228600" cy="228600"/>
          </a:xfrm>
          <a:prstGeom prst="smileyFace">
            <a:avLst>
              <a:gd name="adj" fmla="val 4653"/>
            </a:avLst>
          </a:prstGeom>
          <a:solidFill>
            <a:srgbClr val="00B050"/>
          </a:solidFill>
          <a:ln w="19050">
            <a:solidFill>
              <a:schemeClr val="tx1"/>
            </a:solidFill>
            <a:round/>
            <a:headEnd/>
            <a:tailEnd/>
          </a:ln>
          <a:effectLst/>
        </p:spPr>
        <p:txBody>
          <a:bodyPr wrap="none" anchor="ctr"/>
          <a:lstStyle/>
          <a:p>
            <a:endParaRPr lang="de-DE"/>
          </a:p>
        </p:txBody>
      </p:sp>
      <p:sp>
        <p:nvSpPr>
          <p:cNvPr id="7194" name="AutoShape 25"/>
          <p:cNvSpPr>
            <a:spLocks noChangeArrowheads="1"/>
          </p:cNvSpPr>
          <p:nvPr/>
        </p:nvSpPr>
        <p:spPr bwMode="auto">
          <a:xfrm>
            <a:off x="1908175" y="3789363"/>
            <a:ext cx="228600" cy="228600"/>
          </a:xfrm>
          <a:prstGeom prst="smileyFace">
            <a:avLst>
              <a:gd name="adj" fmla="val 4653"/>
            </a:avLst>
          </a:prstGeom>
          <a:solidFill>
            <a:srgbClr val="00B050"/>
          </a:solidFill>
          <a:ln w="19050">
            <a:solidFill>
              <a:schemeClr val="tx1"/>
            </a:solidFill>
            <a:round/>
            <a:headEnd/>
            <a:tailEnd/>
          </a:ln>
          <a:effectLst/>
        </p:spPr>
        <p:txBody>
          <a:bodyPr wrap="none" anchor="ctr"/>
          <a:lstStyle/>
          <a:p>
            <a:endParaRPr lang="de-DE"/>
          </a:p>
        </p:txBody>
      </p:sp>
      <p:sp>
        <p:nvSpPr>
          <p:cNvPr id="7195" name="AutoShape 26"/>
          <p:cNvSpPr>
            <a:spLocks noChangeArrowheads="1"/>
          </p:cNvSpPr>
          <p:nvPr/>
        </p:nvSpPr>
        <p:spPr bwMode="auto">
          <a:xfrm>
            <a:off x="2124075" y="4005263"/>
            <a:ext cx="228600" cy="228600"/>
          </a:xfrm>
          <a:prstGeom prst="smileyFace">
            <a:avLst>
              <a:gd name="adj" fmla="val 4653"/>
            </a:avLst>
          </a:prstGeom>
          <a:solidFill>
            <a:srgbClr val="00B050"/>
          </a:solidFill>
          <a:ln w="19050">
            <a:solidFill>
              <a:schemeClr val="tx1"/>
            </a:solidFill>
            <a:round/>
            <a:headEnd/>
            <a:tailEnd/>
          </a:ln>
          <a:effectLst/>
        </p:spPr>
        <p:txBody>
          <a:bodyPr wrap="none" anchor="ctr"/>
          <a:lstStyle/>
          <a:p>
            <a:endParaRPr lang="de-DE"/>
          </a:p>
        </p:txBody>
      </p:sp>
      <p:sp>
        <p:nvSpPr>
          <p:cNvPr id="7196" name="AutoShape 27"/>
          <p:cNvSpPr>
            <a:spLocks noChangeArrowheads="1"/>
          </p:cNvSpPr>
          <p:nvPr/>
        </p:nvSpPr>
        <p:spPr bwMode="auto">
          <a:xfrm>
            <a:off x="2339975" y="4221163"/>
            <a:ext cx="228600" cy="228600"/>
          </a:xfrm>
          <a:prstGeom prst="smileyFace">
            <a:avLst>
              <a:gd name="adj" fmla="val 4653"/>
            </a:avLst>
          </a:prstGeom>
          <a:solidFill>
            <a:srgbClr val="00B050"/>
          </a:solidFill>
          <a:ln w="19050">
            <a:solidFill>
              <a:schemeClr val="tx1"/>
            </a:solidFill>
            <a:round/>
            <a:headEnd/>
            <a:tailEnd/>
          </a:ln>
          <a:effectLst/>
        </p:spPr>
        <p:txBody>
          <a:bodyPr wrap="none" anchor="ctr"/>
          <a:lstStyle/>
          <a:p>
            <a:endParaRPr lang="de-DE"/>
          </a:p>
        </p:txBody>
      </p:sp>
      <p:sp>
        <p:nvSpPr>
          <p:cNvPr id="7197" name="AutoShape 28"/>
          <p:cNvSpPr>
            <a:spLocks noChangeArrowheads="1"/>
          </p:cNvSpPr>
          <p:nvPr/>
        </p:nvSpPr>
        <p:spPr bwMode="auto">
          <a:xfrm>
            <a:off x="2555875" y="4437063"/>
            <a:ext cx="228600" cy="228600"/>
          </a:xfrm>
          <a:prstGeom prst="smileyFace">
            <a:avLst>
              <a:gd name="adj" fmla="val 4653"/>
            </a:avLst>
          </a:prstGeom>
          <a:solidFill>
            <a:srgbClr val="00B050"/>
          </a:solidFill>
          <a:ln w="19050">
            <a:solidFill>
              <a:schemeClr val="tx1"/>
            </a:solidFill>
            <a:round/>
            <a:headEnd/>
            <a:tailEnd/>
          </a:ln>
          <a:effectLst/>
        </p:spPr>
        <p:txBody>
          <a:bodyPr wrap="none" anchor="ctr"/>
          <a:lstStyle/>
          <a:p>
            <a:endParaRPr lang="de-DE"/>
          </a:p>
        </p:txBody>
      </p:sp>
      <p:sp>
        <p:nvSpPr>
          <p:cNvPr id="7198" name="AutoShape 29"/>
          <p:cNvSpPr>
            <a:spLocks noChangeArrowheads="1"/>
          </p:cNvSpPr>
          <p:nvPr/>
        </p:nvSpPr>
        <p:spPr bwMode="auto">
          <a:xfrm>
            <a:off x="2771775" y="4652963"/>
            <a:ext cx="228600" cy="228600"/>
          </a:xfrm>
          <a:prstGeom prst="smileyFace">
            <a:avLst>
              <a:gd name="adj" fmla="val 4653"/>
            </a:avLst>
          </a:prstGeom>
          <a:solidFill>
            <a:srgbClr val="00B050"/>
          </a:solidFill>
          <a:ln w="19050">
            <a:solidFill>
              <a:schemeClr val="tx1"/>
            </a:solidFill>
            <a:round/>
            <a:headEnd/>
            <a:tailEnd/>
          </a:ln>
          <a:effectLst/>
        </p:spPr>
        <p:txBody>
          <a:bodyPr wrap="none" anchor="ctr"/>
          <a:lstStyle/>
          <a:p>
            <a:endParaRPr lang="de-DE"/>
          </a:p>
        </p:txBody>
      </p:sp>
      <p:sp>
        <p:nvSpPr>
          <p:cNvPr id="7199" name="AutoShape 30"/>
          <p:cNvSpPr>
            <a:spLocks noChangeArrowheads="1"/>
          </p:cNvSpPr>
          <p:nvPr/>
        </p:nvSpPr>
        <p:spPr bwMode="auto">
          <a:xfrm>
            <a:off x="2987675" y="4868863"/>
            <a:ext cx="228600" cy="228600"/>
          </a:xfrm>
          <a:prstGeom prst="smileyFace">
            <a:avLst>
              <a:gd name="adj" fmla="val 4653"/>
            </a:avLst>
          </a:prstGeom>
          <a:solidFill>
            <a:srgbClr val="00B050"/>
          </a:solidFill>
          <a:ln w="19050">
            <a:solidFill>
              <a:schemeClr val="tx1"/>
            </a:solidFill>
            <a:round/>
            <a:headEnd/>
            <a:tailEnd/>
          </a:ln>
          <a:effectLst/>
        </p:spPr>
        <p:txBody>
          <a:bodyPr wrap="none" anchor="ctr"/>
          <a:lstStyle/>
          <a:p>
            <a:endParaRPr lang="de-DE"/>
          </a:p>
        </p:txBody>
      </p:sp>
      <p:sp>
        <p:nvSpPr>
          <p:cNvPr id="7200" name="AutoShape 31"/>
          <p:cNvSpPr>
            <a:spLocks noChangeArrowheads="1"/>
          </p:cNvSpPr>
          <p:nvPr/>
        </p:nvSpPr>
        <p:spPr bwMode="auto">
          <a:xfrm>
            <a:off x="3203575" y="5084763"/>
            <a:ext cx="228600" cy="228600"/>
          </a:xfrm>
          <a:prstGeom prst="smileyFace">
            <a:avLst>
              <a:gd name="adj" fmla="val 4653"/>
            </a:avLst>
          </a:prstGeom>
          <a:solidFill>
            <a:srgbClr val="00B050"/>
          </a:solidFill>
          <a:ln w="19050">
            <a:solidFill>
              <a:schemeClr val="tx1"/>
            </a:solidFill>
            <a:round/>
            <a:headEnd/>
            <a:tailEnd/>
          </a:ln>
          <a:effectLst/>
        </p:spPr>
        <p:txBody>
          <a:bodyPr wrap="none" anchor="ctr"/>
          <a:lstStyle/>
          <a:p>
            <a:endParaRPr lang="de-DE"/>
          </a:p>
        </p:txBody>
      </p:sp>
      <p:sp>
        <p:nvSpPr>
          <p:cNvPr id="7201" name="AutoShape 32"/>
          <p:cNvSpPr>
            <a:spLocks noChangeArrowheads="1"/>
          </p:cNvSpPr>
          <p:nvPr/>
        </p:nvSpPr>
        <p:spPr bwMode="auto">
          <a:xfrm>
            <a:off x="3419475" y="5300663"/>
            <a:ext cx="228600" cy="228600"/>
          </a:xfrm>
          <a:prstGeom prst="smileyFace">
            <a:avLst>
              <a:gd name="adj" fmla="val 4653"/>
            </a:avLst>
          </a:prstGeom>
          <a:solidFill>
            <a:srgbClr val="00B050"/>
          </a:solidFill>
          <a:ln w="19050">
            <a:solidFill>
              <a:schemeClr val="tx1"/>
            </a:solidFill>
            <a:round/>
            <a:headEnd/>
            <a:tailEnd/>
          </a:ln>
          <a:effectLst/>
        </p:spPr>
        <p:txBody>
          <a:bodyPr wrap="none" anchor="ctr"/>
          <a:lstStyle/>
          <a:p>
            <a:endParaRPr lang="de-DE"/>
          </a:p>
        </p:txBody>
      </p:sp>
      <p:sp>
        <p:nvSpPr>
          <p:cNvPr id="7202" name="AutoShape 33"/>
          <p:cNvSpPr>
            <a:spLocks noChangeArrowheads="1"/>
          </p:cNvSpPr>
          <p:nvPr/>
        </p:nvSpPr>
        <p:spPr bwMode="auto">
          <a:xfrm>
            <a:off x="3635375" y="5516563"/>
            <a:ext cx="228600" cy="228600"/>
          </a:xfrm>
          <a:prstGeom prst="smileyFace">
            <a:avLst>
              <a:gd name="adj" fmla="val 4653"/>
            </a:avLst>
          </a:prstGeom>
          <a:solidFill>
            <a:srgbClr val="00B050"/>
          </a:solidFill>
          <a:ln w="19050">
            <a:solidFill>
              <a:schemeClr val="tx1"/>
            </a:solidFill>
            <a:round/>
            <a:headEnd/>
            <a:tailEnd/>
          </a:ln>
          <a:effectLst/>
        </p:spPr>
        <p:txBody>
          <a:bodyPr wrap="none" anchor="ctr"/>
          <a:lstStyle/>
          <a:p>
            <a:endParaRPr lang="de-DE"/>
          </a:p>
        </p:txBody>
      </p:sp>
      <p:sp>
        <p:nvSpPr>
          <p:cNvPr id="7203" name="AutoShape 34"/>
          <p:cNvSpPr>
            <a:spLocks noChangeArrowheads="1"/>
          </p:cNvSpPr>
          <p:nvPr/>
        </p:nvSpPr>
        <p:spPr bwMode="auto">
          <a:xfrm>
            <a:off x="3851275" y="5732463"/>
            <a:ext cx="228600" cy="228600"/>
          </a:xfrm>
          <a:prstGeom prst="smileyFace">
            <a:avLst>
              <a:gd name="adj" fmla="val 4653"/>
            </a:avLst>
          </a:prstGeom>
          <a:solidFill>
            <a:srgbClr val="00B050"/>
          </a:solidFill>
          <a:ln w="19050">
            <a:solidFill>
              <a:schemeClr val="tx1"/>
            </a:solidFill>
            <a:round/>
            <a:headEnd/>
            <a:tailEnd/>
          </a:ln>
          <a:effectLst/>
        </p:spPr>
        <p:txBody>
          <a:bodyPr wrap="none" anchor="ctr"/>
          <a:lstStyle/>
          <a:p>
            <a:endParaRPr lang="de-DE"/>
          </a:p>
        </p:txBody>
      </p:sp>
      <p:sp>
        <p:nvSpPr>
          <p:cNvPr id="7204" name="AutoShape 35"/>
          <p:cNvSpPr>
            <a:spLocks noChangeArrowheads="1"/>
          </p:cNvSpPr>
          <p:nvPr/>
        </p:nvSpPr>
        <p:spPr bwMode="auto">
          <a:xfrm>
            <a:off x="4067175" y="5948363"/>
            <a:ext cx="228600" cy="228600"/>
          </a:xfrm>
          <a:prstGeom prst="smileyFace">
            <a:avLst>
              <a:gd name="adj" fmla="val 4653"/>
            </a:avLst>
          </a:prstGeom>
          <a:solidFill>
            <a:srgbClr val="00B050"/>
          </a:solidFill>
          <a:ln w="19050">
            <a:solidFill>
              <a:schemeClr val="tx1"/>
            </a:solidFill>
            <a:round/>
            <a:headEnd/>
            <a:tailEnd/>
          </a:ln>
          <a:effectLst/>
        </p:spPr>
        <p:txBody>
          <a:bodyPr wrap="none" anchor="ctr"/>
          <a:lstStyle/>
          <a:p>
            <a:endParaRPr lang="de-DE"/>
          </a:p>
        </p:txBody>
      </p:sp>
      <p:sp>
        <p:nvSpPr>
          <p:cNvPr id="7205" name="AutoShape 36"/>
          <p:cNvSpPr>
            <a:spLocks noChangeArrowheads="1"/>
          </p:cNvSpPr>
          <p:nvPr/>
        </p:nvSpPr>
        <p:spPr bwMode="auto">
          <a:xfrm>
            <a:off x="4283075" y="6164263"/>
            <a:ext cx="228600" cy="228600"/>
          </a:xfrm>
          <a:prstGeom prst="smileyFace">
            <a:avLst>
              <a:gd name="adj" fmla="val 4653"/>
            </a:avLst>
          </a:prstGeom>
          <a:solidFill>
            <a:srgbClr val="00B050"/>
          </a:solidFill>
          <a:ln w="19050">
            <a:solidFill>
              <a:schemeClr val="tx1"/>
            </a:solidFill>
            <a:round/>
            <a:headEnd/>
            <a:tailEnd/>
          </a:ln>
          <a:effectLst/>
        </p:spPr>
        <p:txBody>
          <a:bodyPr wrap="none" anchor="ctr"/>
          <a:lstStyle/>
          <a:p>
            <a:endParaRPr lang="de-DE"/>
          </a:p>
        </p:txBody>
      </p:sp>
      <p:sp>
        <p:nvSpPr>
          <p:cNvPr id="7206" name="AutoShape 37"/>
          <p:cNvSpPr>
            <a:spLocks noChangeArrowheads="1"/>
          </p:cNvSpPr>
          <p:nvPr/>
        </p:nvSpPr>
        <p:spPr bwMode="auto">
          <a:xfrm>
            <a:off x="1476375" y="4149725"/>
            <a:ext cx="228600" cy="228600"/>
          </a:xfrm>
          <a:prstGeom prst="smileyFace">
            <a:avLst>
              <a:gd name="adj" fmla="val 4653"/>
            </a:avLst>
          </a:prstGeom>
          <a:solidFill>
            <a:srgbClr val="00B050"/>
          </a:solidFill>
          <a:ln w="19050">
            <a:solidFill>
              <a:schemeClr val="tx1"/>
            </a:solidFill>
            <a:round/>
            <a:headEnd/>
            <a:tailEnd/>
          </a:ln>
          <a:effectLst/>
        </p:spPr>
        <p:txBody>
          <a:bodyPr wrap="none" anchor="ctr"/>
          <a:lstStyle/>
          <a:p>
            <a:endParaRPr lang="de-DE"/>
          </a:p>
        </p:txBody>
      </p:sp>
      <p:sp>
        <p:nvSpPr>
          <p:cNvPr id="7207" name="AutoShape 38"/>
          <p:cNvSpPr>
            <a:spLocks noChangeArrowheads="1"/>
          </p:cNvSpPr>
          <p:nvPr/>
        </p:nvSpPr>
        <p:spPr bwMode="auto">
          <a:xfrm>
            <a:off x="4498975" y="6380163"/>
            <a:ext cx="228600" cy="228600"/>
          </a:xfrm>
          <a:prstGeom prst="smileyFace">
            <a:avLst>
              <a:gd name="adj" fmla="val 4653"/>
            </a:avLst>
          </a:prstGeom>
          <a:solidFill>
            <a:srgbClr val="00B050"/>
          </a:solidFill>
          <a:ln w="19050">
            <a:solidFill>
              <a:schemeClr val="tx1"/>
            </a:solidFill>
            <a:round/>
            <a:headEnd/>
            <a:tailEnd/>
          </a:ln>
          <a:effectLst/>
        </p:spPr>
        <p:txBody>
          <a:bodyPr wrap="none" anchor="ctr"/>
          <a:lstStyle/>
          <a:p>
            <a:endParaRPr lang="de-DE"/>
          </a:p>
        </p:txBody>
      </p:sp>
      <p:sp>
        <p:nvSpPr>
          <p:cNvPr id="7208" name="AutoShape 39"/>
          <p:cNvSpPr>
            <a:spLocks noChangeArrowheads="1"/>
          </p:cNvSpPr>
          <p:nvPr/>
        </p:nvSpPr>
        <p:spPr bwMode="auto">
          <a:xfrm>
            <a:off x="1692275" y="4365625"/>
            <a:ext cx="228600" cy="228600"/>
          </a:xfrm>
          <a:prstGeom prst="smileyFace">
            <a:avLst>
              <a:gd name="adj" fmla="val 4653"/>
            </a:avLst>
          </a:prstGeom>
          <a:solidFill>
            <a:srgbClr val="00B050"/>
          </a:solidFill>
          <a:ln w="19050">
            <a:solidFill>
              <a:schemeClr val="tx1"/>
            </a:solidFill>
            <a:round/>
            <a:headEnd/>
            <a:tailEnd/>
          </a:ln>
          <a:effectLst/>
        </p:spPr>
        <p:txBody>
          <a:bodyPr wrap="none" anchor="ctr"/>
          <a:lstStyle/>
          <a:p>
            <a:endParaRPr lang="de-DE"/>
          </a:p>
        </p:txBody>
      </p:sp>
      <p:sp>
        <p:nvSpPr>
          <p:cNvPr id="7209" name="AutoShape 40"/>
          <p:cNvSpPr>
            <a:spLocks noChangeArrowheads="1"/>
          </p:cNvSpPr>
          <p:nvPr/>
        </p:nvSpPr>
        <p:spPr bwMode="auto">
          <a:xfrm>
            <a:off x="1908175" y="4581525"/>
            <a:ext cx="228600" cy="228600"/>
          </a:xfrm>
          <a:prstGeom prst="smileyFace">
            <a:avLst>
              <a:gd name="adj" fmla="val 4653"/>
            </a:avLst>
          </a:prstGeom>
          <a:solidFill>
            <a:srgbClr val="00B050"/>
          </a:solidFill>
          <a:ln w="19050">
            <a:solidFill>
              <a:schemeClr val="tx1"/>
            </a:solidFill>
            <a:round/>
            <a:headEnd/>
            <a:tailEnd/>
          </a:ln>
          <a:effectLst/>
        </p:spPr>
        <p:txBody>
          <a:bodyPr wrap="none" anchor="ctr"/>
          <a:lstStyle/>
          <a:p>
            <a:endParaRPr lang="de-DE"/>
          </a:p>
        </p:txBody>
      </p:sp>
      <p:sp>
        <p:nvSpPr>
          <p:cNvPr id="7210" name="AutoShape 41"/>
          <p:cNvSpPr>
            <a:spLocks noChangeArrowheads="1"/>
          </p:cNvSpPr>
          <p:nvPr/>
        </p:nvSpPr>
        <p:spPr bwMode="auto">
          <a:xfrm>
            <a:off x="2124075" y="4797425"/>
            <a:ext cx="228600" cy="228600"/>
          </a:xfrm>
          <a:prstGeom prst="smileyFace">
            <a:avLst>
              <a:gd name="adj" fmla="val 4653"/>
            </a:avLst>
          </a:prstGeom>
          <a:solidFill>
            <a:srgbClr val="00B050"/>
          </a:solidFill>
          <a:ln w="19050">
            <a:solidFill>
              <a:schemeClr val="tx1"/>
            </a:solidFill>
            <a:round/>
            <a:headEnd/>
            <a:tailEnd/>
          </a:ln>
          <a:effectLst/>
        </p:spPr>
        <p:txBody>
          <a:bodyPr wrap="none" anchor="ctr"/>
          <a:lstStyle/>
          <a:p>
            <a:endParaRPr lang="de-DE"/>
          </a:p>
        </p:txBody>
      </p:sp>
      <p:sp>
        <p:nvSpPr>
          <p:cNvPr id="7211" name="AutoShape 42"/>
          <p:cNvSpPr>
            <a:spLocks noChangeArrowheads="1"/>
          </p:cNvSpPr>
          <p:nvPr/>
        </p:nvSpPr>
        <p:spPr bwMode="auto">
          <a:xfrm>
            <a:off x="2339975" y="5013325"/>
            <a:ext cx="228600" cy="228600"/>
          </a:xfrm>
          <a:prstGeom prst="smileyFace">
            <a:avLst>
              <a:gd name="adj" fmla="val 4653"/>
            </a:avLst>
          </a:prstGeom>
          <a:solidFill>
            <a:srgbClr val="00B050"/>
          </a:solidFill>
          <a:ln w="19050">
            <a:solidFill>
              <a:schemeClr val="tx1"/>
            </a:solidFill>
            <a:round/>
            <a:headEnd/>
            <a:tailEnd/>
          </a:ln>
          <a:effectLst/>
        </p:spPr>
        <p:txBody>
          <a:bodyPr wrap="none" anchor="ctr"/>
          <a:lstStyle/>
          <a:p>
            <a:endParaRPr lang="de-DE"/>
          </a:p>
        </p:txBody>
      </p:sp>
      <p:sp>
        <p:nvSpPr>
          <p:cNvPr id="7212" name="AutoShape 43"/>
          <p:cNvSpPr>
            <a:spLocks noChangeArrowheads="1"/>
          </p:cNvSpPr>
          <p:nvPr/>
        </p:nvSpPr>
        <p:spPr bwMode="auto">
          <a:xfrm>
            <a:off x="2555875" y="5229225"/>
            <a:ext cx="228600" cy="228600"/>
          </a:xfrm>
          <a:prstGeom prst="smileyFace">
            <a:avLst>
              <a:gd name="adj" fmla="val 4653"/>
            </a:avLst>
          </a:prstGeom>
          <a:solidFill>
            <a:srgbClr val="00B050"/>
          </a:solidFill>
          <a:ln w="19050">
            <a:solidFill>
              <a:schemeClr val="tx1"/>
            </a:solidFill>
            <a:round/>
            <a:headEnd/>
            <a:tailEnd/>
          </a:ln>
          <a:effectLst/>
        </p:spPr>
        <p:txBody>
          <a:bodyPr wrap="none" anchor="ctr"/>
          <a:lstStyle/>
          <a:p>
            <a:endParaRPr lang="de-DE"/>
          </a:p>
        </p:txBody>
      </p:sp>
      <p:sp>
        <p:nvSpPr>
          <p:cNvPr id="7213" name="AutoShape 44"/>
          <p:cNvSpPr>
            <a:spLocks noChangeArrowheads="1"/>
          </p:cNvSpPr>
          <p:nvPr/>
        </p:nvSpPr>
        <p:spPr bwMode="auto">
          <a:xfrm>
            <a:off x="2771775" y="5445125"/>
            <a:ext cx="228600" cy="228600"/>
          </a:xfrm>
          <a:prstGeom prst="smileyFace">
            <a:avLst>
              <a:gd name="adj" fmla="val 4653"/>
            </a:avLst>
          </a:prstGeom>
          <a:solidFill>
            <a:srgbClr val="00B050"/>
          </a:solidFill>
          <a:ln w="19050">
            <a:solidFill>
              <a:schemeClr val="tx1"/>
            </a:solidFill>
            <a:round/>
            <a:headEnd/>
            <a:tailEnd/>
          </a:ln>
          <a:effectLst/>
        </p:spPr>
        <p:txBody>
          <a:bodyPr wrap="none" anchor="ctr"/>
          <a:lstStyle/>
          <a:p>
            <a:endParaRPr lang="de-DE"/>
          </a:p>
        </p:txBody>
      </p:sp>
      <p:sp>
        <p:nvSpPr>
          <p:cNvPr id="7214" name="AutoShape 45"/>
          <p:cNvSpPr>
            <a:spLocks noChangeArrowheads="1"/>
          </p:cNvSpPr>
          <p:nvPr/>
        </p:nvSpPr>
        <p:spPr bwMode="auto">
          <a:xfrm>
            <a:off x="2987675" y="5661025"/>
            <a:ext cx="228600" cy="228600"/>
          </a:xfrm>
          <a:prstGeom prst="smileyFace">
            <a:avLst>
              <a:gd name="adj" fmla="val 4653"/>
            </a:avLst>
          </a:prstGeom>
          <a:solidFill>
            <a:srgbClr val="00B050"/>
          </a:solidFill>
          <a:ln w="19050">
            <a:solidFill>
              <a:schemeClr val="tx1"/>
            </a:solidFill>
            <a:round/>
            <a:headEnd/>
            <a:tailEnd/>
          </a:ln>
          <a:effectLst/>
        </p:spPr>
        <p:txBody>
          <a:bodyPr wrap="none" anchor="ctr"/>
          <a:lstStyle/>
          <a:p>
            <a:endParaRPr lang="de-DE"/>
          </a:p>
        </p:txBody>
      </p:sp>
      <p:sp>
        <p:nvSpPr>
          <p:cNvPr id="7215" name="AutoShape 46"/>
          <p:cNvSpPr>
            <a:spLocks noChangeArrowheads="1"/>
          </p:cNvSpPr>
          <p:nvPr/>
        </p:nvSpPr>
        <p:spPr bwMode="auto">
          <a:xfrm>
            <a:off x="3203575" y="5876925"/>
            <a:ext cx="228600" cy="228600"/>
          </a:xfrm>
          <a:prstGeom prst="smileyFace">
            <a:avLst>
              <a:gd name="adj" fmla="val 4653"/>
            </a:avLst>
          </a:prstGeom>
          <a:solidFill>
            <a:srgbClr val="00B050"/>
          </a:solidFill>
          <a:ln w="19050">
            <a:solidFill>
              <a:schemeClr val="tx1"/>
            </a:solidFill>
            <a:round/>
            <a:headEnd/>
            <a:tailEnd/>
          </a:ln>
          <a:effectLst/>
        </p:spPr>
        <p:txBody>
          <a:bodyPr wrap="none" anchor="ctr"/>
          <a:lstStyle/>
          <a:p>
            <a:endParaRPr lang="de-DE"/>
          </a:p>
        </p:txBody>
      </p:sp>
      <p:sp>
        <p:nvSpPr>
          <p:cNvPr id="7216" name="AutoShape 47"/>
          <p:cNvSpPr>
            <a:spLocks noChangeArrowheads="1"/>
          </p:cNvSpPr>
          <p:nvPr/>
        </p:nvSpPr>
        <p:spPr bwMode="auto">
          <a:xfrm>
            <a:off x="3419475" y="6092825"/>
            <a:ext cx="228600" cy="228600"/>
          </a:xfrm>
          <a:prstGeom prst="smileyFace">
            <a:avLst>
              <a:gd name="adj" fmla="val 4653"/>
            </a:avLst>
          </a:prstGeom>
          <a:solidFill>
            <a:srgbClr val="00B050"/>
          </a:solidFill>
          <a:ln w="19050">
            <a:solidFill>
              <a:schemeClr val="tx1"/>
            </a:solidFill>
            <a:round/>
            <a:headEnd/>
            <a:tailEnd/>
          </a:ln>
          <a:effectLst/>
        </p:spPr>
        <p:txBody>
          <a:bodyPr wrap="none" anchor="ctr"/>
          <a:lstStyle/>
          <a:p>
            <a:endParaRPr lang="de-DE"/>
          </a:p>
        </p:txBody>
      </p:sp>
      <p:sp>
        <p:nvSpPr>
          <p:cNvPr id="7217" name="AutoShape 48"/>
          <p:cNvSpPr>
            <a:spLocks noChangeArrowheads="1"/>
          </p:cNvSpPr>
          <p:nvPr/>
        </p:nvSpPr>
        <p:spPr bwMode="auto">
          <a:xfrm>
            <a:off x="3635375" y="6308725"/>
            <a:ext cx="228600" cy="228600"/>
          </a:xfrm>
          <a:prstGeom prst="smileyFace">
            <a:avLst>
              <a:gd name="adj" fmla="val 4653"/>
            </a:avLst>
          </a:prstGeom>
          <a:solidFill>
            <a:srgbClr val="00B050"/>
          </a:solidFill>
          <a:ln w="19050">
            <a:solidFill>
              <a:schemeClr val="tx1"/>
            </a:solidFill>
            <a:round/>
            <a:headEnd/>
            <a:tailEnd/>
          </a:ln>
          <a:effectLst/>
        </p:spPr>
        <p:txBody>
          <a:bodyPr wrap="none" anchor="ctr"/>
          <a:lstStyle/>
          <a:p>
            <a:endParaRPr lang="de-DE"/>
          </a:p>
        </p:txBody>
      </p:sp>
      <p:sp>
        <p:nvSpPr>
          <p:cNvPr id="7218" name="AutoShape 49"/>
          <p:cNvSpPr>
            <a:spLocks noChangeArrowheads="1"/>
          </p:cNvSpPr>
          <p:nvPr/>
        </p:nvSpPr>
        <p:spPr bwMode="auto">
          <a:xfrm>
            <a:off x="4067175" y="2047875"/>
            <a:ext cx="228600" cy="228600"/>
          </a:xfrm>
          <a:prstGeom prst="smileyFace">
            <a:avLst>
              <a:gd name="adj" fmla="val 4653"/>
            </a:avLst>
          </a:prstGeom>
          <a:solidFill>
            <a:srgbClr val="00B050"/>
          </a:solidFill>
          <a:ln w="19050">
            <a:solidFill>
              <a:schemeClr val="tx1"/>
            </a:solidFill>
            <a:round/>
            <a:headEnd/>
            <a:tailEnd/>
          </a:ln>
          <a:effectLst/>
        </p:spPr>
        <p:txBody>
          <a:bodyPr wrap="none" anchor="ctr"/>
          <a:lstStyle/>
          <a:p>
            <a:endParaRPr lang="de-DE"/>
          </a:p>
        </p:txBody>
      </p:sp>
      <p:sp>
        <p:nvSpPr>
          <p:cNvPr id="7219" name="AutoShape 50"/>
          <p:cNvSpPr>
            <a:spLocks noChangeArrowheads="1"/>
          </p:cNvSpPr>
          <p:nvPr/>
        </p:nvSpPr>
        <p:spPr bwMode="auto">
          <a:xfrm>
            <a:off x="5500694" y="1857364"/>
            <a:ext cx="228600" cy="228600"/>
          </a:xfrm>
          <a:prstGeom prst="smileyFace">
            <a:avLst>
              <a:gd name="adj" fmla="val 4653"/>
            </a:avLst>
          </a:prstGeom>
          <a:solidFill>
            <a:srgbClr val="0070C0"/>
          </a:solidFill>
          <a:ln w="19050">
            <a:solidFill>
              <a:schemeClr val="tx1"/>
            </a:solidFill>
            <a:round/>
            <a:headEnd/>
            <a:tailEnd/>
          </a:ln>
          <a:effectLst/>
        </p:spPr>
        <p:txBody>
          <a:bodyPr wrap="none" anchor="ctr"/>
          <a:lstStyle/>
          <a:p>
            <a:endParaRPr lang="de-DE"/>
          </a:p>
        </p:txBody>
      </p:sp>
      <p:sp>
        <p:nvSpPr>
          <p:cNvPr id="7220" name="AutoShape 51"/>
          <p:cNvSpPr>
            <a:spLocks noChangeArrowheads="1"/>
          </p:cNvSpPr>
          <p:nvPr/>
        </p:nvSpPr>
        <p:spPr bwMode="auto">
          <a:xfrm>
            <a:off x="5292725" y="1630363"/>
            <a:ext cx="228600" cy="228600"/>
          </a:xfrm>
          <a:prstGeom prst="smileyFace">
            <a:avLst>
              <a:gd name="adj" fmla="val 4653"/>
            </a:avLst>
          </a:prstGeom>
          <a:solidFill>
            <a:srgbClr val="00B050"/>
          </a:solidFill>
          <a:ln w="19050">
            <a:solidFill>
              <a:schemeClr val="tx1"/>
            </a:solidFill>
            <a:round/>
            <a:headEnd/>
            <a:tailEnd/>
          </a:ln>
          <a:effectLst/>
        </p:spPr>
        <p:txBody>
          <a:bodyPr wrap="none" anchor="ctr"/>
          <a:lstStyle/>
          <a:p>
            <a:endParaRPr lang="de-DE"/>
          </a:p>
        </p:txBody>
      </p:sp>
      <p:sp>
        <p:nvSpPr>
          <p:cNvPr id="7221" name="AutoShape 52"/>
          <p:cNvSpPr>
            <a:spLocks noChangeArrowheads="1"/>
          </p:cNvSpPr>
          <p:nvPr/>
        </p:nvSpPr>
        <p:spPr bwMode="auto">
          <a:xfrm>
            <a:off x="5508625" y="1846263"/>
            <a:ext cx="228600" cy="228600"/>
          </a:xfrm>
          <a:prstGeom prst="smileyFace">
            <a:avLst>
              <a:gd name="adj" fmla="val 4653"/>
            </a:avLst>
          </a:prstGeom>
          <a:solidFill>
            <a:srgbClr val="00B050"/>
          </a:solidFill>
          <a:ln w="19050">
            <a:solidFill>
              <a:schemeClr val="tx1"/>
            </a:solidFill>
            <a:round/>
            <a:headEnd/>
            <a:tailEnd/>
          </a:ln>
          <a:effectLst/>
        </p:spPr>
        <p:txBody>
          <a:bodyPr wrap="none" anchor="ctr"/>
          <a:lstStyle/>
          <a:p>
            <a:endParaRPr lang="de-DE"/>
          </a:p>
        </p:txBody>
      </p:sp>
      <p:sp>
        <p:nvSpPr>
          <p:cNvPr id="7222" name="AutoShape 53"/>
          <p:cNvSpPr>
            <a:spLocks noChangeArrowheads="1"/>
          </p:cNvSpPr>
          <p:nvPr/>
        </p:nvSpPr>
        <p:spPr bwMode="auto">
          <a:xfrm>
            <a:off x="5724525" y="2062163"/>
            <a:ext cx="228600" cy="228600"/>
          </a:xfrm>
          <a:prstGeom prst="smileyFace">
            <a:avLst>
              <a:gd name="adj" fmla="val 4653"/>
            </a:avLst>
          </a:prstGeom>
          <a:solidFill>
            <a:srgbClr val="00B050"/>
          </a:solidFill>
          <a:ln w="19050">
            <a:solidFill>
              <a:schemeClr val="tx1"/>
            </a:solidFill>
            <a:round/>
            <a:headEnd/>
            <a:tailEnd/>
          </a:ln>
          <a:effectLst/>
        </p:spPr>
        <p:txBody>
          <a:bodyPr wrap="none" anchor="ctr"/>
          <a:lstStyle/>
          <a:p>
            <a:endParaRPr lang="de-DE"/>
          </a:p>
        </p:txBody>
      </p:sp>
      <p:sp>
        <p:nvSpPr>
          <p:cNvPr id="7223" name="AutoShape 54"/>
          <p:cNvSpPr>
            <a:spLocks noChangeArrowheads="1"/>
          </p:cNvSpPr>
          <p:nvPr/>
        </p:nvSpPr>
        <p:spPr bwMode="auto">
          <a:xfrm>
            <a:off x="5940425" y="2278063"/>
            <a:ext cx="228600" cy="228600"/>
          </a:xfrm>
          <a:prstGeom prst="smileyFace">
            <a:avLst>
              <a:gd name="adj" fmla="val 4653"/>
            </a:avLst>
          </a:prstGeom>
          <a:solidFill>
            <a:srgbClr val="00B050"/>
          </a:solidFill>
          <a:ln w="19050">
            <a:solidFill>
              <a:schemeClr val="tx1"/>
            </a:solidFill>
            <a:round/>
            <a:headEnd/>
            <a:tailEnd/>
          </a:ln>
          <a:effectLst/>
        </p:spPr>
        <p:txBody>
          <a:bodyPr wrap="none" anchor="ctr"/>
          <a:lstStyle/>
          <a:p>
            <a:endParaRPr lang="de-DE"/>
          </a:p>
        </p:txBody>
      </p:sp>
      <p:sp>
        <p:nvSpPr>
          <p:cNvPr id="7224" name="AutoShape 55"/>
          <p:cNvSpPr>
            <a:spLocks noChangeArrowheads="1"/>
          </p:cNvSpPr>
          <p:nvPr/>
        </p:nvSpPr>
        <p:spPr bwMode="auto">
          <a:xfrm>
            <a:off x="6156325" y="2493963"/>
            <a:ext cx="228600" cy="228600"/>
          </a:xfrm>
          <a:prstGeom prst="smileyFace">
            <a:avLst>
              <a:gd name="adj" fmla="val 4653"/>
            </a:avLst>
          </a:prstGeom>
          <a:solidFill>
            <a:srgbClr val="00B050"/>
          </a:solidFill>
          <a:ln w="19050">
            <a:solidFill>
              <a:schemeClr val="tx1"/>
            </a:solidFill>
            <a:round/>
            <a:headEnd/>
            <a:tailEnd/>
          </a:ln>
          <a:effectLst/>
        </p:spPr>
        <p:txBody>
          <a:bodyPr wrap="none" anchor="ctr"/>
          <a:lstStyle/>
          <a:p>
            <a:endParaRPr lang="de-DE"/>
          </a:p>
        </p:txBody>
      </p:sp>
      <p:sp>
        <p:nvSpPr>
          <p:cNvPr id="7225" name="AutoShape 56"/>
          <p:cNvSpPr>
            <a:spLocks noChangeArrowheads="1"/>
          </p:cNvSpPr>
          <p:nvPr/>
        </p:nvSpPr>
        <p:spPr bwMode="auto">
          <a:xfrm>
            <a:off x="6372225" y="2709863"/>
            <a:ext cx="228600" cy="228600"/>
          </a:xfrm>
          <a:prstGeom prst="smileyFace">
            <a:avLst>
              <a:gd name="adj" fmla="val 4653"/>
            </a:avLst>
          </a:prstGeom>
          <a:solidFill>
            <a:srgbClr val="00B050"/>
          </a:solidFill>
          <a:ln w="19050">
            <a:solidFill>
              <a:schemeClr val="tx1"/>
            </a:solidFill>
            <a:round/>
            <a:headEnd/>
            <a:tailEnd/>
          </a:ln>
          <a:effectLst/>
        </p:spPr>
        <p:txBody>
          <a:bodyPr wrap="none" anchor="ctr"/>
          <a:lstStyle/>
          <a:p>
            <a:endParaRPr lang="de-DE"/>
          </a:p>
        </p:txBody>
      </p:sp>
      <p:sp>
        <p:nvSpPr>
          <p:cNvPr id="7226" name="AutoShape 57"/>
          <p:cNvSpPr>
            <a:spLocks noChangeArrowheads="1"/>
          </p:cNvSpPr>
          <p:nvPr/>
        </p:nvSpPr>
        <p:spPr bwMode="auto">
          <a:xfrm>
            <a:off x="6588125" y="2925763"/>
            <a:ext cx="228600" cy="228600"/>
          </a:xfrm>
          <a:prstGeom prst="smileyFace">
            <a:avLst>
              <a:gd name="adj" fmla="val 4653"/>
            </a:avLst>
          </a:prstGeom>
          <a:solidFill>
            <a:srgbClr val="00B050"/>
          </a:solidFill>
          <a:ln w="19050">
            <a:solidFill>
              <a:schemeClr val="tx1"/>
            </a:solidFill>
            <a:round/>
            <a:headEnd/>
            <a:tailEnd/>
          </a:ln>
          <a:effectLst/>
        </p:spPr>
        <p:txBody>
          <a:bodyPr wrap="none" anchor="ctr"/>
          <a:lstStyle/>
          <a:p>
            <a:endParaRPr lang="de-DE"/>
          </a:p>
        </p:txBody>
      </p:sp>
      <p:sp>
        <p:nvSpPr>
          <p:cNvPr id="7227" name="AutoShape 58"/>
          <p:cNvSpPr>
            <a:spLocks noChangeArrowheads="1"/>
          </p:cNvSpPr>
          <p:nvPr/>
        </p:nvSpPr>
        <p:spPr bwMode="auto">
          <a:xfrm>
            <a:off x="6804025" y="3141663"/>
            <a:ext cx="228600" cy="228600"/>
          </a:xfrm>
          <a:prstGeom prst="smileyFace">
            <a:avLst>
              <a:gd name="adj" fmla="val 4653"/>
            </a:avLst>
          </a:prstGeom>
          <a:solidFill>
            <a:srgbClr val="00B050"/>
          </a:solidFill>
          <a:ln w="19050">
            <a:solidFill>
              <a:schemeClr val="tx1"/>
            </a:solidFill>
            <a:round/>
            <a:headEnd/>
            <a:tailEnd/>
          </a:ln>
          <a:effectLst/>
        </p:spPr>
        <p:txBody>
          <a:bodyPr wrap="none" anchor="ctr"/>
          <a:lstStyle/>
          <a:p>
            <a:endParaRPr lang="de-DE"/>
          </a:p>
        </p:txBody>
      </p:sp>
      <p:sp>
        <p:nvSpPr>
          <p:cNvPr id="7228" name="AutoShape 59"/>
          <p:cNvSpPr>
            <a:spLocks noChangeArrowheads="1"/>
          </p:cNvSpPr>
          <p:nvPr/>
        </p:nvSpPr>
        <p:spPr bwMode="auto">
          <a:xfrm>
            <a:off x="7019925" y="3357563"/>
            <a:ext cx="228600" cy="228600"/>
          </a:xfrm>
          <a:prstGeom prst="smileyFace">
            <a:avLst>
              <a:gd name="adj" fmla="val 4653"/>
            </a:avLst>
          </a:prstGeom>
          <a:solidFill>
            <a:srgbClr val="00B050"/>
          </a:solidFill>
          <a:ln w="19050">
            <a:solidFill>
              <a:schemeClr val="tx1"/>
            </a:solidFill>
            <a:round/>
            <a:headEnd/>
            <a:tailEnd/>
          </a:ln>
          <a:effectLst/>
        </p:spPr>
        <p:txBody>
          <a:bodyPr wrap="none" anchor="ctr"/>
          <a:lstStyle/>
          <a:p>
            <a:endParaRPr lang="de-DE"/>
          </a:p>
        </p:txBody>
      </p:sp>
      <p:sp>
        <p:nvSpPr>
          <p:cNvPr id="7229" name="AutoShape 60"/>
          <p:cNvSpPr>
            <a:spLocks noChangeArrowheads="1"/>
          </p:cNvSpPr>
          <p:nvPr/>
        </p:nvSpPr>
        <p:spPr bwMode="auto">
          <a:xfrm>
            <a:off x="4429125" y="1558925"/>
            <a:ext cx="228600" cy="228600"/>
          </a:xfrm>
          <a:prstGeom prst="smileyFace">
            <a:avLst>
              <a:gd name="adj" fmla="val 4653"/>
            </a:avLst>
          </a:prstGeom>
          <a:solidFill>
            <a:srgbClr val="00B050"/>
          </a:solidFill>
          <a:ln w="19050">
            <a:solidFill>
              <a:schemeClr val="tx1"/>
            </a:solidFill>
            <a:round/>
            <a:headEnd/>
            <a:tailEnd/>
          </a:ln>
          <a:effectLst/>
        </p:spPr>
        <p:txBody>
          <a:bodyPr wrap="none" anchor="ctr"/>
          <a:lstStyle/>
          <a:p>
            <a:endParaRPr lang="de-DE"/>
          </a:p>
        </p:txBody>
      </p:sp>
      <p:sp>
        <p:nvSpPr>
          <p:cNvPr id="7230" name="AutoShape 61"/>
          <p:cNvSpPr>
            <a:spLocks noChangeArrowheads="1"/>
          </p:cNvSpPr>
          <p:nvPr/>
        </p:nvSpPr>
        <p:spPr bwMode="auto">
          <a:xfrm>
            <a:off x="5491163" y="3281363"/>
            <a:ext cx="228600" cy="228600"/>
          </a:xfrm>
          <a:prstGeom prst="smileyFace">
            <a:avLst>
              <a:gd name="adj" fmla="val 4653"/>
            </a:avLst>
          </a:prstGeom>
          <a:solidFill>
            <a:srgbClr val="00B050"/>
          </a:solidFill>
          <a:ln w="19050">
            <a:solidFill>
              <a:schemeClr val="tx1"/>
            </a:solidFill>
            <a:round/>
            <a:headEnd/>
            <a:tailEnd/>
          </a:ln>
          <a:effectLst/>
        </p:spPr>
        <p:txBody>
          <a:bodyPr wrap="none" anchor="ctr"/>
          <a:lstStyle/>
          <a:p>
            <a:endParaRPr lang="de-DE"/>
          </a:p>
        </p:txBody>
      </p:sp>
      <p:sp>
        <p:nvSpPr>
          <p:cNvPr id="7231" name="AutoShape 62"/>
          <p:cNvSpPr>
            <a:spLocks noChangeArrowheads="1"/>
          </p:cNvSpPr>
          <p:nvPr/>
        </p:nvSpPr>
        <p:spPr bwMode="auto">
          <a:xfrm>
            <a:off x="4645025" y="1774825"/>
            <a:ext cx="228600" cy="228600"/>
          </a:xfrm>
          <a:prstGeom prst="smileyFace">
            <a:avLst>
              <a:gd name="adj" fmla="val 4653"/>
            </a:avLst>
          </a:prstGeom>
          <a:solidFill>
            <a:srgbClr val="00B050"/>
          </a:solidFill>
          <a:ln w="19050">
            <a:solidFill>
              <a:schemeClr val="tx1"/>
            </a:solidFill>
            <a:round/>
            <a:headEnd/>
            <a:tailEnd/>
          </a:ln>
          <a:effectLst/>
        </p:spPr>
        <p:txBody>
          <a:bodyPr wrap="none" anchor="ctr"/>
          <a:lstStyle/>
          <a:p>
            <a:endParaRPr lang="de-DE"/>
          </a:p>
        </p:txBody>
      </p:sp>
      <p:sp>
        <p:nvSpPr>
          <p:cNvPr id="7232" name="AutoShape 63"/>
          <p:cNvSpPr>
            <a:spLocks noChangeArrowheads="1"/>
          </p:cNvSpPr>
          <p:nvPr/>
        </p:nvSpPr>
        <p:spPr bwMode="auto">
          <a:xfrm>
            <a:off x="4860925" y="1990725"/>
            <a:ext cx="228600" cy="228600"/>
          </a:xfrm>
          <a:prstGeom prst="smileyFace">
            <a:avLst>
              <a:gd name="adj" fmla="val 4653"/>
            </a:avLst>
          </a:prstGeom>
          <a:solidFill>
            <a:srgbClr val="00B050"/>
          </a:solidFill>
          <a:ln w="19050">
            <a:solidFill>
              <a:schemeClr val="tx1"/>
            </a:solidFill>
            <a:round/>
            <a:headEnd/>
            <a:tailEnd/>
          </a:ln>
          <a:effectLst/>
        </p:spPr>
        <p:txBody>
          <a:bodyPr wrap="none" anchor="ctr"/>
          <a:lstStyle/>
          <a:p>
            <a:endParaRPr lang="de-DE"/>
          </a:p>
        </p:txBody>
      </p:sp>
      <p:sp>
        <p:nvSpPr>
          <p:cNvPr id="7233" name="AutoShape 64"/>
          <p:cNvSpPr>
            <a:spLocks noChangeArrowheads="1"/>
          </p:cNvSpPr>
          <p:nvPr/>
        </p:nvSpPr>
        <p:spPr bwMode="auto">
          <a:xfrm>
            <a:off x="5076825" y="2206625"/>
            <a:ext cx="228600" cy="228600"/>
          </a:xfrm>
          <a:prstGeom prst="smileyFace">
            <a:avLst>
              <a:gd name="adj" fmla="val 4653"/>
            </a:avLst>
          </a:prstGeom>
          <a:solidFill>
            <a:srgbClr val="00B050"/>
          </a:solidFill>
          <a:ln w="19050">
            <a:solidFill>
              <a:schemeClr val="tx1"/>
            </a:solidFill>
            <a:round/>
            <a:headEnd/>
            <a:tailEnd/>
          </a:ln>
          <a:effectLst/>
        </p:spPr>
        <p:txBody>
          <a:bodyPr wrap="none" anchor="ctr"/>
          <a:lstStyle/>
          <a:p>
            <a:endParaRPr lang="de-DE"/>
          </a:p>
        </p:txBody>
      </p:sp>
      <p:sp>
        <p:nvSpPr>
          <p:cNvPr id="7234" name="AutoShape 65"/>
          <p:cNvSpPr>
            <a:spLocks noChangeArrowheads="1"/>
          </p:cNvSpPr>
          <p:nvPr/>
        </p:nvSpPr>
        <p:spPr bwMode="auto">
          <a:xfrm>
            <a:off x="5292725" y="2422525"/>
            <a:ext cx="228600" cy="228600"/>
          </a:xfrm>
          <a:prstGeom prst="smileyFace">
            <a:avLst>
              <a:gd name="adj" fmla="val 4653"/>
            </a:avLst>
          </a:prstGeom>
          <a:solidFill>
            <a:srgbClr val="00B050"/>
          </a:solidFill>
          <a:ln w="19050">
            <a:solidFill>
              <a:schemeClr val="tx1"/>
            </a:solidFill>
            <a:round/>
            <a:headEnd/>
            <a:tailEnd/>
          </a:ln>
          <a:effectLst/>
        </p:spPr>
        <p:txBody>
          <a:bodyPr wrap="none" anchor="ctr"/>
          <a:lstStyle/>
          <a:p>
            <a:endParaRPr lang="de-DE"/>
          </a:p>
        </p:txBody>
      </p:sp>
      <p:sp>
        <p:nvSpPr>
          <p:cNvPr id="7235" name="AutoShape 66"/>
          <p:cNvSpPr>
            <a:spLocks noChangeArrowheads="1"/>
          </p:cNvSpPr>
          <p:nvPr/>
        </p:nvSpPr>
        <p:spPr bwMode="auto">
          <a:xfrm>
            <a:off x="5508625" y="2638425"/>
            <a:ext cx="228600" cy="228600"/>
          </a:xfrm>
          <a:prstGeom prst="smileyFace">
            <a:avLst>
              <a:gd name="adj" fmla="val 4653"/>
            </a:avLst>
          </a:prstGeom>
          <a:solidFill>
            <a:srgbClr val="00B050"/>
          </a:solidFill>
          <a:ln w="19050">
            <a:solidFill>
              <a:schemeClr val="tx1"/>
            </a:solidFill>
            <a:round/>
            <a:headEnd/>
            <a:tailEnd/>
          </a:ln>
          <a:effectLst/>
        </p:spPr>
        <p:txBody>
          <a:bodyPr wrap="none" anchor="ctr"/>
          <a:lstStyle/>
          <a:p>
            <a:endParaRPr lang="de-DE"/>
          </a:p>
        </p:txBody>
      </p:sp>
      <p:sp>
        <p:nvSpPr>
          <p:cNvPr id="7236" name="AutoShape 67"/>
          <p:cNvSpPr>
            <a:spLocks noChangeArrowheads="1"/>
          </p:cNvSpPr>
          <p:nvPr/>
        </p:nvSpPr>
        <p:spPr bwMode="auto">
          <a:xfrm>
            <a:off x="5724525" y="2854325"/>
            <a:ext cx="228600" cy="228600"/>
          </a:xfrm>
          <a:prstGeom prst="smileyFace">
            <a:avLst>
              <a:gd name="adj" fmla="val 4653"/>
            </a:avLst>
          </a:prstGeom>
          <a:solidFill>
            <a:srgbClr val="00B050"/>
          </a:solidFill>
          <a:ln w="19050">
            <a:solidFill>
              <a:schemeClr val="tx1"/>
            </a:solidFill>
            <a:round/>
            <a:headEnd/>
            <a:tailEnd/>
          </a:ln>
          <a:effectLst/>
        </p:spPr>
        <p:txBody>
          <a:bodyPr wrap="none" anchor="ctr"/>
          <a:lstStyle/>
          <a:p>
            <a:endParaRPr lang="de-DE"/>
          </a:p>
        </p:txBody>
      </p:sp>
      <p:sp>
        <p:nvSpPr>
          <p:cNvPr id="7237" name="AutoShape 68"/>
          <p:cNvSpPr>
            <a:spLocks noChangeArrowheads="1"/>
          </p:cNvSpPr>
          <p:nvPr/>
        </p:nvSpPr>
        <p:spPr bwMode="auto">
          <a:xfrm>
            <a:off x="5940425" y="3070225"/>
            <a:ext cx="228600" cy="228600"/>
          </a:xfrm>
          <a:prstGeom prst="smileyFace">
            <a:avLst>
              <a:gd name="adj" fmla="val 4653"/>
            </a:avLst>
          </a:prstGeom>
          <a:solidFill>
            <a:srgbClr val="00B050"/>
          </a:solidFill>
          <a:ln w="19050">
            <a:solidFill>
              <a:schemeClr val="tx1"/>
            </a:solidFill>
            <a:round/>
            <a:headEnd/>
            <a:tailEnd/>
          </a:ln>
          <a:effectLst/>
        </p:spPr>
        <p:txBody>
          <a:bodyPr wrap="none" anchor="ctr"/>
          <a:lstStyle/>
          <a:p>
            <a:endParaRPr lang="de-DE"/>
          </a:p>
        </p:txBody>
      </p:sp>
      <p:sp>
        <p:nvSpPr>
          <p:cNvPr id="7238" name="AutoShape 69"/>
          <p:cNvSpPr>
            <a:spLocks noChangeArrowheads="1"/>
          </p:cNvSpPr>
          <p:nvPr/>
        </p:nvSpPr>
        <p:spPr bwMode="auto">
          <a:xfrm>
            <a:off x="6156325" y="3286125"/>
            <a:ext cx="228600" cy="228600"/>
          </a:xfrm>
          <a:prstGeom prst="smileyFace">
            <a:avLst>
              <a:gd name="adj" fmla="val 4653"/>
            </a:avLst>
          </a:prstGeom>
          <a:solidFill>
            <a:srgbClr val="00B050"/>
          </a:solidFill>
          <a:ln w="19050">
            <a:solidFill>
              <a:schemeClr val="tx1"/>
            </a:solidFill>
            <a:round/>
            <a:headEnd/>
            <a:tailEnd/>
          </a:ln>
          <a:effectLst/>
        </p:spPr>
        <p:txBody>
          <a:bodyPr wrap="none" anchor="ctr"/>
          <a:lstStyle/>
          <a:p>
            <a:endParaRPr lang="de-DE"/>
          </a:p>
        </p:txBody>
      </p:sp>
      <p:sp>
        <p:nvSpPr>
          <p:cNvPr id="7239" name="AutoShape 70"/>
          <p:cNvSpPr>
            <a:spLocks noChangeArrowheads="1"/>
          </p:cNvSpPr>
          <p:nvPr/>
        </p:nvSpPr>
        <p:spPr bwMode="auto">
          <a:xfrm>
            <a:off x="6372225" y="3502025"/>
            <a:ext cx="228600" cy="228600"/>
          </a:xfrm>
          <a:prstGeom prst="smileyFace">
            <a:avLst>
              <a:gd name="adj" fmla="val 4653"/>
            </a:avLst>
          </a:prstGeom>
          <a:solidFill>
            <a:srgbClr val="00B050"/>
          </a:solidFill>
          <a:ln w="19050">
            <a:solidFill>
              <a:schemeClr val="tx1"/>
            </a:solidFill>
            <a:round/>
            <a:headEnd/>
            <a:tailEnd/>
          </a:ln>
          <a:effectLst/>
        </p:spPr>
        <p:txBody>
          <a:bodyPr wrap="none" anchor="ctr"/>
          <a:lstStyle/>
          <a:p>
            <a:endParaRPr lang="de-DE"/>
          </a:p>
        </p:txBody>
      </p:sp>
      <p:sp>
        <p:nvSpPr>
          <p:cNvPr id="7240" name="AutoShape 71"/>
          <p:cNvSpPr>
            <a:spLocks noChangeArrowheads="1"/>
          </p:cNvSpPr>
          <p:nvPr/>
        </p:nvSpPr>
        <p:spPr bwMode="auto">
          <a:xfrm>
            <a:off x="6588125" y="3717925"/>
            <a:ext cx="228600" cy="228600"/>
          </a:xfrm>
          <a:prstGeom prst="smileyFace">
            <a:avLst>
              <a:gd name="adj" fmla="val 4653"/>
            </a:avLst>
          </a:prstGeom>
          <a:solidFill>
            <a:srgbClr val="00B050"/>
          </a:solidFill>
          <a:ln w="19050">
            <a:solidFill>
              <a:schemeClr val="tx1"/>
            </a:solidFill>
            <a:round/>
            <a:headEnd/>
            <a:tailEnd/>
          </a:ln>
          <a:effectLst/>
        </p:spPr>
        <p:txBody>
          <a:bodyPr wrap="none" anchor="ctr"/>
          <a:lstStyle/>
          <a:p>
            <a:endParaRPr lang="de-DE"/>
          </a:p>
        </p:txBody>
      </p:sp>
      <p:sp>
        <p:nvSpPr>
          <p:cNvPr id="7241" name="AutoShape 72"/>
          <p:cNvSpPr>
            <a:spLocks noChangeArrowheads="1"/>
          </p:cNvSpPr>
          <p:nvPr/>
        </p:nvSpPr>
        <p:spPr bwMode="auto">
          <a:xfrm>
            <a:off x="5795963" y="4005263"/>
            <a:ext cx="228600" cy="228600"/>
          </a:xfrm>
          <a:prstGeom prst="smileyFace">
            <a:avLst>
              <a:gd name="adj" fmla="val 4653"/>
            </a:avLst>
          </a:prstGeom>
          <a:solidFill>
            <a:srgbClr val="00B050"/>
          </a:solidFill>
          <a:ln w="19050">
            <a:solidFill>
              <a:schemeClr val="tx1"/>
            </a:solidFill>
            <a:round/>
            <a:headEnd/>
            <a:tailEnd/>
          </a:ln>
          <a:effectLst/>
        </p:spPr>
        <p:txBody>
          <a:bodyPr wrap="none" anchor="ctr"/>
          <a:lstStyle/>
          <a:p>
            <a:endParaRPr lang="de-DE"/>
          </a:p>
        </p:txBody>
      </p:sp>
      <p:sp>
        <p:nvSpPr>
          <p:cNvPr id="7242" name="AutoShape 73"/>
          <p:cNvSpPr>
            <a:spLocks noChangeArrowheads="1"/>
          </p:cNvSpPr>
          <p:nvPr/>
        </p:nvSpPr>
        <p:spPr bwMode="auto">
          <a:xfrm>
            <a:off x="6011863" y="4221163"/>
            <a:ext cx="228600" cy="228600"/>
          </a:xfrm>
          <a:prstGeom prst="smileyFace">
            <a:avLst>
              <a:gd name="adj" fmla="val 4653"/>
            </a:avLst>
          </a:prstGeom>
          <a:solidFill>
            <a:srgbClr val="00B050"/>
          </a:solidFill>
          <a:ln w="19050">
            <a:solidFill>
              <a:schemeClr val="tx1"/>
            </a:solidFill>
            <a:round/>
            <a:headEnd/>
            <a:tailEnd/>
          </a:ln>
          <a:effectLst/>
        </p:spPr>
        <p:txBody>
          <a:bodyPr wrap="none" anchor="ctr"/>
          <a:lstStyle/>
          <a:p>
            <a:endParaRPr lang="de-DE"/>
          </a:p>
        </p:txBody>
      </p:sp>
      <p:sp>
        <p:nvSpPr>
          <p:cNvPr id="7243" name="AutoShape 74"/>
          <p:cNvSpPr>
            <a:spLocks noChangeArrowheads="1"/>
          </p:cNvSpPr>
          <p:nvPr/>
        </p:nvSpPr>
        <p:spPr bwMode="auto">
          <a:xfrm>
            <a:off x="6227763" y="4437063"/>
            <a:ext cx="228600" cy="228600"/>
          </a:xfrm>
          <a:prstGeom prst="smileyFace">
            <a:avLst>
              <a:gd name="adj" fmla="val 4653"/>
            </a:avLst>
          </a:prstGeom>
          <a:solidFill>
            <a:srgbClr val="00B050"/>
          </a:solidFill>
          <a:ln w="19050">
            <a:solidFill>
              <a:schemeClr val="tx1"/>
            </a:solidFill>
            <a:round/>
            <a:headEnd/>
            <a:tailEnd/>
          </a:ln>
          <a:effectLst/>
        </p:spPr>
        <p:txBody>
          <a:bodyPr wrap="none" anchor="ctr"/>
          <a:lstStyle/>
          <a:p>
            <a:endParaRPr lang="de-DE"/>
          </a:p>
        </p:txBody>
      </p:sp>
      <p:sp>
        <p:nvSpPr>
          <p:cNvPr id="7244" name="AutoShape 75"/>
          <p:cNvSpPr>
            <a:spLocks noChangeArrowheads="1"/>
          </p:cNvSpPr>
          <p:nvPr/>
        </p:nvSpPr>
        <p:spPr bwMode="auto">
          <a:xfrm>
            <a:off x="6443663" y="4652963"/>
            <a:ext cx="228600" cy="228600"/>
          </a:xfrm>
          <a:prstGeom prst="smileyFace">
            <a:avLst>
              <a:gd name="adj" fmla="val 4653"/>
            </a:avLst>
          </a:prstGeom>
          <a:solidFill>
            <a:srgbClr val="00B050"/>
          </a:solidFill>
          <a:ln w="19050">
            <a:solidFill>
              <a:schemeClr val="tx1"/>
            </a:solidFill>
            <a:round/>
            <a:headEnd/>
            <a:tailEnd/>
          </a:ln>
          <a:effectLst/>
        </p:spPr>
        <p:txBody>
          <a:bodyPr wrap="none" anchor="ctr"/>
          <a:lstStyle/>
          <a:p>
            <a:endParaRPr lang="de-DE"/>
          </a:p>
        </p:txBody>
      </p:sp>
      <p:sp>
        <p:nvSpPr>
          <p:cNvPr id="7245" name="AutoShape 76"/>
          <p:cNvSpPr>
            <a:spLocks noChangeArrowheads="1"/>
          </p:cNvSpPr>
          <p:nvPr/>
        </p:nvSpPr>
        <p:spPr bwMode="auto">
          <a:xfrm>
            <a:off x="6659563" y="4868863"/>
            <a:ext cx="228600" cy="228600"/>
          </a:xfrm>
          <a:prstGeom prst="smileyFace">
            <a:avLst>
              <a:gd name="adj" fmla="val 4653"/>
            </a:avLst>
          </a:prstGeom>
          <a:solidFill>
            <a:srgbClr val="00B050"/>
          </a:solidFill>
          <a:ln w="19050">
            <a:solidFill>
              <a:schemeClr val="tx1"/>
            </a:solidFill>
            <a:round/>
            <a:headEnd/>
            <a:tailEnd/>
          </a:ln>
          <a:effectLst/>
        </p:spPr>
        <p:txBody>
          <a:bodyPr wrap="none" anchor="ctr"/>
          <a:lstStyle/>
          <a:p>
            <a:endParaRPr lang="de-DE"/>
          </a:p>
        </p:txBody>
      </p:sp>
      <p:sp>
        <p:nvSpPr>
          <p:cNvPr id="7246" name="AutoShape 77"/>
          <p:cNvSpPr>
            <a:spLocks noChangeArrowheads="1"/>
          </p:cNvSpPr>
          <p:nvPr/>
        </p:nvSpPr>
        <p:spPr bwMode="auto">
          <a:xfrm>
            <a:off x="5394325" y="4073525"/>
            <a:ext cx="228600" cy="228600"/>
          </a:xfrm>
          <a:prstGeom prst="smileyFace">
            <a:avLst>
              <a:gd name="adj" fmla="val 4653"/>
            </a:avLst>
          </a:prstGeom>
          <a:solidFill>
            <a:srgbClr val="00B050"/>
          </a:solidFill>
          <a:ln w="19050">
            <a:solidFill>
              <a:schemeClr val="tx1"/>
            </a:solidFill>
            <a:round/>
            <a:headEnd/>
            <a:tailEnd/>
          </a:ln>
          <a:effectLst/>
        </p:spPr>
        <p:txBody>
          <a:bodyPr wrap="none" anchor="ctr"/>
          <a:lstStyle/>
          <a:p>
            <a:endParaRPr lang="de-DE"/>
          </a:p>
        </p:txBody>
      </p:sp>
      <p:sp>
        <p:nvSpPr>
          <p:cNvPr id="7247" name="AutoShape 78"/>
          <p:cNvSpPr>
            <a:spLocks noChangeArrowheads="1"/>
          </p:cNvSpPr>
          <p:nvPr/>
        </p:nvSpPr>
        <p:spPr bwMode="auto">
          <a:xfrm>
            <a:off x="5508625" y="4581525"/>
            <a:ext cx="228600" cy="228600"/>
          </a:xfrm>
          <a:prstGeom prst="smileyFace">
            <a:avLst>
              <a:gd name="adj" fmla="val 4653"/>
            </a:avLst>
          </a:prstGeom>
          <a:solidFill>
            <a:srgbClr val="00B050"/>
          </a:solidFill>
          <a:ln w="19050">
            <a:solidFill>
              <a:schemeClr val="tx1"/>
            </a:solidFill>
            <a:round/>
            <a:headEnd/>
            <a:tailEnd/>
          </a:ln>
          <a:effectLst/>
        </p:spPr>
        <p:txBody>
          <a:bodyPr wrap="none" anchor="ctr"/>
          <a:lstStyle/>
          <a:p>
            <a:endParaRPr lang="de-DE"/>
          </a:p>
        </p:txBody>
      </p:sp>
      <p:sp>
        <p:nvSpPr>
          <p:cNvPr id="7248" name="AutoShape 79"/>
          <p:cNvSpPr>
            <a:spLocks noChangeArrowheads="1"/>
          </p:cNvSpPr>
          <p:nvPr/>
        </p:nvSpPr>
        <p:spPr bwMode="auto">
          <a:xfrm>
            <a:off x="5724525" y="4797425"/>
            <a:ext cx="228600" cy="228600"/>
          </a:xfrm>
          <a:prstGeom prst="smileyFace">
            <a:avLst>
              <a:gd name="adj" fmla="val 4653"/>
            </a:avLst>
          </a:prstGeom>
          <a:solidFill>
            <a:srgbClr val="00B050"/>
          </a:solidFill>
          <a:ln w="19050">
            <a:solidFill>
              <a:schemeClr val="tx1"/>
            </a:solidFill>
            <a:round/>
            <a:headEnd/>
            <a:tailEnd/>
          </a:ln>
          <a:effectLst/>
        </p:spPr>
        <p:txBody>
          <a:bodyPr wrap="none" anchor="ctr"/>
          <a:lstStyle/>
          <a:p>
            <a:endParaRPr lang="de-DE"/>
          </a:p>
        </p:txBody>
      </p:sp>
      <p:sp>
        <p:nvSpPr>
          <p:cNvPr id="7249" name="AutoShape 80"/>
          <p:cNvSpPr>
            <a:spLocks noChangeArrowheads="1"/>
          </p:cNvSpPr>
          <p:nvPr/>
        </p:nvSpPr>
        <p:spPr bwMode="auto">
          <a:xfrm>
            <a:off x="5940425" y="5013325"/>
            <a:ext cx="228600" cy="228600"/>
          </a:xfrm>
          <a:prstGeom prst="smileyFace">
            <a:avLst>
              <a:gd name="adj" fmla="val 4653"/>
            </a:avLst>
          </a:prstGeom>
          <a:solidFill>
            <a:srgbClr val="00B050"/>
          </a:solidFill>
          <a:ln w="19050">
            <a:solidFill>
              <a:schemeClr val="tx1"/>
            </a:solidFill>
            <a:round/>
            <a:headEnd/>
            <a:tailEnd/>
          </a:ln>
          <a:effectLst/>
        </p:spPr>
        <p:txBody>
          <a:bodyPr wrap="none" anchor="ctr"/>
          <a:lstStyle/>
          <a:p>
            <a:endParaRPr lang="de-DE"/>
          </a:p>
        </p:txBody>
      </p:sp>
      <p:sp>
        <p:nvSpPr>
          <p:cNvPr id="7250" name="AutoShape 81"/>
          <p:cNvSpPr>
            <a:spLocks noChangeArrowheads="1"/>
          </p:cNvSpPr>
          <p:nvPr/>
        </p:nvSpPr>
        <p:spPr bwMode="auto">
          <a:xfrm>
            <a:off x="6156325" y="5229225"/>
            <a:ext cx="228600" cy="228600"/>
          </a:xfrm>
          <a:prstGeom prst="smileyFace">
            <a:avLst>
              <a:gd name="adj" fmla="val 4653"/>
            </a:avLst>
          </a:prstGeom>
          <a:solidFill>
            <a:srgbClr val="00B050"/>
          </a:solidFill>
          <a:ln w="19050">
            <a:solidFill>
              <a:schemeClr val="tx1"/>
            </a:solidFill>
            <a:round/>
            <a:headEnd/>
            <a:tailEnd/>
          </a:ln>
          <a:effectLst/>
        </p:spPr>
        <p:txBody>
          <a:bodyPr wrap="none" anchor="ctr"/>
          <a:lstStyle/>
          <a:p>
            <a:endParaRPr lang="de-DE"/>
          </a:p>
        </p:txBody>
      </p:sp>
      <p:sp>
        <p:nvSpPr>
          <p:cNvPr id="7251" name="AutoShape 82"/>
          <p:cNvSpPr>
            <a:spLocks noChangeArrowheads="1"/>
          </p:cNvSpPr>
          <p:nvPr/>
        </p:nvSpPr>
        <p:spPr bwMode="auto">
          <a:xfrm>
            <a:off x="6372225" y="5445125"/>
            <a:ext cx="228600" cy="228600"/>
          </a:xfrm>
          <a:prstGeom prst="smileyFace">
            <a:avLst>
              <a:gd name="adj" fmla="val 4653"/>
            </a:avLst>
          </a:prstGeom>
          <a:solidFill>
            <a:srgbClr val="00B050"/>
          </a:solidFill>
          <a:ln w="19050">
            <a:solidFill>
              <a:schemeClr val="tx1"/>
            </a:solidFill>
            <a:round/>
            <a:headEnd/>
            <a:tailEnd/>
          </a:ln>
          <a:effectLst/>
        </p:spPr>
        <p:txBody>
          <a:bodyPr wrap="none" anchor="ctr"/>
          <a:lstStyle/>
          <a:p>
            <a:endParaRPr lang="de-DE"/>
          </a:p>
        </p:txBody>
      </p:sp>
      <p:sp>
        <p:nvSpPr>
          <p:cNvPr id="7252" name="AutoShape 83"/>
          <p:cNvSpPr>
            <a:spLocks noChangeArrowheads="1"/>
          </p:cNvSpPr>
          <p:nvPr/>
        </p:nvSpPr>
        <p:spPr bwMode="auto">
          <a:xfrm>
            <a:off x="4643438" y="4797425"/>
            <a:ext cx="228600" cy="228600"/>
          </a:xfrm>
          <a:prstGeom prst="smileyFace">
            <a:avLst>
              <a:gd name="adj" fmla="val 4653"/>
            </a:avLst>
          </a:prstGeom>
          <a:solidFill>
            <a:srgbClr val="00B050"/>
          </a:solidFill>
          <a:ln w="19050">
            <a:solidFill>
              <a:schemeClr val="tx1"/>
            </a:solidFill>
            <a:round/>
            <a:headEnd/>
            <a:tailEnd/>
          </a:ln>
          <a:effectLst/>
        </p:spPr>
        <p:txBody>
          <a:bodyPr wrap="none" anchor="ctr"/>
          <a:lstStyle/>
          <a:p>
            <a:endParaRPr lang="de-DE"/>
          </a:p>
        </p:txBody>
      </p:sp>
      <p:sp>
        <p:nvSpPr>
          <p:cNvPr id="7253" name="AutoShape 84"/>
          <p:cNvSpPr>
            <a:spLocks noChangeArrowheads="1"/>
          </p:cNvSpPr>
          <p:nvPr/>
        </p:nvSpPr>
        <p:spPr bwMode="auto">
          <a:xfrm>
            <a:off x="4859338" y="5013325"/>
            <a:ext cx="228600" cy="228600"/>
          </a:xfrm>
          <a:prstGeom prst="smileyFace">
            <a:avLst>
              <a:gd name="adj" fmla="val 4653"/>
            </a:avLst>
          </a:prstGeom>
          <a:solidFill>
            <a:srgbClr val="00B050"/>
          </a:solidFill>
          <a:ln w="19050">
            <a:solidFill>
              <a:schemeClr val="tx1"/>
            </a:solidFill>
            <a:round/>
            <a:headEnd/>
            <a:tailEnd/>
          </a:ln>
          <a:effectLst/>
        </p:spPr>
        <p:txBody>
          <a:bodyPr wrap="none" anchor="ctr"/>
          <a:lstStyle/>
          <a:p>
            <a:endParaRPr lang="de-DE"/>
          </a:p>
        </p:txBody>
      </p:sp>
      <p:sp>
        <p:nvSpPr>
          <p:cNvPr id="7254" name="AutoShape 85"/>
          <p:cNvSpPr>
            <a:spLocks noChangeArrowheads="1"/>
          </p:cNvSpPr>
          <p:nvPr/>
        </p:nvSpPr>
        <p:spPr bwMode="auto">
          <a:xfrm>
            <a:off x="5075238" y="5229225"/>
            <a:ext cx="228600" cy="228600"/>
          </a:xfrm>
          <a:prstGeom prst="smileyFace">
            <a:avLst>
              <a:gd name="adj" fmla="val 4653"/>
            </a:avLst>
          </a:prstGeom>
          <a:solidFill>
            <a:srgbClr val="00B050"/>
          </a:solidFill>
          <a:ln w="19050">
            <a:solidFill>
              <a:schemeClr val="tx1"/>
            </a:solidFill>
            <a:round/>
            <a:headEnd/>
            <a:tailEnd/>
          </a:ln>
          <a:effectLst/>
        </p:spPr>
        <p:txBody>
          <a:bodyPr wrap="none" anchor="ctr"/>
          <a:lstStyle/>
          <a:p>
            <a:endParaRPr lang="de-DE"/>
          </a:p>
        </p:txBody>
      </p:sp>
      <p:sp>
        <p:nvSpPr>
          <p:cNvPr id="7255" name="AutoShape 86"/>
          <p:cNvSpPr>
            <a:spLocks noChangeArrowheads="1"/>
          </p:cNvSpPr>
          <p:nvPr/>
        </p:nvSpPr>
        <p:spPr bwMode="auto">
          <a:xfrm>
            <a:off x="5291138" y="5445125"/>
            <a:ext cx="228600" cy="228600"/>
          </a:xfrm>
          <a:prstGeom prst="smileyFace">
            <a:avLst>
              <a:gd name="adj" fmla="val 4653"/>
            </a:avLst>
          </a:prstGeom>
          <a:solidFill>
            <a:srgbClr val="00B050"/>
          </a:solidFill>
          <a:ln w="19050">
            <a:solidFill>
              <a:schemeClr val="tx1"/>
            </a:solidFill>
            <a:round/>
            <a:headEnd/>
            <a:tailEnd/>
          </a:ln>
          <a:effectLst/>
        </p:spPr>
        <p:txBody>
          <a:bodyPr wrap="none" anchor="ctr"/>
          <a:lstStyle/>
          <a:p>
            <a:endParaRPr lang="de-DE"/>
          </a:p>
        </p:txBody>
      </p:sp>
      <p:sp>
        <p:nvSpPr>
          <p:cNvPr id="7256" name="AutoShape 87"/>
          <p:cNvSpPr>
            <a:spLocks noChangeArrowheads="1"/>
          </p:cNvSpPr>
          <p:nvPr/>
        </p:nvSpPr>
        <p:spPr bwMode="auto">
          <a:xfrm>
            <a:off x="5507038" y="5661025"/>
            <a:ext cx="228600" cy="228600"/>
          </a:xfrm>
          <a:prstGeom prst="smileyFace">
            <a:avLst>
              <a:gd name="adj" fmla="val 4653"/>
            </a:avLst>
          </a:prstGeom>
          <a:solidFill>
            <a:srgbClr val="00B050"/>
          </a:solidFill>
          <a:ln w="19050">
            <a:solidFill>
              <a:schemeClr val="tx1"/>
            </a:solidFill>
            <a:round/>
            <a:headEnd/>
            <a:tailEnd/>
          </a:ln>
          <a:effectLst/>
        </p:spPr>
        <p:txBody>
          <a:bodyPr wrap="none" anchor="ctr"/>
          <a:lstStyle/>
          <a:p>
            <a:endParaRPr lang="de-DE"/>
          </a:p>
        </p:txBody>
      </p:sp>
      <p:sp>
        <p:nvSpPr>
          <p:cNvPr id="7257" name="AutoShape 88"/>
          <p:cNvSpPr>
            <a:spLocks noChangeArrowheads="1"/>
          </p:cNvSpPr>
          <p:nvPr/>
        </p:nvSpPr>
        <p:spPr bwMode="auto">
          <a:xfrm>
            <a:off x="5722938" y="5876925"/>
            <a:ext cx="228600" cy="228600"/>
          </a:xfrm>
          <a:prstGeom prst="smileyFace">
            <a:avLst>
              <a:gd name="adj" fmla="val 4653"/>
            </a:avLst>
          </a:prstGeom>
          <a:solidFill>
            <a:srgbClr val="00B050"/>
          </a:solidFill>
          <a:ln w="19050">
            <a:solidFill>
              <a:schemeClr val="tx1"/>
            </a:solidFill>
            <a:round/>
            <a:headEnd/>
            <a:tailEnd/>
          </a:ln>
          <a:effectLst/>
        </p:spPr>
        <p:txBody>
          <a:bodyPr wrap="none" anchor="ctr"/>
          <a:lstStyle/>
          <a:p>
            <a:endParaRPr lang="de-DE"/>
          </a:p>
        </p:txBody>
      </p:sp>
      <p:sp>
        <p:nvSpPr>
          <p:cNvPr id="7258" name="AutoShape 94"/>
          <p:cNvSpPr>
            <a:spLocks noChangeArrowheads="1"/>
          </p:cNvSpPr>
          <p:nvPr/>
        </p:nvSpPr>
        <p:spPr bwMode="auto">
          <a:xfrm>
            <a:off x="2339975" y="2781300"/>
            <a:ext cx="228600" cy="228600"/>
          </a:xfrm>
          <a:prstGeom prst="smileyFace">
            <a:avLst>
              <a:gd name="adj" fmla="val 4653"/>
            </a:avLst>
          </a:prstGeom>
          <a:solidFill>
            <a:srgbClr val="00B050"/>
          </a:solidFill>
          <a:ln w="19050">
            <a:solidFill>
              <a:schemeClr val="tx1"/>
            </a:solidFill>
            <a:round/>
            <a:headEnd/>
            <a:tailEnd/>
          </a:ln>
          <a:effectLst/>
        </p:spPr>
        <p:txBody>
          <a:bodyPr wrap="none" anchor="ctr"/>
          <a:lstStyle/>
          <a:p>
            <a:endParaRPr lang="de-DE"/>
          </a:p>
        </p:txBody>
      </p:sp>
      <p:sp>
        <p:nvSpPr>
          <p:cNvPr id="7259" name="AutoShape 95"/>
          <p:cNvSpPr>
            <a:spLocks noChangeArrowheads="1"/>
          </p:cNvSpPr>
          <p:nvPr/>
        </p:nvSpPr>
        <p:spPr bwMode="auto">
          <a:xfrm>
            <a:off x="3132138" y="1846263"/>
            <a:ext cx="228600" cy="228600"/>
          </a:xfrm>
          <a:prstGeom prst="smileyFace">
            <a:avLst>
              <a:gd name="adj" fmla="val 4653"/>
            </a:avLst>
          </a:prstGeom>
          <a:solidFill>
            <a:srgbClr val="00B050"/>
          </a:solidFill>
          <a:ln w="19050">
            <a:solidFill>
              <a:schemeClr val="tx1"/>
            </a:solidFill>
            <a:round/>
            <a:headEnd/>
            <a:tailEnd/>
          </a:ln>
          <a:effectLst/>
        </p:spPr>
        <p:txBody>
          <a:bodyPr wrap="none" anchor="ctr"/>
          <a:lstStyle/>
          <a:p>
            <a:endParaRPr lang="de-DE"/>
          </a:p>
        </p:txBody>
      </p:sp>
      <p:sp>
        <p:nvSpPr>
          <p:cNvPr id="7260" name="AutoShape 96"/>
          <p:cNvSpPr>
            <a:spLocks noChangeArrowheads="1"/>
          </p:cNvSpPr>
          <p:nvPr/>
        </p:nvSpPr>
        <p:spPr bwMode="auto">
          <a:xfrm>
            <a:off x="3348038" y="2062163"/>
            <a:ext cx="228600" cy="228600"/>
          </a:xfrm>
          <a:prstGeom prst="smileyFace">
            <a:avLst>
              <a:gd name="adj" fmla="val 4653"/>
            </a:avLst>
          </a:prstGeom>
          <a:solidFill>
            <a:srgbClr val="00B050"/>
          </a:solidFill>
          <a:ln w="19050">
            <a:solidFill>
              <a:schemeClr val="tx1"/>
            </a:solidFill>
            <a:round/>
            <a:headEnd/>
            <a:tailEnd/>
          </a:ln>
          <a:effectLst/>
        </p:spPr>
        <p:txBody>
          <a:bodyPr wrap="none" anchor="ctr"/>
          <a:lstStyle/>
          <a:p>
            <a:endParaRPr lang="de-DE"/>
          </a:p>
        </p:txBody>
      </p:sp>
      <p:sp>
        <p:nvSpPr>
          <p:cNvPr id="7261" name="AutoShape 101"/>
          <p:cNvSpPr>
            <a:spLocks noChangeArrowheads="1"/>
          </p:cNvSpPr>
          <p:nvPr/>
        </p:nvSpPr>
        <p:spPr bwMode="auto">
          <a:xfrm>
            <a:off x="2009775" y="2471738"/>
            <a:ext cx="228600" cy="228600"/>
          </a:xfrm>
          <a:prstGeom prst="smileyFace">
            <a:avLst>
              <a:gd name="adj" fmla="val 4653"/>
            </a:avLst>
          </a:prstGeom>
          <a:solidFill>
            <a:srgbClr val="00B050"/>
          </a:solidFill>
          <a:ln w="19050">
            <a:solidFill>
              <a:schemeClr val="tx1"/>
            </a:solidFill>
            <a:round/>
            <a:headEnd/>
            <a:tailEnd/>
          </a:ln>
          <a:effectLst/>
        </p:spPr>
        <p:txBody>
          <a:bodyPr wrap="none" anchor="ctr"/>
          <a:lstStyle/>
          <a:p>
            <a:endParaRPr lang="de-DE"/>
          </a:p>
        </p:txBody>
      </p:sp>
      <p:sp>
        <p:nvSpPr>
          <p:cNvPr id="7262" name="AutoShape 102"/>
          <p:cNvSpPr>
            <a:spLocks noChangeArrowheads="1"/>
          </p:cNvSpPr>
          <p:nvPr/>
        </p:nvSpPr>
        <p:spPr bwMode="auto">
          <a:xfrm>
            <a:off x="5292725" y="6165850"/>
            <a:ext cx="228600" cy="228600"/>
          </a:xfrm>
          <a:prstGeom prst="smileyFace">
            <a:avLst>
              <a:gd name="adj" fmla="val 4653"/>
            </a:avLst>
          </a:prstGeom>
          <a:solidFill>
            <a:srgbClr val="00B050"/>
          </a:solidFill>
          <a:ln w="19050">
            <a:solidFill>
              <a:schemeClr val="tx1"/>
            </a:solidFill>
            <a:round/>
            <a:headEnd/>
            <a:tailEnd/>
          </a:ln>
          <a:effectLst/>
        </p:spPr>
        <p:txBody>
          <a:bodyPr wrap="none" anchor="ctr"/>
          <a:lstStyle/>
          <a:p>
            <a:endParaRPr lang="de-DE"/>
          </a:p>
        </p:txBody>
      </p:sp>
      <p:sp>
        <p:nvSpPr>
          <p:cNvPr id="7263" name="AutoShape 103"/>
          <p:cNvSpPr>
            <a:spLocks noChangeArrowheads="1"/>
          </p:cNvSpPr>
          <p:nvPr/>
        </p:nvSpPr>
        <p:spPr bwMode="auto">
          <a:xfrm>
            <a:off x="3779838" y="4868863"/>
            <a:ext cx="228600" cy="228600"/>
          </a:xfrm>
          <a:prstGeom prst="smileyFace">
            <a:avLst>
              <a:gd name="adj" fmla="val 4653"/>
            </a:avLst>
          </a:prstGeom>
          <a:solidFill>
            <a:srgbClr val="00B050"/>
          </a:solidFill>
          <a:ln w="19050">
            <a:solidFill>
              <a:schemeClr val="tx1"/>
            </a:solidFill>
            <a:round/>
            <a:headEnd/>
            <a:tailEnd/>
          </a:ln>
          <a:effectLst/>
        </p:spPr>
        <p:txBody>
          <a:bodyPr wrap="none" anchor="ctr"/>
          <a:lstStyle/>
          <a:p>
            <a:endParaRPr lang="de-DE"/>
          </a:p>
        </p:txBody>
      </p:sp>
      <p:sp>
        <p:nvSpPr>
          <p:cNvPr id="7264" name="Rectangle 104"/>
          <p:cNvSpPr>
            <a:spLocks noGrp="1" noChangeArrowheads="1"/>
          </p:cNvSpPr>
          <p:nvPr>
            <p:ph type="title"/>
          </p:nvPr>
        </p:nvSpPr>
        <p:spPr>
          <a:xfrm>
            <a:off x="685800" y="428604"/>
            <a:ext cx="7772400" cy="696934"/>
          </a:xfrm>
        </p:spPr>
        <p:txBody>
          <a:bodyPr>
            <a:noAutofit/>
          </a:bodyPr>
          <a:lstStyle/>
          <a:p>
            <a:pPr indent="0" eaLnBrk="1" hangingPunct="1"/>
            <a:r>
              <a:rPr lang="da-DK" sz="2400" b="1" dirty="0" smtClean="0">
                <a:solidFill>
                  <a:schemeClr val="accent5">
                    <a:lumMod val="60000"/>
                    <a:lumOff val="40000"/>
                  </a:schemeClr>
                </a:solidFill>
              </a:rPr>
              <a:t>A perfect diagnostic test</a:t>
            </a:r>
          </a:p>
        </p:txBody>
      </p:sp>
      <p:sp>
        <p:nvSpPr>
          <p:cNvPr id="7265" name="AutoShape 106"/>
          <p:cNvSpPr>
            <a:spLocks noChangeArrowheads="1"/>
          </p:cNvSpPr>
          <p:nvPr/>
        </p:nvSpPr>
        <p:spPr bwMode="auto">
          <a:xfrm>
            <a:off x="2530475" y="2108200"/>
            <a:ext cx="228600" cy="228600"/>
          </a:xfrm>
          <a:prstGeom prst="smileyFace">
            <a:avLst>
              <a:gd name="adj" fmla="val 4653"/>
            </a:avLst>
          </a:prstGeom>
          <a:solidFill>
            <a:srgbClr val="00B050"/>
          </a:solidFill>
          <a:ln w="19050">
            <a:solidFill>
              <a:schemeClr val="tx1"/>
            </a:solidFill>
            <a:round/>
            <a:headEnd/>
            <a:tailEnd/>
          </a:ln>
          <a:effectLst/>
        </p:spPr>
        <p:txBody>
          <a:bodyPr wrap="none" anchor="ctr"/>
          <a:lstStyle/>
          <a:p>
            <a:endParaRPr lang="de-DE"/>
          </a:p>
        </p:txBody>
      </p:sp>
      <p:sp>
        <p:nvSpPr>
          <p:cNvPr id="7266" name="AutoShape 107"/>
          <p:cNvSpPr>
            <a:spLocks noChangeArrowheads="1"/>
          </p:cNvSpPr>
          <p:nvPr/>
        </p:nvSpPr>
        <p:spPr bwMode="auto">
          <a:xfrm>
            <a:off x="2746375" y="2324100"/>
            <a:ext cx="228600" cy="228600"/>
          </a:xfrm>
          <a:prstGeom prst="smileyFace">
            <a:avLst>
              <a:gd name="adj" fmla="val 4653"/>
            </a:avLst>
          </a:prstGeom>
          <a:solidFill>
            <a:srgbClr val="00B050"/>
          </a:solidFill>
          <a:ln w="19050">
            <a:solidFill>
              <a:schemeClr val="tx1"/>
            </a:solidFill>
            <a:round/>
            <a:headEnd/>
            <a:tailEnd/>
          </a:ln>
          <a:effectLst/>
        </p:spPr>
        <p:txBody>
          <a:bodyPr wrap="none" anchor="ctr"/>
          <a:lstStyle/>
          <a:p>
            <a:endParaRPr lang="de-DE"/>
          </a:p>
        </p:txBody>
      </p:sp>
      <p:sp>
        <p:nvSpPr>
          <p:cNvPr id="7267" name="AutoShape 108"/>
          <p:cNvSpPr>
            <a:spLocks noChangeArrowheads="1"/>
          </p:cNvSpPr>
          <p:nvPr/>
        </p:nvSpPr>
        <p:spPr bwMode="auto">
          <a:xfrm>
            <a:off x="2962275" y="2540000"/>
            <a:ext cx="228600" cy="228600"/>
          </a:xfrm>
          <a:prstGeom prst="smileyFace">
            <a:avLst>
              <a:gd name="adj" fmla="val 4653"/>
            </a:avLst>
          </a:prstGeom>
          <a:solidFill>
            <a:srgbClr val="00B050"/>
          </a:solidFill>
          <a:ln w="19050">
            <a:solidFill>
              <a:schemeClr val="tx1"/>
            </a:solidFill>
            <a:round/>
            <a:headEnd/>
            <a:tailEnd/>
          </a:ln>
          <a:effectLst/>
        </p:spPr>
        <p:txBody>
          <a:bodyPr wrap="none" anchor="ctr"/>
          <a:lstStyle/>
          <a:p>
            <a:endParaRPr lang="de-DE"/>
          </a:p>
        </p:txBody>
      </p:sp>
      <p:sp>
        <p:nvSpPr>
          <p:cNvPr id="7268" name="AutoShape 109"/>
          <p:cNvSpPr>
            <a:spLocks noChangeArrowheads="1"/>
          </p:cNvSpPr>
          <p:nvPr/>
        </p:nvSpPr>
        <p:spPr bwMode="auto">
          <a:xfrm>
            <a:off x="3708400" y="1700213"/>
            <a:ext cx="228600" cy="228600"/>
          </a:xfrm>
          <a:prstGeom prst="smileyFace">
            <a:avLst>
              <a:gd name="adj" fmla="val 4653"/>
            </a:avLst>
          </a:prstGeom>
          <a:solidFill>
            <a:srgbClr val="00B050"/>
          </a:solidFill>
          <a:ln w="19050">
            <a:solidFill>
              <a:schemeClr val="tx1"/>
            </a:solidFill>
            <a:round/>
            <a:headEnd/>
            <a:tailEnd/>
          </a:ln>
          <a:effectLst/>
        </p:spPr>
        <p:txBody>
          <a:bodyPr wrap="none" anchor="ctr"/>
          <a:lstStyle/>
          <a:p>
            <a:endParaRPr lang="de-DE"/>
          </a:p>
        </p:txBody>
      </p:sp>
      <p:sp>
        <p:nvSpPr>
          <p:cNvPr id="7269" name="AutoShape 110"/>
          <p:cNvSpPr>
            <a:spLocks noChangeArrowheads="1"/>
          </p:cNvSpPr>
          <p:nvPr/>
        </p:nvSpPr>
        <p:spPr bwMode="auto">
          <a:xfrm>
            <a:off x="4033838" y="5119688"/>
            <a:ext cx="228600" cy="228600"/>
          </a:xfrm>
          <a:prstGeom prst="smileyFace">
            <a:avLst>
              <a:gd name="adj" fmla="val 4653"/>
            </a:avLst>
          </a:prstGeom>
          <a:solidFill>
            <a:srgbClr val="00B050"/>
          </a:solidFill>
          <a:ln w="19050">
            <a:solidFill>
              <a:schemeClr val="tx1"/>
            </a:solidFill>
            <a:round/>
            <a:headEnd/>
            <a:tailEnd/>
          </a:ln>
          <a:effectLst/>
        </p:spPr>
        <p:txBody>
          <a:bodyPr wrap="none" anchor="ctr"/>
          <a:lstStyle/>
          <a:p>
            <a:endParaRPr lang="de-DE"/>
          </a:p>
        </p:txBody>
      </p:sp>
      <p:sp>
        <p:nvSpPr>
          <p:cNvPr id="7270" name="AutoShape 111"/>
          <p:cNvSpPr>
            <a:spLocks noChangeArrowheads="1"/>
          </p:cNvSpPr>
          <p:nvPr/>
        </p:nvSpPr>
        <p:spPr bwMode="auto">
          <a:xfrm>
            <a:off x="4249738" y="5335588"/>
            <a:ext cx="228600" cy="228600"/>
          </a:xfrm>
          <a:prstGeom prst="smileyFace">
            <a:avLst>
              <a:gd name="adj" fmla="val 4653"/>
            </a:avLst>
          </a:prstGeom>
          <a:solidFill>
            <a:srgbClr val="00B050"/>
          </a:solidFill>
          <a:ln w="19050">
            <a:solidFill>
              <a:schemeClr val="tx1"/>
            </a:solidFill>
            <a:round/>
            <a:headEnd/>
            <a:tailEnd/>
          </a:ln>
          <a:effectLst/>
        </p:spPr>
        <p:txBody>
          <a:bodyPr wrap="none" anchor="ctr"/>
          <a:lstStyle/>
          <a:p>
            <a:endParaRPr lang="de-DE"/>
          </a:p>
        </p:txBody>
      </p:sp>
      <p:sp>
        <p:nvSpPr>
          <p:cNvPr id="7271" name="AutoShape 112"/>
          <p:cNvSpPr>
            <a:spLocks noChangeArrowheads="1"/>
          </p:cNvSpPr>
          <p:nvPr/>
        </p:nvSpPr>
        <p:spPr bwMode="auto">
          <a:xfrm>
            <a:off x="4465638" y="5551488"/>
            <a:ext cx="228600" cy="228600"/>
          </a:xfrm>
          <a:prstGeom prst="smileyFace">
            <a:avLst>
              <a:gd name="adj" fmla="val 4653"/>
            </a:avLst>
          </a:prstGeom>
          <a:solidFill>
            <a:srgbClr val="00B050"/>
          </a:solidFill>
          <a:ln w="19050">
            <a:solidFill>
              <a:schemeClr val="tx1"/>
            </a:solidFill>
            <a:round/>
            <a:headEnd/>
            <a:tailEnd/>
          </a:ln>
          <a:effectLst/>
        </p:spPr>
        <p:txBody>
          <a:bodyPr wrap="none" anchor="ctr"/>
          <a:lstStyle/>
          <a:p>
            <a:endParaRPr lang="de-DE"/>
          </a:p>
        </p:txBody>
      </p:sp>
      <p:sp>
        <p:nvSpPr>
          <p:cNvPr id="7272" name="AutoShape 113"/>
          <p:cNvSpPr>
            <a:spLocks noChangeArrowheads="1"/>
          </p:cNvSpPr>
          <p:nvPr/>
        </p:nvSpPr>
        <p:spPr bwMode="auto">
          <a:xfrm>
            <a:off x="4681538" y="5767388"/>
            <a:ext cx="228600" cy="228600"/>
          </a:xfrm>
          <a:prstGeom prst="smileyFace">
            <a:avLst>
              <a:gd name="adj" fmla="val 4653"/>
            </a:avLst>
          </a:prstGeom>
          <a:solidFill>
            <a:srgbClr val="00B050"/>
          </a:solidFill>
          <a:ln w="19050">
            <a:solidFill>
              <a:schemeClr val="tx1"/>
            </a:solidFill>
            <a:round/>
            <a:headEnd/>
            <a:tailEnd/>
          </a:ln>
          <a:effectLst/>
        </p:spPr>
        <p:txBody>
          <a:bodyPr wrap="none" anchor="ctr"/>
          <a:lstStyle/>
          <a:p>
            <a:endParaRPr lang="de-DE"/>
          </a:p>
        </p:txBody>
      </p:sp>
      <p:sp>
        <p:nvSpPr>
          <p:cNvPr id="7273" name="AutoShape 114"/>
          <p:cNvSpPr>
            <a:spLocks noChangeArrowheads="1"/>
          </p:cNvSpPr>
          <p:nvPr/>
        </p:nvSpPr>
        <p:spPr bwMode="auto">
          <a:xfrm>
            <a:off x="4897438" y="5983288"/>
            <a:ext cx="228600" cy="228600"/>
          </a:xfrm>
          <a:prstGeom prst="smileyFace">
            <a:avLst>
              <a:gd name="adj" fmla="val 4653"/>
            </a:avLst>
          </a:prstGeom>
          <a:solidFill>
            <a:srgbClr val="00B050"/>
          </a:solidFill>
          <a:ln w="19050">
            <a:solidFill>
              <a:schemeClr val="tx1"/>
            </a:solidFill>
            <a:round/>
            <a:headEnd/>
            <a:tailEnd/>
          </a:ln>
          <a:effectLst/>
        </p:spPr>
        <p:txBody>
          <a:bodyPr wrap="none" anchor="ctr"/>
          <a:lstStyle/>
          <a:p>
            <a:endParaRPr lang="de-DE"/>
          </a:p>
        </p:txBody>
      </p:sp>
      <p:grpSp>
        <p:nvGrpSpPr>
          <p:cNvPr id="2" name="Gruppieren 105"/>
          <p:cNvGrpSpPr>
            <a:grpSpLocks/>
          </p:cNvGrpSpPr>
          <p:nvPr/>
        </p:nvGrpSpPr>
        <p:grpSpPr bwMode="auto">
          <a:xfrm>
            <a:off x="6791325" y="1268413"/>
            <a:ext cx="2173288" cy="923925"/>
            <a:chOff x="6791672" y="1268760"/>
            <a:chExt cx="2172816" cy="923330"/>
          </a:xfrm>
        </p:grpSpPr>
        <p:sp>
          <p:nvSpPr>
            <p:cNvPr id="7275" name="AutoShape 11"/>
            <p:cNvSpPr>
              <a:spLocks noChangeArrowheads="1"/>
            </p:cNvSpPr>
            <p:nvPr/>
          </p:nvSpPr>
          <p:spPr bwMode="auto">
            <a:xfrm>
              <a:off x="6791672" y="1431925"/>
              <a:ext cx="228600" cy="228600"/>
            </a:xfrm>
            <a:prstGeom prst="smileyFace">
              <a:avLst>
                <a:gd name="adj" fmla="val -4653"/>
              </a:avLst>
            </a:prstGeom>
            <a:solidFill>
              <a:srgbClr val="FF0066"/>
            </a:solidFill>
            <a:ln w="19050">
              <a:solidFill>
                <a:schemeClr val="tx1"/>
              </a:solidFill>
              <a:round/>
              <a:headEnd/>
              <a:tailEnd/>
            </a:ln>
            <a:effectLst/>
          </p:spPr>
          <p:txBody>
            <a:bodyPr wrap="none" anchor="ctr"/>
            <a:lstStyle/>
            <a:p>
              <a:endParaRPr lang="de-DE"/>
            </a:p>
          </p:txBody>
        </p:sp>
        <p:sp>
          <p:nvSpPr>
            <p:cNvPr id="7276" name="AutoShape 102"/>
            <p:cNvSpPr>
              <a:spLocks noChangeArrowheads="1"/>
            </p:cNvSpPr>
            <p:nvPr/>
          </p:nvSpPr>
          <p:spPr bwMode="auto">
            <a:xfrm>
              <a:off x="6791672" y="1833563"/>
              <a:ext cx="228600" cy="228600"/>
            </a:xfrm>
            <a:prstGeom prst="smileyFace">
              <a:avLst>
                <a:gd name="adj" fmla="val 4653"/>
              </a:avLst>
            </a:prstGeom>
            <a:solidFill>
              <a:srgbClr val="00B050"/>
            </a:solidFill>
            <a:ln w="19050">
              <a:solidFill>
                <a:schemeClr val="tx1"/>
              </a:solidFill>
              <a:round/>
              <a:headEnd/>
              <a:tailEnd/>
            </a:ln>
            <a:effectLst/>
          </p:spPr>
          <p:txBody>
            <a:bodyPr wrap="none" anchor="ctr"/>
            <a:lstStyle/>
            <a:p>
              <a:endParaRPr lang="de-DE"/>
            </a:p>
          </p:txBody>
        </p:sp>
        <p:sp>
          <p:nvSpPr>
            <p:cNvPr id="109" name="Textfeld 108"/>
            <p:cNvSpPr txBox="1"/>
            <p:nvPr/>
          </p:nvSpPr>
          <p:spPr>
            <a:xfrm>
              <a:off x="7136085" y="1268760"/>
              <a:ext cx="1828403" cy="923330"/>
            </a:xfrm>
            <a:prstGeom prst="rect">
              <a:avLst/>
            </a:prstGeom>
            <a:noFill/>
          </p:spPr>
          <p:txBody>
            <a:bodyPr>
              <a:spAutoFit/>
            </a:bodyPr>
            <a:lstStyle/>
            <a:p>
              <a:pPr>
                <a:lnSpc>
                  <a:spcPct val="150000"/>
                </a:lnSpc>
                <a:defRPr/>
              </a:pPr>
              <a:r>
                <a:rPr lang="de-DE" sz="1800" b="1" dirty="0" err="1">
                  <a:latin typeface="+mn-lt"/>
                  <a:sym typeface="Times New Roman" pitchFamily="124" charset="0"/>
                </a:rPr>
                <a:t>Affected</a:t>
              </a:r>
              <a:endParaRPr lang="de-DE" sz="1800" b="1" dirty="0">
                <a:latin typeface="+mn-lt"/>
                <a:sym typeface="Times New Roman" pitchFamily="124" charset="0"/>
              </a:endParaRPr>
            </a:p>
            <a:p>
              <a:pPr>
                <a:lnSpc>
                  <a:spcPct val="150000"/>
                </a:lnSpc>
                <a:defRPr/>
              </a:pPr>
              <a:r>
                <a:rPr lang="de-DE" sz="1800" b="1" dirty="0">
                  <a:latin typeface="+mn-lt"/>
                  <a:sym typeface="Times New Roman" pitchFamily="124" charset="0"/>
                </a:rPr>
                <a:t>Non-</a:t>
              </a:r>
              <a:r>
                <a:rPr lang="de-DE" sz="1800" b="1" dirty="0" err="1">
                  <a:latin typeface="+mn-lt"/>
                  <a:sym typeface="Times New Roman" pitchFamily="124" charset="0"/>
                </a:rPr>
                <a:t>affected</a:t>
              </a:r>
              <a:endParaRPr lang="de-DE" sz="1800" b="1" dirty="0">
                <a:latin typeface="+mn-lt"/>
                <a:sym typeface="Times New Roman" pitchFamily="124" charset="0"/>
              </a:endParaRPr>
            </a:p>
          </p:txBody>
        </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Foliennummernplatzhalter 2"/>
          <p:cNvSpPr>
            <a:spLocks noGrp="1"/>
          </p:cNvSpPr>
          <p:nvPr>
            <p:ph type="sldNum" sz="quarter" idx="10"/>
          </p:nvPr>
        </p:nvSpPr>
        <p:spPr>
          <a:noFill/>
          <a:ln w="12700">
            <a:miter lim="800000"/>
            <a:headEnd/>
            <a:tailEnd/>
          </a:ln>
        </p:spPr>
        <p:txBody>
          <a:bodyPr/>
          <a:lstStyle/>
          <a:p>
            <a:fld id="{49E0F243-63A5-4FF1-BE72-61F4F0A43124}" type="slidenum">
              <a:rPr lang="en-US"/>
              <a:pPr/>
              <a:t>21</a:t>
            </a:fld>
            <a:endParaRPr lang="en-US"/>
          </a:p>
        </p:txBody>
      </p:sp>
      <p:sp>
        <p:nvSpPr>
          <p:cNvPr id="8195" name="AutoShape 2"/>
          <p:cNvSpPr>
            <a:spLocks noChangeArrowheads="1"/>
          </p:cNvSpPr>
          <p:nvPr/>
        </p:nvSpPr>
        <p:spPr bwMode="auto">
          <a:xfrm>
            <a:off x="3594100" y="3030538"/>
            <a:ext cx="228600" cy="228600"/>
          </a:xfrm>
          <a:prstGeom prst="smileyFace">
            <a:avLst>
              <a:gd name="adj" fmla="val -4653"/>
            </a:avLst>
          </a:prstGeom>
          <a:solidFill>
            <a:srgbClr val="FF0066"/>
          </a:solidFill>
          <a:ln w="19050">
            <a:solidFill>
              <a:schemeClr val="tx1"/>
            </a:solidFill>
            <a:round/>
            <a:headEnd/>
            <a:tailEnd/>
          </a:ln>
          <a:effectLst/>
        </p:spPr>
        <p:txBody>
          <a:bodyPr wrap="none" anchor="ctr"/>
          <a:lstStyle/>
          <a:p>
            <a:endParaRPr lang="de-DE"/>
          </a:p>
        </p:txBody>
      </p:sp>
      <p:sp>
        <p:nvSpPr>
          <p:cNvPr id="8196" name="AutoShape 3"/>
          <p:cNvSpPr>
            <a:spLocks noChangeArrowheads="1"/>
          </p:cNvSpPr>
          <p:nvPr/>
        </p:nvSpPr>
        <p:spPr bwMode="auto">
          <a:xfrm>
            <a:off x="3708400" y="3284538"/>
            <a:ext cx="228600" cy="228600"/>
          </a:xfrm>
          <a:prstGeom prst="smileyFace">
            <a:avLst>
              <a:gd name="adj" fmla="val -4653"/>
            </a:avLst>
          </a:prstGeom>
          <a:solidFill>
            <a:srgbClr val="FF0066"/>
          </a:solidFill>
          <a:ln w="19050">
            <a:solidFill>
              <a:schemeClr val="tx1"/>
            </a:solidFill>
            <a:round/>
            <a:headEnd/>
            <a:tailEnd/>
          </a:ln>
          <a:effectLst/>
        </p:spPr>
        <p:txBody>
          <a:bodyPr wrap="none" anchor="ctr"/>
          <a:lstStyle/>
          <a:p>
            <a:endParaRPr lang="de-DE"/>
          </a:p>
        </p:txBody>
      </p:sp>
      <p:sp>
        <p:nvSpPr>
          <p:cNvPr id="8197" name="AutoShape 4"/>
          <p:cNvSpPr>
            <a:spLocks noChangeArrowheads="1"/>
          </p:cNvSpPr>
          <p:nvPr/>
        </p:nvSpPr>
        <p:spPr bwMode="auto">
          <a:xfrm>
            <a:off x="3924300" y="3500438"/>
            <a:ext cx="228600" cy="228600"/>
          </a:xfrm>
          <a:prstGeom prst="smileyFace">
            <a:avLst>
              <a:gd name="adj" fmla="val -4653"/>
            </a:avLst>
          </a:prstGeom>
          <a:solidFill>
            <a:srgbClr val="FF0066"/>
          </a:solidFill>
          <a:ln w="19050">
            <a:solidFill>
              <a:schemeClr val="tx1"/>
            </a:solidFill>
            <a:round/>
            <a:headEnd/>
            <a:tailEnd/>
          </a:ln>
          <a:effectLst/>
        </p:spPr>
        <p:txBody>
          <a:bodyPr wrap="none" anchor="ctr"/>
          <a:lstStyle/>
          <a:p>
            <a:endParaRPr lang="de-DE"/>
          </a:p>
        </p:txBody>
      </p:sp>
      <p:sp>
        <p:nvSpPr>
          <p:cNvPr id="8198" name="AutoShape 5"/>
          <p:cNvSpPr>
            <a:spLocks noChangeArrowheads="1"/>
          </p:cNvSpPr>
          <p:nvPr/>
        </p:nvSpPr>
        <p:spPr bwMode="auto">
          <a:xfrm>
            <a:off x="4140200" y="3716338"/>
            <a:ext cx="228600" cy="228600"/>
          </a:xfrm>
          <a:prstGeom prst="smileyFace">
            <a:avLst>
              <a:gd name="adj" fmla="val -4653"/>
            </a:avLst>
          </a:prstGeom>
          <a:solidFill>
            <a:srgbClr val="FF0066"/>
          </a:solidFill>
          <a:ln w="19050">
            <a:solidFill>
              <a:schemeClr val="tx1"/>
            </a:solidFill>
            <a:round/>
            <a:headEnd/>
            <a:tailEnd/>
          </a:ln>
          <a:effectLst/>
        </p:spPr>
        <p:txBody>
          <a:bodyPr wrap="none" anchor="ctr"/>
          <a:lstStyle/>
          <a:p>
            <a:endParaRPr lang="de-DE"/>
          </a:p>
        </p:txBody>
      </p:sp>
      <p:sp>
        <p:nvSpPr>
          <p:cNvPr id="8199" name="AutoShape 6"/>
          <p:cNvSpPr>
            <a:spLocks noChangeArrowheads="1"/>
          </p:cNvSpPr>
          <p:nvPr/>
        </p:nvSpPr>
        <p:spPr bwMode="auto">
          <a:xfrm>
            <a:off x="4356100" y="3932238"/>
            <a:ext cx="228600" cy="228600"/>
          </a:xfrm>
          <a:prstGeom prst="smileyFace">
            <a:avLst>
              <a:gd name="adj" fmla="val -4653"/>
            </a:avLst>
          </a:prstGeom>
          <a:solidFill>
            <a:srgbClr val="FF0066"/>
          </a:solidFill>
          <a:ln w="19050">
            <a:solidFill>
              <a:schemeClr val="tx1"/>
            </a:solidFill>
            <a:round/>
            <a:headEnd/>
            <a:tailEnd/>
          </a:ln>
          <a:effectLst/>
        </p:spPr>
        <p:txBody>
          <a:bodyPr wrap="none" anchor="ctr"/>
          <a:lstStyle/>
          <a:p>
            <a:endParaRPr lang="de-DE"/>
          </a:p>
        </p:txBody>
      </p:sp>
      <p:sp>
        <p:nvSpPr>
          <p:cNvPr id="8200" name="AutoShape 7"/>
          <p:cNvSpPr>
            <a:spLocks noChangeArrowheads="1"/>
          </p:cNvSpPr>
          <p:nvPr/>
        </p:nvSpPr>
        <p:spPr bwMode="auto">
          <a:xfrm>
            <a:off x="4572000" y="4148138"/>
            <a:ext cx="228600" cy="228600"/>
          </a:xfrm>
          <a:prstGeom prst="smileyFace">
            <a:avLst>
              <a:gd name="adj" fmla="val -4653"/>
            </a:avLst>
          </a:prstGeom>
          <a:solidFill>
            <a:srgbClr val="FF0066"/>
          </a:solidFill>
          <a:ln w="19050">
            <a:solidFill>
              <a:schemeClr val="tx1"/>
            </a:solidFill>
            <a:round/>
            <a:headEnd/>
            <a:tailEnd/>
          </a:ln>
          <a:effectLst/>
        </p:spPr>
        <p:txBody>
          <a:bodyPr wrap="none" anchor="ctr"/>
          <a:lstStyle/>
          <a:p>
            <a:endParaRPr lang="de-DE"/>
          </a:p>
        </p:txBody>
      </p:sp>
      <p:sp>
        <p:nvSpPr>
          <p:cNvPr id="8201" name="AutoShape 8"/>
          <p:cNvSpPr>
            <a:spLocks noChangeArrowheads="1"/>
          </p:cNvSpPr>
          <p:nvPr/>
        </p:nvSpPr>
        <p:spPr bwMode="auto">
          <a:xfrm>
            <a:off x="4427538" y="2852738"/>
            <a:ext cx="228600" cy="228600"/>
          </a:xfrm>
          <a:prstGeom prst="smileyFace">
            <a:avLst>
              <a:gd name="adj" fmla="val -4653"/>
            </a:avLst>
          </a:prstGeom>
          <a:solidFill>
            <a:srgbClr val="FF0066"/>
          </a:solidFill>
          <a:ln w="19050">
            <a:solidFill>
              <a:schemeClr val="tx1"/>
            </a:solidFill>
            <a:round/>
            <a:headEnd/>
            <a:tailEnd/>
          </a:ln>
          <a:effectLst/>
        </p:spPr>
        <p:txBody>
          <a:bodyPr wrap="none" anchor="ctr"/>
          <a:lstStyle/>
          <a:p>
            <a:endParaRPr lang="de-DE"/>
          </a:p>
        </p:txBody>
      </p:sp>
      <p:sp>
        <p:nvSpPr>
          <p:cNvPr id="8202" name="AutoShape 9"/>
          <p:cNvSpPr>
            <a:spLocks noChangeArrowheads="1"/>
          </p:cNvSpPr>
          <p:nvPr/>
        </p:nvSpPr>
        <p:spPr bwMode="auto">
          <a:xfrm>
            <a:off x="4643438" y="3068638"/>
            <a:ext cx="228600" cy="228600"/>
          </a:xfrm>
          <a:prstGeom prst="smileyFace">
            <a:avLst>
              <a:gd name="adj" fmla="val -4653"/>
            </a:avLst>
          </a:prstGeom>
          <a:solidFill>
            <a:srgbClr val="FF0066"/>
          </a:solidFill>
          <a:ln w="19050">
            <a:solidFill>
              <a:schemeClr val="tx1"/>
            </a:solidFill>
            <a:round/>
            <a:headEnd/>
            <a:tailEnd/>
          </a:ln>
          <a:effectLst/>
        </p:spPr>
        <p:txBody>
          <a:bodyPr wrap="none" anchor="ctr"/>
          <a:lstStyle/>
          <a:p>
            <a:endParaRPr lang="de-DE"/>
          </a:p>
        </p:txBody>
      </p:sp>
      <p:sp>
        <p:nvSpPr>
          <p:cNvPr id="8203" name="AutoShape 10"/>
          <p:cNvSpPr>
            <a:spLocks noChangeArrowheads="1"/>
          </p:cNvSpPr>
          <p:nvPr/>
        </p:nvSpPr>
        <p:spPr bwMode="auto">
          <a:xfrm>
            <a:off x="4859338" y="3284538"/>
            <a:ext cx="228600" cy="228600"/>
          </a:xfrm>
          <a:prstGeom prst="smileyFace">
            <a:avLst>
              <a:gd name="adj" fmla="val -4653"/>
            </a:avLst>
          </a:prstGeom>
          <a:solidFill>
            <a:srgbClr val="FF0066"/>
          </a:solidFill>
          <a:ln w="19050">
            <a:solidFill>
              <a:schemeClr val="tx1"/>
            </a:solidFill>
            <a:round/>
            <a:headEnd/>
            <a:tailEnd/>
          </a:ln>
          <a:effectLst/>
        </p:spPr>
        <p:txBody>
          <a:bodyPr wrap="none" anchor="ctr"/>
          <a:lstStyle/>
          <a:p>
            <a:endParaRPr lang="de-DE"/>
          </a:p>
        </p:txBody>
      </p:sp>
      <p:sp>
        <p:nvSpPr>
          <p:cNvPr id="8204" name="AutoShape 11"/>
          <p:cNvSpPr>
            <a:spLocks noChangeArrowheads="1"/>
          </p:cNvSpPr>
          <p:nvPr/>
        </p:nvSpPr>
        <p:spPr bwMode="auto">
          <a:xfrm>
            <a:off x="3059113" y="3068638"/>
            <a:ext cx="228600" cy="228600"/>
          </a:xfrm>
          <a:prstGeom prst="smileyFace">
            <a:avLst>
              <a:gd name="adj" fmla="val -4653"/>
            </a:avLst>
          </a:prstGeom>
          <a:solidFill>
            <a:srgbClr val="FF0066"/>
          </a:solidFill>
          <a:ln w="19050">
            <a:solidFill>
              <a:schemeClr val="tx1"/>
            </a:solidFill>
            <a:round/>
            <a:headEnd/>
            <a:tailEnd/>
          </a:ln>
          <a:effectLst/>
        </p:spPr>
        <p:txBody>
          <a:bodyPr wrap="none" anchor="ctr"/>
          <a:lstStyle/>
          <a:p>
            <a:endParaRPr lang="de-DE"/>
          </a:p>
        </p:txBody>
      </p:sp>
      <p:sp>
        <p:nvSpPr>
          <p:cNvPr id="8205" name="AutoShape 12"/>
          <p:cNvSpPr>
            <a:spLocks noChangeArrowheads="1"/>
          </p:cNvSpPr>
          <p:nvPr/>
        </p:nvSpPr>
        <p:spPr bwMode="auto">
          <a:xfrm>
            <a:off x="5075238" y="3500438"/>
            <a:ext cx="228600" cy="228600"/>
          </a:xfrm>
          <a:prstGeom prst="smileyFace">
            <a:avLst>
              <a:gd name="adj" fmla="val -4653"/>
            </a:avLst>
          </a:prstGeom>
          <a:solidFill>
            <a:srgbClr val="FF0066"/>
          </a:solidFill>
          <a:ln w="19050">
            <a:solidFill>
              <a:schemeClr val="tx1"/>
            </a:solidFill>
            <a:round/>
            <a:headEnd/>
            <a:tailEnd/>
          </a:ln>
          <a:effectLst/>
        </p:spPr>
        <p:txBody>
          <a:bodyPr wrap="none" anchor="ctr"/>
          <a:lstStyle/>
          <a:p>
            <a:endParaRPr lang="de-DE"/>
          </a:p>
        </p:txBody>
      </p:sp>
      <p:sp>
        <p:nvSpPr>
          <p:cNvPr id="8206" name="AutoShape 13"/>
          <p:cNvSpPr>
            <a:spLocks noChangeArrowheads="1"/>
          </p:cNvSpPr>
          <p:nvPr/>
        </p:nvSpPr>
        <p:spPr bwMode="auto">
          <a:xfrm>
            <a:off x="2987675" y="3560763"/>
            <a:ext cx="228600" cy="228600"/>
          </a:xfrm>
          <a:prstGeom prst="smileyFace">
            <a:avLst>
              <a:gd name="adj" fmla="val -4653"/>
            </a:avLst>
          </a:prstGeom>
          <a:solidFill>
            <a:srgbClr val="FF0066"/>
          </a:solidFill>
          <a:ln w="19050">
            <a:solidFill>
              <a:schemeClr val="tx1"/>
            </a:solidFill>
            <a:round/>
            <a:headEnd/>
            <a:tailEnd/>
          </a:ln>
          <a:effectLst/>
        </p:spPr>
        <p:txBody>
          <a:bodyPr wrap="none" anchor="ctr"/>
          <a:lstStyle/>
          <a:p>
            <a:endParaRPr lang="de-DE"/>
          </a:p>
        </p:txBody>
      </p:sp>
      <p:sp>
        <p:nvSpPr>
          <p:cNvPr id="8207" name="AutoShape 14"/>
          <p:cNvSpPr>
            <a:spLocks noChangeArrowheads="1"/>
          </p:cNvSpPr>
          <p:nvPr/>
        </p:nvSpPr>
        <p:spPr bwMode="auto">
          <a:xfrm>
            <a:off x="3543300" y="3629025"/>
            <a:ext cx="228600" cy="228600"/>
          </a:xfrm>
          <a:prstGeom prst="smileyFace">
            <a:avLst>
              <a:gd name="adj" fmla="val -4653"/>
            </a:avLst>
          </a:prstGeom>
          <a:solidFill>
            <a:srgbClr val="FF0066"/>
          </a:solidFill>
          <a:ln w="19050">
            <a:solidFill>
              <a:schemeClr val="tx1"/>
            </a:solidFill>
            <a:round/>
            <a:headEnd/>
            <a:tailEnd/>
          </a:ln>
          <a:effectLst/>
        </p:spPr>
        <p:txBody>
          <a:bodyPr wrap="none" anchor="ctr"/>
          <a:lstStyle/>
          <a:p>
            <a:endParaRPr lang="de-DE"/>
          </a:p>
        </p:txBody>
      </p:sp>
      <p:sp>
        <p:nvSpPr>
          <p:cNvPr id="8208" name="AutoShape 15"/>
          <p:cNvSpPr>
            <a:spLocks noChangeArrowheads="1"/>
          </p:cNvSpPr>
          <p:nvPr/>
        </p:nvSpPr>
        <p:spPr bwMode="auto">
          <a:xfrm>
            <a:off x="3706813" y="3932238"/>
            <a:ext cx="228600" cy="228600"/>
          </a:xfrm>
          <a:prstGeom prst="smileyFace">
            <a:avLst>
              <a:gd name="adj" fmla="val -4653"/>
            </a:avLst>
          </a:prstGeom>
          <a:solidFill>
            <a:srgbClr val="FF0066"/>
          </a:solidFill>
          <a:ln w="19050">
            <a:solidFill>
              <a:schemeClr val="tx1"/>
            </a:solidFill>
            <a:round/>
            <a:headEnd/>
            <a:tailEnd/>
          </a:ln>
          <a:effectLst/>
        </p:spPr>
        <p:txBody>
          <a:bodyPr wrap="none" anchor="ctr"/>
          <a:lstStyle/>
          <a:p>
            <a:endParaRPr lang="de-DE"/>
          </a:p>
        </p:txBody>
      </p:sp>
      <p:sp>
        <p:nvSpPr>
          <p:cNvPr id="8209" name="AutoShape 16"/>
          <p:cNvSpPr>
            <a:spLocks noChangeArrowheads="1"/>
          </p:cNvSpPr>
          <p:nvPr/>
        </p:nvSpPr>
        <p:spPr bwMode="auto">
          <a:xfrm>
            <a:off x="3922713" y="4148138"/>
            <a:ext cx="228600" cy="228600"/>
          </a:xfrm>
          <a:prstGeom prst="smileyFace">
            <a:avLst>
              <a:gd name="adj" fmla="val -4653"/>
            </a:avLst>
          </a:prstGeom>
          <a:solidFill>
            <a:srgbClr val="FF0066"/>
          </a:solidFill>
          <a:ln w="19050">
            <a:solidFill>
              <a:schemeClr val="tx1"/>
            </a:solidFill>
            <a:round/>
            <a:headEnd/>
            <a:tailEnd/>
          </a:ln>
          <a:effectLst/>
        </p:spPr>
        <p:txBody>
          <a:bodyPr wrap="none" anchor="ctr"/>
          <a:lstStyle/>
          <a:p>
            <a:endParaRPr lang="de-DE"/>
          </a:p>
        </p:txBody>
      </p:sp>
      <p:sp>
        <p:nvSpPr>
          <p:cNvPr id="8210" name="AutoShape 17"/>
          <p:cNvSpPr>
            <a:spLocks noChangeArrowheads="1"/>
          </p:cNvSpPr>
          <p:nvPr/>
        </p:nvSpPr>
        <p:spPr bwMode="auto">
          <a:xfrm>
            <a:off x="4138613" y="4364038"/>
            <a:ext cx="228600" cy="228600"/>
          </a:xfrm>
          <a:prstGeom prst="smileyFace">
            <a:avLst>
              <a:gd name="adj" fmla="val -4653"/>
            </a:avLst>
          </a:prstGeom>
          <a:solidFill>
            <a:srgbClr val="FF0066"/>
          </a:solidFill>
          <a:ln w="19050">
            <a:solidFill>
              <a:schemeClr val="tx1"/>
            </a:solidFill>
            <a:round/>
            <a:headEnd/>
            <a:tailEnd/>
          </a:ln>
          <a:effectLst/>
        </p:spPr>
        <p:txBody>
          <a:bodyPr wrap="none" anchor="ctr"/>
          <a:lstStyle/>
          <a:p>
            <a:endParaRPr lang="de-DE"/>
          </a:p>
        </p:txBody>
      </p:sp>
      <p:sp>
        <p:nvSpPr>
          <p:cNvPr id="8211" name="AutoShape 18"/>
          <p:cNvSpPr>
            <a:spLocks noChangeArrowheads="1"/>
          </p:cNvSpPr>
          <p:nvPr/>
        </p:nvSpPr>
        <p:spPr bwMode="auto">
          <a:xfrm>
            <a:off x="3924300" y="2852738"/>
            <a:ext cx="228600" cy="228600"/>
          </a:xfrm>
          <a:prstGeom prst="smileyFace">
            <a:avLst>
              <a:gd name="adj" fmla="val -4653"/>
            </a:avLst>
          </a:prstGeom>
          <a:solidFill>
            <a:srgbClr val="FF0066"/>
          </a:solidFill>
          <a:ln w="19050">
            <a:solidFill>
              <a:schemeClr val="tx1"/>
            </a:solidFill>
            <a:round/>
            <a:headEnd/>
            <a:tailEnd/>
          </a:ln>
          <a:effectLst/>
        </p:spPr>
        <p:txBody>
          <a:bodyPr wrap="none" anchor="ctr"/>
          <a:lstStyle/>
          <a:p>
            <a:endParaRPr lang="de-DE"/>
          </a:p>
        </p:txBody>
      </p:sp>
      <p:sp>
        <p:nvSpPr>
          <p:cNvPr id="8212" name="AutoShape 19"/>
          <p:cNvSpPr>
            <a:spLocks noChangeArrowheads="1"/>
          </p:cNvSpPr>
          <p:nvPr/>
        </p:nvSpPr>
        <p:spPr bwMode="auto">
          <a:xfrm>
            <a:off x="4140200" y="3141663"/>
            <a:ext cx="228600" cy="228600"/>
          </a:xfrm>
          <a:prstGeom prst="smileyFace">
            <a:avLst>
              <a:gd name="adj" fmla="val -4653"/>
            </a:avLst>
          </a:prstGeom>
          <a:solidFill>
            <a:srgbClr val="FF0066"/>
          </a:solidFill>
          <a:ln w="19050">
            <a:solidFill>
              <a:schemeClr val="tx1"/>
            </a:solidFill>
            <a:round/>
            <a:headEnd/>
            <a:tailEnd/>
          </a:ln>
          <a:effectLst/>
        </p:spPr>
        <p:txBody>
          <a:bodyPr wrap="none" anchor="ctr"/>
          <a:lstStyle/>
          <a:p>
            <a:endParaRPr lang="de-DE"/>
          </a:p>
        </p:txBody>
      </p:sp>
      <p:sp>
        <p:nvSpPr>
          <p:cNvPr id="8213" name="AutoShape 20"/>
          <p:cNvSpPr>
            <a:spLocks noChangeArrowheads="1"/>
          </p:cNvSpPr>
          <p:nvPr/>
        </p:nvSpPr>
        <p:spPr bwMode="auto">
          <a:xfrm>
            <a:off x="4425950" y="3500438"/>
            <a:ext cx="228600" cy="228600"/>
          </a:xfrm>
          <a:prstGeom prst="smileyFace">
            <a:avLst>
              <a:gd name="adj" fmla="val -4653"/>
            </a:avLst>
          </a:prstGeom>
          <a:solidFill>
            <a:srgbClr val="FF0066"/>
          </a:solidFill>
          <a:ln w="19050">
            <a:solidFill>
              <a:schemeClr val="tx1"/>
            </a:solidFill>
            <a:round/>
            <a:headEnd/>
            <a:tailEnd/>
          </a:ln>
          <a:effectLst/>
        </p:spPr>
        <p:txBody>
          <a:bodyPr wrap="none" anchor="ctr"/>
          <a:lstStyle/>
          <a:p>
            <a:endParaRPr lang="de-DE"/>
          </a:p>
        </p:txBody>
      </p:sp>
      <p:sp>
        <p:nvSpPr>
          <p:cNvPr id="8214" name="AutoShape 21"/>
          <p:cNvSpPr>
            <a:spLocks noChangeArrowheads="1"/>
          </p:cNvSpPr>
          <p:nvPr/>
        </p:nvSpPr>
        <p:spPr bwMode="auto">
          <a:xfrm>
            <a:off x="4641850" y="3716338"/>
            <a:ext cx="228600" cy="228600"/>
          </a:xfrm>
          <a:prstGeom prst="smileyFace">
            <a:avLst>
              <a:gd name="adj" fmla="val -4653"/>
            </a:avLst>
          </a:prstGeom>
          <a:solidFill>
            <a:srgbClr val="FF0066"/>
          </a:solidFill>
          <a:ln w="19050">
            <a:solidFill>
              <a:schemeClr val="tx1"/>
            </a:solidFill>
            <a:round/>
            <a:headEnd/>
            <a:tailEnd/>
          </a:ln>
          <a:effectLst/>
        </p:spPr>
        <p:txBody>
          <a:bodyPr wrap="none" anchor="ctr"/>
          <a:lstStyle/>
          <a:p>
            <a:endParaRPr lang="de-DE"/>
          </a:p>
        </p:txBody>
      </p:sp>
      <p:sp>
        <p:nvSpPr>
          <p:cNvPr id="8215" name="Oval 22"/>
          <p:cNvSpPr>
            <a:spLocks noChangeArrowheads="1"/>
          </p:cNvSpPr>
          <p:nvPr/>
        </p:nvSpPr>
        <p:spPr bwMode="auto">
          <a:xfrm>
            <a:off x="3275013" y="2513013"/>
            <a:ext cx="2592387" cy="2251075"/>
          </a:xfrm>
          <a:prstGeom prst="ellipse">
            <a:avLst/>
          </a:prstGeom>
          <a:noFill/>
          <a:ln w="38100">
            <a:solidFill>
              <a:srgbClr val="FF0000"/>
            </a:solidFill>
            <a:round/>
            <a:headEnd/>
            <a:tailEnd/>
          </a:ln>
          <a:effectLst/>
        </p:spPr>
        <p:txBody>
          <a:bodyPr wrap="none" anchor="ctr"/>
          <a:lstStyle/>
          <a:p>
            <a:endParaRPr lang="de-DE"/>
          </a:p>
        </p:txBody>
      </p:sp>
      <p:sp>
        <p:nvSpPr>
          <p:cNvPr id="8216" name="Oval 23"/>
          <p:cNvSpPr>
            <a:spLocks noChangeArrowheads="1"/>
          </p:cNvSpPr>
          <p:nvPr/>
        </p:nvSpPr>
        <p:spPr bwMode="auto">
          <a:xfrm>
            <a:off x="1331913" y="1268413"/>
            <a:ext cx="6048375" cy="5545137"/>
          </a:xfrm>
          <a:prstGeom prst="ellipse">
            <a:avLst/>
          </a:prstGeom>
          <a:noFill/>
          <a:ln w="38100">
            <a:solidFill>
              <a:schemeClr val="tx1"/>
            </a:solidFill>
            <a:round/>
            <a:headEnd/>
            <a:tailEnd/>
          </a:ln>
          <a:effectLst/>
        </p:spPr>
        <p:txBody>
          <a:bodyPr wrap="none" anchor="ctr"/>
          <a:lstStyle/>
          <a:p>
            <a:endParaRPr lang="de-DE"/>
          </a:p>
        </p:txBody>
      </p:sp>
      <p:sp>
        <p:nvSpPr>
          <p:cNvPr id="8217" name="AutoShape 24"/>
          <p:cNvSpPr>
            <a:spLocks noChangeArrowheads="1"/>
          </p:cNvSpPr>
          <p:nvPr/>
        </p:nvSpPr>
        <p:spPr bwMode="auto">
          <a:xfrm>
            <a:off x="1692275" y="3573463"/>
            <a:ext cx="228600" cy="228600"/>
          </a:xfrm>
          <a:prstGeom prst="smileyFace">
            <a:avLst>
              <a:gd name="adj" fmla="val 4653"/>
            </a:avLst>
          </a:prstGeom>
          <a:solidFill>
            <a:srgbClr val="00B050"/>
          </a:solidFill>
          <a:ln w="19050">
            <a:solidFill>
              <a:schemeClr val="tx1"/>
            </a:solidFill>
            <a:round/>
            <a:headEnd/>
            <a:tailEnd/>
          </a:ln>
          <a:effectLst/>
        </p:spPr>
        <p:txBody>
          <a:bodyPr wrap="none" anchor="ctr"/>
          <a:lstStyle/>
          <a:p>
            <a:endParaRPr lang="de-DE"/>
          </a:p>
        </p:txBody>
      </p:sp>
      <p:sp>
        <p:nvSpPr>
          <p:cNvPr id="8218" name="AutoShape 25"/>
          <p:cNvSpPr>
            <a:spLocks noChangeArrowheads="1"/>
          </p:cNvSpPr>
          <p:nvPr/>
        </p:nvSpPr>
        <p:spPr bwMode="auto">
          <a:xfrm>
            <a:off x="1908175" y="3789363"/>
            <a:ext cx="228600" cy="228600"/>
          </a:xfrm>
          <a:prstGeom prst="smileyFace">
            <a:avLst>
              <a:gd name="adj" fmla="val 4653"/>
            </a:avLst>
          </a:prstGeom>
          <a:solidFill>
            <a:srgbClr val="00B050"/>
          </a:solidFill>
          <a:ln w="19050">
            <a:solidFill>
              <a:schemeClr val="tx1"/>
            </a:solidFill>
            <a:round/>
            <a:headEnd/>
            <a:tailEnd/>
          </a:ln>
          <a:effectLst/>
        </p:spPr>
        <p:txBody>
          <a:bodyPr wrap="none" anchor="ctr"/>
          <a:lstStyle/>
          <a:p>
            <a:endParaRPr lang="de-DE"/>
          </a:p>
        </p:txBody>
      </p:sp>
      <p:sp>
        <p:nvSpPr>
          <p:cNvPr id="8219" name="AutoShape 26"/>
          <p:cNvSpPr>
            <a:spLocks noChangeArrowheads="1"/>
          </p:cNvSpPr>
          <p:nvPr/>
        </p:nvSpPr>
        <p:spPr bwMode="auto">
          <a:xfrm>
            <a:off x="2124075" y="4005263"/>
            <a:ext cx="228600" cy="228600"/>
          </a:xfrm>
          <a:prstGeom prst="smileyFace">
            <a:avLst>
              <a:gd name="adj" fmla="val 4653"/>
            </a:avLst>
          </a:prstGeom>
          <a:solidFill>
            <a:srgbClr val="00B050"/>
          </a:solidFill>
          <a:ln w="19050">
            <a:solidFill>
              <a:schemeClr val="tx1"/>
            </a:solidFill>
            <a:round/>
            <a:headEnd/>
            <a:tailEnd/>
          </a:ln>
          <a:effectLst/>
        </p:spPr>
        <p:txBody>
          <a:bodyPr wrap="none" anchor="ctr"/>
          <a:lstStyle/>
          <a:p>
            <a:endParaRPr lang="de-DE"/>
          </a:p>
        </p:txBody>
      </p:sp>
      <p:sp>
        <p:nvSpPr>
          <p:cNvPr id="8220" name="AutoShape 27"/>
          <p:cNvSpPr>
            <a:spLocks noChangeArrowheads="1"/>
          </p:cNvSpPr>
          <p:nvPr/>
        </p:nvSpPr>
        <p:spPr bwMode="auto">
          <a:xfrm>
            <a:off x="2339975" y="4221163"/>
            <a:ext cx="228600" cy="228600"/>
          </a:xfrm>
          <a:prstGeom prst="smileyFace">
            <a:avLst>
              <a:gd name="adj" fmla="val 4653"/>
            </a:avLst>
          </a:prstGeom>
          <a:solidFill>
            <a:srgbClr val="00B050"/>
          </a:solidFill>
          <a:ln w="19050">
            <a:solidFill>
              <a:schemeClr val="tx1"/>
            </a:solidFill>
            <a:round/>
            <a:headEnd/>
            <a:tailEnd/>
          </a:ln>
          <a:effectLst/>
        </p:spPr>
        <p:txBody>
          <a:bodyPr wrap="none" anchor="ctr"/>
          <a:lstStyle/>
          <a:p>
            <a:endParaRPr lang="de-DE"/>
          </a:p>
        </p:txBody>
      </p:sp>
      <p:sp>
        <p:nvSpPr>
          <p:cNvPr id="8221" name="AutoShape 28"/>
          <p:cNvSpPr>
            <a:spLocks noChangeArrowheads="1"/>
          </p:cNvSpPr>
          <p:nvPr/>
        </p:nvSpPr>
        <p:spPr bwMode="auto">
          <a:xfrm>
            <a:off x="2555875" y="4437063"/>
            <a:ext cx="228600" cy="228600"/>
          </a:xfrm>
          <a:prstGeom prst="smileyFace">
            <a:avLst>
              <a:gd name="adj" fmla="val 4653"/>
            </a:avLst>
          </a:prstGeom>
          <a:solidFill>
            <a:srgbClr val="00B050"/>
          </a:solidFill>
          <a:ln w="19050">
            <a:solidFill>
              <a:schemeClr val="tx1"/>
            </a:solidFill>
            <a:round/>
            <a:headEnd/>
            <a:tailEnd/>
          </a:ln>
          <a:effectLst/>
        </p:spPr>
        <p:txBody>
          <a:bodyPr wrap="none" anchor="ctr"/>
          <a:lstStyle/>
          <a:p>
            <a:endParaRPr lang="de-DE"/>
          </a:p>
        </p:txBody>
      </p:sp>
      <p:sp>
        <p:nvSpPr>
          <p:cNvPr id="8222" name="AutoShape 29"/>
          <p:cNvSpPr>
            <a:spLocks noChangeArrowheads="1"/>
          </p:cNvSpPr>
          <p:nvPr/>
        </p:nvSpPr>
        <p:spPr bwMode="auto">
          <a:xfrm>
            <a:off x="2771775" y="4652963"/>
            <a:ext cx="228600" cy="228600"/>
          </a:xfrm>
          <a:prstGeom prst="smileyFace">
            <a:avLst>
              <a:gd name="adj" fmla="val 4653"/>
            </a:avLst>
          </a:prstGeom>
          <a:solidFill>
            <a:srgbClr val="00B050"/>
          </a:solidFill>
          <a:ln w="19050">
            <a:solidFill>
              <a:schemeClr val="tx1"/>
            </a:solidFill>
            <a:round/>
            <a:headEnd/>
            <a:tailEnd/>
          </a:ln>
          <a:effectLst/>
        </p:spPr>
        <p:txBody>
          <a:bodyPr wrap="none" anchor="ctr"/>
          <a:lstStyle/>
          <a:p>
            <a:endParaRPr lang="de-DE"/>
          </a:p>
        </p:txBody>
      </p:sp>
      <p:sp>
        <p:nvSpPr>
          <p:cNvPr id="8223" name="AutoShape 30"/>
          <p:cNvSpPr>
            <a:spLocks noChangeArrowheads="1"/>
          </p:cNvSpPr>
          <p:nvPr/>
        </p:nvSpPr>
        <p:spPr bwMode="auto">
          <a:xfrm>
            <a:off x="2987675" y="4868863"/>
            <a:ext cx="228600" cy="228600"/>
          </a:xfrm>
          <a:prstGeom prst="smileyFace">
            <a:avLst>
              <a:gd name="adj" fmla="val 4653"/>
            </a:avLst>
          </a:prstGeom>
          <a:solidFill>
            <a:srgbClr val="00B050"/>
          </a:solidFill>
          <a:ln w="19050">
            <a:solidFill>
              <a:schemeClr val="tx1"/>
            </a:solidFill>
            <a:round/>
            <a:headEnd/>
            <a:tailEnd/>
          </a:ln>
          <a:effectLst/>
        </p:spPr>
        <p:txBody>
          <a:bodyPr wrap="none" anchor="ctr"/>
          <a:lstStyle/>
          <a:p>
            <a:endParaRPr lang="de-DE"/>
          </a:p>
        </p:txBody>
      </p:sp>
      <p:sp>
        <p:nvSpPr>
          <p:cNvPr id="8224" name="AutoShape 31"/>
          <p:cNvSpPr>
            <a:spLocks noChangeArrowheads="1"/>
          </p:cNvSpPr>
          <p:nvPr/>
        </p:nvSpPr>
        <p:spPr bwMode="auto">
          <a:xfrm>
            <a:off x="3203575" y="5084763"/>
            <a:ext cx="228600" cy="228600"/>
          </a:xfrm>
          <a:prstGeom prst="smileyFace">
            <a:avLst>
              <a:gd name="adj" fmla="val 4653"/>
            </a:avLst>
          </a:prstGeom>
          <a:solidFill>
            <a:srgbClr val="00B050"/>
          </a:solidFill>
          <a:ln w="19050">
            <a:solidFill>
              <a:schemeClr val="tx1"/>
            </a:solidFill>
            <a:round/>
            <a:headEnd/>
            <a:tailEnd/>
          </a:ln>
          <a:effectLst/>
        </p:spPr>
        <p:txBody>
          <a:bodyPr wrap="none" anchor="ctr"/>
          <a:lstStyle/>
          <a:p>
            <a:endParaRPr lang="de-DE"/>
          </a:p>
        </p:txBody>
      </p:sp>
      <p:sp>
        <p:nvSpPr>
          <p:cNvPr id="8225" name="AutoShape 32"/>
          <p:cNvSpPr>
            <a:spLocks noChangeArrowheads="1"/>
          </p:cNvSpPr>
          <p:nvPr/>
        </p:nvSpPr>
        <p:spPr bwMode="auto">
          <a:xfrm>
            <a:off x="3419475" y="5300663"/>
            <a:ext cx="228600" cy="228600"/>
          </a:xfrm>
          <a:prstGeom prst="smileyFace">
            <a:avLst>
              <a:gd name="adj" fmla="val 4653"/>
            </a:avLst>
          </a:prstGeom>
          <a:solidFill>
            <a:srgbClr val="00B050"/>
          </a:solidFill>
          <a:ln w="19050">
            <a:solidFill>
              <a:schemeClr val="tx1"/>
            </a:solidFill>
            <a:round/>
            <a:headEnd/>
            <a:tailEnd/>
          </a:ln>
          <a:effectLst/>
        </p:spPr>
        <p:txBody>
          <a:bodyPr wrap="none" anchor="ctr"/>
          <a:lstStyle/>
          <a:p>
            <a:endParaRPr lang="de-DE"/>
          </a:p>
        </p:txBody>
      </p:sp>
      <p:sp>
        <p:nvSpPr>
          <p:cNvPr id="8226" name="AutoShape 33"/>
          <p:cNvSpPr>
            <a:spLocks noChangeArrowheads="1"/>
          </p:cNvSpPr>
          <p:nvPr/>
        </p:nvSpPr>
        <p:spPr bwMode="auto">
          <a:xfrm>
            <a:off x="3635375" y="5516563"/>
            <a:ext cx="228600" cy="228600"/>
          </a:xfrm>
          <a:prstGeom prst="smileyFace">
            <a:avLst>
              <a:gd name="adj" fmla="val 4653"/>
            </a:avLst>
          </a:prstGeom>
          <a:solidFill>
            <a:srgbClr val="00B050"/>
          </a:solidFill>
          <a:ln w="19050">
            <a:solidFill>
              <a:schemeClr val="tx1"/>
            </a:solidFill>
            <a:round/>
            <a:headEnd/>
            <a:tailEnd/>
          </a:ln>
          <a:effectLst/>
        </p:spPr>
        <p:txBody>
          <a:bodyPr wrap="none" anchor="ctr"/>
          <a:lstStyle/>
          <a:p>
            <a:endParaRPr lang="de-DE"/>
          </a:p>
        </p:txBody>
      </p:sp>
      <p:sp>
        <p:nvSpPr>
          <p:cNvPr id="8227" name="AutoShape 34"/>
          <p:cNvSpPr>
            <a:spLocks noChangeArrowheads="1"/>
          </p:cNvSpPr>
          <p:nvPr/>
        </p:nvSpPr>
        <p:spPr bwMode="auto">
          <a:xfrm>
            <a:off x="3851275" y="5732463"/>
            <a:ext cx="228600" cy="228600"/>
          </a:xfrm>
          <a:prstGeom prst="smileyFace">
            <a:avLst>
              <a:gd name="adj" fmla="val 4653"/>
            </a:avLst>
          </a:prstGeom>
          <a:solidFill>
            <a:srgbClr val="00B050"/>
          </a:solidFill>
          <a:ln w="19050">
            <a:solidFill>
              <a:schemeClr val="tx1"/>
            </a:solidFill>
            <a:round/>
            <a:headEnd/>
            <a:tailEnd/>
          </a:ln>
          <a:effectLst/>
        </p:spPr>
        <p:txBody>
          <a:bodyPr wrap="none" anchor="ctr"/>
          <a:lstStyle/>
          <a:p>
            <a:endParaRPr lang="de-DE"/>
          </a:p>
        </p:txBody>
      </p:sp>
      <p:sp>
        <p:nvSpPr>
          <p:cNvPr id="8228" name="AutoShape 35"/>
          <p:cNvSpPr>
            <a:spLocks noChangeArrowheads="1"/>
          </p:cNvSpPr>
          <p:nvPr/>
        </p:nvSpPr>
        <p:spPr bwMode="auto">
          <a:xfrm>
            <a:off x="4067175" y="5948363"/>
            <a:ext cx="228600" cy="228600"/>
          </a:xfrm>
          <a:prstGeom prst="smileyFace">
            <a:avLst>
              <a:gd name="adj" fmla="val 4653"/>
            </a:avLst>
          </a:prstGeom>
          <a:solidFill>
            <a:srgbClr val="00B050"/>
          </a:solidFill>
          <a:ln w="19050">
            <a:solidFill>
              <a:schemeClr val="tx1"/>
            </a:solidFill>
            <a:round/>
            <a:headEnd/>
            <a:tailEnd/>
          </a:ln>
          <a:effectLst/>
        </p:spPr>
        <p:txBody>
          <a:bodyPr wrap="none" anchor="ctr"/>
          <a:lstStyle/>
          <a:p>
            <a:endParaRPr lang="de-DE"/>
          </a:p>
        </p:txBody>
      </p:sp>
      <p:sp>
        <p:nvSpPr>
          <p:cNvPr id="8229" name="AutoShape 36"/>
          <p:cNvSpPr>
            <a:spLocks noChangeArrowheads="1"/>
          </p:cNvSpPr>
          <p:nvPr/>
        </p:nvSpPr>
        <p:spPr bwMode="auto">
          <a:xfrm>
            <a:off x="4283075" y="6164263"/>
            <a:ext cx="228600" cy="228600"/>
          </a:xfrm>
          <a:prstGeom prst="smileyFace">
            <a:avLst>
              <a:gd name="adj" fmla="val 4653"/>
            </a:avLst>
          </a:prstGeom>
          <a:solidFill>
            <a:srgbClr val="00B050"/>
          </a:solidFill>
          <a:ln w="19050">
            <a:solidFill>
              <a:schemeClr val="tx1"/>
            </a:solidFill>
            <a:round/>
            <a:headEnd/>
            <a:tailEnd/>
          </a:ln>
          <a:effectLst/>
        </p:spPr>
        <p:txBody>
          <a:bodyPr wrap="none" anchor="ctr"/>
          <a:lstStyle/>
          <a:p>
            <a:endParaRPr lang="de-DE"/>
          </a:p>
        </p:txBody>
      </p:sp>
      <p:sp>
        <p:nvSpPr>
          <p:cNvPr id="8230" name="AutoShape 37"/>
          <p:cNvSpPr>
            <a:spLocks noChangeArrowheads="1"/>
          </p:cNvSpPr>
          <p:nvPr/>
        </p:nvSpPr>
        <p:spPr bwMode="auto">
          <a:xfrm>
            <a:off x="1476375" y="4149725"/>
            <a:ext cx="228600" cy="228600"/>
          </a:xfrm>
          <a:prstGeom prst="smileyFace">
            <a:avLst>
              <a:gd name="adj" fmla="val 4653"/>
            </a:avLst>
          </a:prstGeom>
          <a:solidFill>
            <a:srgbClr val="00B050"/>
          </a:solidFill>
          <a:ln w="19050">
            <a:solidFill>
              <a:schemeClr val="tx1"/>
            </a:solidFill>
            <a:round/>
            <a:headEnd/>
            <a:tailEnd/>
          </a:ln>
          <a:effectLst/>
        </p:spPr>
        <p:txBody>
          <a:bodyPr wrap="none" anchor="ctr"/>
          <a:lstStyle/>
          <a:p>
            <a:endParaRPr lang="de-DE"/>
          </a:p>
        </p:txBody>
      </p:sp>
      <p:sp>
        <p:nvSpPr>
          <p:cNvPr id="8231" name="AutoShape 38"/>
          <p:cNvSpPr>
            <a:spLocks noChangeArrowheads="1"/>
          </p:cNvSpPr>
          <p:nvPr/>
        </p:nvSpPr>
        <p:spPr bwMode="auto">
          <a:xfrm>
            <a:off x="4498975" y="6380163"/>
            <a:ext cx="228600" cy="228600"/>
          </a:xfrm>
          <a:prstGeom prst="smileyFace">
            <a:avLst>
              <a:gd name="adj" fmla="val 4653"/>
            </a:avLst>
          </a:prstGeom>
          <a:solidFill>
            <a:srgbClr val="00B050"/>
          </a:solidFill>
          <a:ln w="19050">
            <a:solidFill>
              <a:schemeClr val="tx1"/>
            </a:solidFill>
            <a:round/>
            <a:headEnd/>
            <a:tailEnd/>
          </a:ln>
          <a:effectLst/>
        </p:spPr>
        <p:txBody>
          <a:bodyPr wrap="none" anchor="ctr"/>
          <a:lstStyle/>
          <a:p>
            <a:endParaRPr lang="de-DE"/>
          </a:p>
        </p:txBody>
      </p:sp>
      <p:sp>
        <p:nvSpPr>
          <p:cNvPr id="8232" name="AutoShape 39"/>
          <p:cNvSpPr>
            <a:spLocks noChangeArrowheads="1"/>
          </p:cNvSpPr>
          <p:nvPr/>
        </p:nvSpPr>
        <p:spPr bwMode="auto">
          <a:xfrm>
            <a:off x="1692275" y="4365625"/>
            <a:ext cx="228600" cy="228600"/>
          </a:xfrm>
          <a:prstGeom prst="smileyFace">
            <a:avLst>
              <a:gd name="adj" fmla="val 4653"/>
            </a:avLst>
          </a:prstGeom>
          <a:solidFill>
            <a:srgbClr val="00B050"/>
          </a:solidFill>
          <a:ln w="19050">
            <a:solidFill>
              <a:schemeClr val="tx1"/>
            </a:solidFill>
            <a:round/>
            <a:headEnd/>
            <a:tailEnd/>
          </a:ln>
          <a:effectLst/>
        </p:spPr>
        <p:txBody>
          <a:bodyPr wrap="none" anchor="ctr"/>
          <a:lstStyle/>
          <a:p>
            <a:endParaRPr lang="de-DE"/>
          </a:p>
        </p:txBody>
      </p:sp>
      <p:sp>
        <p:nvSpPr>
          <p:cNvPr id="8233" name="AutoShape 40"/>
          <p:cNvSpPr>
            <a:spLocks noChangeArrowheads="1"/>
          </p:cNvSpPr>
          <p:nvPr/>
        </p:nvSpPr>
        <p:spPr bwMode="auto">
          <a:xfrm>
            <a:off x="1908175" y="4581525"/>
            <a:ext cx="228600" cy="228600"/>
          </a:xfrm>
          <a:prstGeom prst="smileyFace">
            <a:avLst>
              <a:gd name="adj" fmla="val 4653"/>
            </a:avLst>
          </a:prstGeom>
          <a:solidFill>
            <a:srgbClr val="00B050"/>
          </a:solidFill>
          <a:ln w="19050">
            <a:solidFill>
              <a:schemeClr val="tx1"/>
            </a:solidFill>
            <a:round/>
            <a:headEnd/>
            <a:tailEnd/>
          </a:ln>
          <a:effectLst/>
        </p:spPr>
        <p:txBody>
          <a:bodyPr wrap="none" anchor="ctr"/>
          <a:lstStyle/>
          <a:p>
            <a:endParaRPr lang="de-DE"/>
          </a:p>
        </p:txBody>
      </p:sp>
      <p:sp>
        <p:nvSpPr>
          <p:cNvPr id="8234" name="AutoShape 41"/>
          <p:cNvSpPr>
            <a:spLocks noChangeArrowheads="1"/>
          </p:cNvSpPr>
          <p:nvPr/>
        </p:nvSpPr>
        <p:spPr bwMode="auto">
          <a:xfrm>
            <a:off x="2124075" y="4797425"/>
            <a:ext cx="228600" cy="228600"/>
          </a:xfrm>
          <a:prstGeom prst="smileyFace">
            <a:avLst>
              <a:gd name="adj" fmla="val 4653"/>
            </a:avLst>
          </a:prstGeom>
          <a:solidFill>
            <a:srgbClr val="00B050"/>
          </a:solidFill>
          <a:ln w="19050">
            <a:solidFill>
              <a:schemeClr val="tx1"/>
            </a:solidFill>
            <a:round/>
            <a:headEnd/>
            <a:tailEnd/>
          </a:ln>
          <a:effectLst/>
        </p:spPr>
        <p:txBody>
          <a:bodyPr wrap="none" anchor="ctr"/>
          <a:lstStyle/>
          <a:p>
            <a:endParaRPr lang="de-DE"/>
          </a:p>
        </p:txBody>
      </p:sp>
      <p:sp>
        <p:nvSpPr>
          <p:cNvPr id="8235" name="AutoShape 42"/>
          <p:cNvSpPr>
            <a:spLocks noChangeArrowheads="1"/>
          </p:cNvSpPr>
          <p:nvPr/>
        </p:nvSpPr>
        <p:spPr bwMode="auto">
          <a:xfrm>
            <a:off x="2339975" y="5013325"/>
            <a:ext cx="228600" cy="228600"/>
          </a:xfrm>
          <a:prstGeom prst="smileyFace">
            <a:avLst>
              <a:gd name="adj" fmla="val 4653"/>
            </a:avLst>
          </a:prstGeom>
          <a:solidFill>
            <a:srgbClr val="00B050"/>
          </a:solidFill>
          <a:ln w="19050">
            <a:solidFill>
              <a:schemeClr val="tx1"/>
            </a:solidFill>
            <a:round/>
            <a:headEnd/>
            <a:tailEnd/>
          </a:ln>
          <a:effectLst/>
        </p:spPr>
        <p:txBody>
          <a:bodyPr wrap="none" anchor="ctr"/>
          <a:lstStyle/>
          <a:p>
            <a:endParaRPr lang="de-DE"/>
          </a:p>
        </p:txBody>
      </p:sp>
      <p:sp>
        <p:nvSpPr>
          <p:cNvPr id="8236" name="AutoShape 43"/>
          <p:cNvSpPr>
            <a:spLocks noChangeArrowheads="1"/>
          </p:cNvSpPr>
          <p:nvPr/>
        </p:nvSpPr>
        <p:spPr bwMode="auto">
          <a:xfrm>
            <a:off x="2555875" y="5229225"/>
            <a:ext cx="228600" cy="228600"/>
          </a:xfrm>
          <a:prstGeom prst="smileyFace">
            <a:avLst>
              <a:gd name="adj" fmla="val 4653"/>
            </a:avLst>
          </a:prstGeom>
          <a:solidFill>
            <a:srgbClr val="00B050"/>
          </a:solidFill>
          <a:ln w="19050">
            <a:solidFill>
              <a:schemeClr val="tx1"/>
            </a:solidFill>
            <a:round/>
            <a:headEnd/>
            <a:tailEnd/>
          </a:ln>
          <a:effectLst/>
        </p:spPr>
        <p:txBody>
          <a:bodyPr wrap="none" anchor="ctr"/>
          <a:lstStyle/>
          <a:p>
            <a:endParaRPr lang="de-DE"/>
          </a:p>
        </p:txBody>
      </p:sp>
      <p:sp>
        <p:nvSpPr>
          <p:cNvPr id="8237" name="AutoShape 44"/>
          <p:cNvSpPr>
            <a:spLocks noChangeArrowheads="1"/>
          </p:cNvSpPr>
          <p:nvPr/>
        </p:nvSpPr>
        <p:spPr bwMode="auto">
          <a:xfrm>
            <a:off x="2771775" y="5445125"/>
            <a:ext cx="228600" cy="228600"/>
          </a:xfrm>
          <a:prstGeom prst="smileyFace">
            <a:avLst>
              <a:gd name="adj" fmla="val 4653"/>
            </a:avLst>
          </a:prstGeom>
          <a:solidFill>
            <a:srgbClr val="00B050"/>
          </a:solidFill>
          <a:ln w="19050">
            <a:solidFill>
              <a:schemeClr val="tx1"/>
            </a:solidFill>
            <a:round/>
            <a:headEnd/>
            <a:tailEnd/>
          </a:ln>
          <a:effectLst/>
        </p:spPr>
        <p:txBody>
          <a:bodyPr wrap="none" anchor="ctr"/>
          <a:lstStyle/>
          <a:p>
            <a:endParaRPr lang="de-DE"/>
          </a:p>
        </p:txBody>
      </p:sp>
      <p:sp>
        <p:nvSpPr>
          <p:cNvPr id="8238" name="AutoShape 45"/>
          <p:cNvSpPr>
            <a:spLocks noChangeArrowheads="1"/>
          </p:cNvSpPr>
          <p:nvPr/>
        </p:nvSpPr>
        <p:spPr bwMode="auto">
          <a:xfrm>
            <a:off x="2987675" y="5661025"/>
            <a:ext cx="228600" cy="228600"/>
          </a:xfrm>
          <a:prstGeom prst="smileyFace">
            <a:avLst>
              <a:gd name="adj" fmla="val 4653"/>
            </a:avLst>
          </a:prstGeom>
          <a:solidFill>
            <a:srgbClr val="00B050"/>
          </a:solidFill>
          <a:ln w="19050">
            <a:solidFill>
              <a:schemeClr val="tx1"/>
            </a:solidFill>
            <a:round/>
            <a:headEnd/>
            <a:tailEnd/>
          </a:ln>
          <a:effectLst/>
        </p:spPr>
        <p:txBody>
          <a:bodyPr wrap="none" anchor="ctr"/>
          <a:lstStyle/>
          <a:p>
            <a:endParaRPr lang="de-DE"/>
          </a:p>
        </p:txBody>
      </p:sp>
      <p:sp>
        <p:nvSpPr>
          <p:cNvPr id="8239" name="AutoShape 46"/>
          <p:cNvSpPr>
            <a:spLocks noChangeArrowheads="1"/>
          </p:cNvSpPr>
          <p:nvPr/>
        </p:nvSpPr>
        <p:spPr bwMode="auto">
          <a:xfrm>
            <a:off x="3203575" y="5876925"/>
            <a:ext cx="228600" cy="228600"/>
          </a:xfrm>
          <a:prstGeom prst="smileyFace">
            <a:avLst>
              <a:gd name="adj" fmla="val 4653"/>
            </a:avLst>
          </a:prstGeom>
          <a:solidFill>
            <a:srgbClr val="00B050"/>
          </a:solidFill>
          <a:ln w="19050">
            <a:solidFill>
              <a:schemeClr val="tx1"/>
            </a:solidFill>
            <a:round/>
            <a:headEnd/>
            <a:tailEnd/>
          </a:ln>
          <a:effectLst/>
        </p:spPr>
        <p:txBody>
          <a:bodyPr wrap="none" anchor="ctr"/>
          <a:lstStyle/>
          <a:p>
            <a:endParaRPr lang="de-DE"/>
          </a:p>
        </p:txBody>
      </p:sp>
      <p:sp>
        <p:nvSpPr>
          <p:cNvPr id="8240" name="AutoShape 47"/>
          <p:cNvSpPr>
            <a:spLocks noChangeArrowheads="1"/>
          </p:cNvSpPr>
          <p:nvPr/>
        </p:nvSpPr>
        <p:spPr bwMode="auto">
          <a:xfrm>
            <a:off x="3419475" y="6092825"/>
            <a:ext cx="228600" cy="228600"/>
          </a:xfrm>
          <a:prstGeom prst="smileyFace">
            <a:avLst>
              <a:gd name="adj" fmla="val 4653"/>
            </a:avLst>
          </a:prstGeom>
          <a:solidFill>
            <a:srgbClr val="00B050"/>
          </a:solidFill>
          <a:ln w="19050">
            <a:solidFill>
              <a:schemeClr val="tx1"/>
            </a:solidFill>
            <a:round/>
            <a:headEnd/>
            <a:tailEnd/>
          </a:ln>
          <a:effectLst/>
        </p:spPr>
        <p:txBody>
          <a:bodyPr wrap="none" anchor="ctr"/>
          <a:lstStyle/>
          <a:p>
            <a:endParaRPr lang="de-DE"/>
          </a:p>
        </p:txBody>
      </p:sp>
      <p:sp>
        <p:nvSpPr>
          <p:cNvPr id="8241" name="AutoShape 48"/>
          <p:cNvSpPr>
            <a:spLocks noChangeArrowheads="1"/>
          </p:cNvSpPr>
          <p:nvPr/>
        </p:nvSpPr>
        <p:spPr bwMode="auto">
          <a:xfrm>
            <a:off x="3635375" y="6308725"/>
            <a:ext cx="228600" cy="228600"/>
          </a:xfrm>
          <a:prstGeom prst="smileyFace">
            <a:avLst>
              <a:gd name="adj" fmla="val 4653"/>
            </a:avLst>
          </a:prstGeom>
          <a:solidFill>
            <a:srgbClr val="00B050"/>
          </a:solidFill>
          <a:ln w="19050">
            <a:solidFill>
              <a:schemeClr val="tx1"/>
            </a:solidFill>
            <a:round/>
            <a:headEnd/>
            <a:tailEnd/>
          </a:ln>
          <a:effectLst/>
        </p:spPr>
        <p:txBody>
          <a:bodyPr wrap="none" anchor="ctr"/>
          <a:lstStyle/>
          <a:p>
            <a:endParaRPr lang="de-DE"/>
          </a:p>
        </p:txBody>
      </p:sp>
      <p:sp>
        <p:nvSpPr>
          <p:cNvPr id="8242" name="AutoShape 49"/>
          <p:cNvSpPr>
            <a:spLocks noChangeArrowheads="1"/>
          </p:cNvSpPr>
          <p:nvPr/>
        </p:nvSpPr>
        <p:spPr bwMode="auto">
          <a:xfrm>
            <a:off x="4067175" y="2047875"/>
            <a:ext cx="228600" cy="228600"/>
          </a:xfrm>
          <a:prstGeom prst="smileyFace">
            <a:avLst>
              <a:gd name="adj" fmla="val 4653"/>
            </a:avLst>
          </a:prstGeom>
          <a:solidFill>
            <a:srgbClr val="00B050"/>
          </a:solidFill>
          <a:ln w="19050">
            <a:solidFill>
              <a:schemeClr val="tx1"/>
            </a:solidFill>
            <a:round/>
            <a:headEnd/>
            <a:tailEnd/>
          </a:ln>
          <a:effectLst/>
        </p:spPr>
        <p:txBody>
          <a:bodyPr wrap="none" anchor="ctr"/>
          <a:lstStyle/>
          <a:p>
            <a:endParaRPr lang="de-DE"/>
          </a:p>
        </p:txBody>
      </p:sp>
      <p:sp>
        <p:nvSpPr>
          <p:cNvPr id="8243" name="AutoShape 50"/>
          <p:cNvSpPr>
            <a:spLocks noChangeArrowheads="1"/>
          </p:cNvSpPr>
          <p:nvPr/>
        </p:nvSpPr>
        <p:spPr bwMode="auto">
          <a:xfrm>
            <a:off x="5076825" y="1414463"/>
            <a:ext cx="228600" cy="228600"/>
          </a:xfrm>
          <a:prstGeom prst="smileyFace">
            <a:avLst>
              <a:gd name="adj" fmla="val 4653"/>
            </a:avLst>
          </a:prstGeom>
          <a:solidFill>
            <a:srgbClr val="00B050"/>
          </a:solidFill>
          <a:ln w="19050">
            <a:solidFill>
              <a:schemeClr val="tx1"/>
            </a:solidFill>
            <a:round/>
            <a:headEnd/>
            <a:tailEnd/>
          </a:ln>
          <a:effectLst/>
        </p:spPr>
        <p:txBody>
          <a:bodyPr wrap="none" anchor="ctr"/>
          <a:lstStyle/>
          <a:p>
            <a:endParaRPr lang="de-DE">
              <a:solidFill>
                <a:srgbClr val="00B050"/>
              </a:solidFill>
            </a:endParaRPr>
          </a:p>
        </p:txBody>
      </p:sp>
      <p:sp>
        <p:nvSpPr>
          <p:cNvPr id="8244" name="AutoShape 51"/>
          <p:cNvSpPr>
            <a:spLocks noChangeArrowheads="1"/>
          </p:cNvSpPr>
          <p:nvPr/>
        </p:nvSpPr>
        <p:spPr bwMode="auto">
          <a:xfrm>
            <a:off x="5292725" y="1630363"/>
            <a:ext cx="228600" cy="228600"/>
          </a:xfrm>
          <a:prstGeom prst="smileyFace">
            <a:avLst>
              <a:gd name="adj" fmla="val 4653"/>
            </a:avLst>
          </a:prstGeom>
          <a:solidFill>
            <a:srgbClr val="00B050"/>
          </a:solidFill>
          <a:ln w="19050">
            <a:solidFill>
              <a:schemeClr val="tx1"/>
            </a:solidFill>
            <a:round/>
            <a:headEnd/>
            <a:tailEnd/>
          </a:ln>
          <a:effectLst/>
        </p:spPr>
        <p:txBody>
          <a:bodyPr wrap="none" anchor="ctr"/>
          <a:lstStyle/>
          <a:p>
            <a:endParaRPr lang="de-DE">
              <a:solidFill>
                <a:srgbClr val="00B050"/>
              </a:solidFill>
            </a:endParaRPr>
          </a:p>
        </p:txBody>
      </p:sp>
      <p:sp>
        <p:nvSpPr>
          <p:cNvPr id="8245" name="AutoShape 52"/>
          <p:cNvSpPr>
            <a:spLocks noChangeArrowheads="1"/>
          </p:cNvSpPr>
          <p:nvPr/>
        </p:nvSpPr>
        <p:spPr bwMode="auto">
          <a:xfrm>
            <a:off x="5508625" y="1846263"/>
            <a:ext cx="228600" cy="228600"/>
          </a:xfrm>
          <a:prstGeom prst="smileyFace">
            <a:avLst>
              <a:gd name="adj" fmla="val 4653"/>
            </a:avLst>
          </a:prstGeom>
          <a:solidFill>
            <a:srgbClr val="00B050"/>
          </a:solidFill>
          <a:ln w="19050">
            <a:solidFill>
              <a:schemeClr val="tx1"/>
            </a:solidFill>
            <a:round/>
            <a:headEnd/>
            <a:tailEnd/>
          </a:ln>
          <a:effectLst/>
        </p:spPr>
        <p:txBody>
          <a:bodyPr wrap="none" anchor="ctr"/>
          <a:lstStyle/>
          <a:p>
            <a:endParaRPr lang="de-DE">
              <a:solidFill>
                <a:srgbClr val="00B050"/>
              </a:solidFill>
            </a:endParaRPr>
          </a:p>
        </p:txBody>
      </p:sp>
      <p:sp>
        <p:nvSpPr>
          <p:cNvPr id="8246" name="AutoShape 53"/>
          <p:cNvSpPr>
            <a:spLocks noChangeArrowheads="1"/>
          </p:cNvSpPr>
          <p:nvPr/>
        </p:nvSpPr>
        <p:spPr bwMode="auto">
          <a:xfrm>
            <a:off x="5724525" y="2062163"/>
            <a:ext cx="228600" cy="228600"/>
          </a:xfrm>
          <a:prstGeom prst="smileyFace">
            <a:avLst>
              <a:gd name="adj" fmla="val 4653"/>
            </a:avLst>
          </a:prstGeom>
          <a:solidFill>
            <a:srgbClr val="00B050"/>
          </a:solidFill>
          <a:ln w="19050">
            <a:solidFill>
              <a:schemeClr val="tx1"/>
            </a:solidFill>
            <a:round/>
            <a:headEnd/>
            <a:tailEnd/>
          </a:ln>
          <a:effectLst/>
        </p:spPr>
        <p:txBody>
          <a:bodyPr wrap="none" anchor="ctr"/>
          <a:lstStyle/>
          <a:p>
            <a:endParaRPr lang="de-DE"/>
          </a:p>
        </p:txBody>
      </p:sp>
      <p:sp>
        <p:nvSpPr>
          <p:cNvPr id="8247" name="AutoShape 54"/>
          <p:cNvSpPr>
            <a:spLocks noChangeArrowheads="1"/>
          </p:cNvSpPr>
          <p:nvPr/>
        </p:nvSpPr>
        <p:spPr bwMode="auto">
          <a:xfrm>
            <a:off x="5940425" y="2278063"/>
            <a:ext cx="228600" cy="228600"/>
          </a:xfrm>
          <a:prstGeom prst="smileyFace">
            <a:avLst>
              <a:gd name="adj" fmla="val 4653"/>
            </a:avLst>
          </a:prstGeom>
          <a:solidFill>
            <a:srgbClr val="00B050"/>
          </a:solidFill>
          <a:ln w="19050">
            <a:solidFill>
              <a:schemeClr val="tx1"/>
            </a:solidFill>
            <a:round/>
            <a:headEnd/>
            <a:tailEnd/>
          </a:ln>
          <a:effectLst/>
        </p:spPr>
        <p:txBody>
          <a:bodyPr wrap="none" anchor="ctr"/>
          <a:lstStyle/>
          <a:p>
            <a:endParaRPr lang="de-DE"/>
          </a:p>
        </p:txBody>
      </p:sp>
      <p:sp>
        <p:nvSpPr>
          <p:cNvPr id="8248" name="AutoShape 55"/>
          <p:cNvSpPr>
            <a:spLocks noChangeArrowheads="1"/>
          </p:cNvSpPr>
          <p:nvPr/>
        </p:nvSpPr>
        <p:spPr bwMode="auto">
          <a:xfrm>
            <a:off x="6156325" y="2493963"/>
            <a:ext cx="228600" cy="228600"/>
          </a:xfrm>
          <a:prstGeom prst="smileyFace">
            <a:avLst>
              <a:gd name="adj" fmla="val 4653"/>
            </a:avLst>
          </a:prstGeom>
          <a:solidFill>
            <a:srgbClr val="00B050"/>
          </a:solidFill>
          <a:ln w="19050">
            <a:solidFill>
              <a:schemeClr val="tx1"/>
            </a:solidFill>
            <a:round/>
            <a:headEnd/>
            <a:tailEnd/>
          </a:ln>
          <a:effectLst/>
        </p:spPr>
        <p:txBody>
          <a:bodyPr wrap="none" anchor="ctr"/>
          <a:lstStyle/>
          <a:p>
            <a:endParaRPr lang="de-DE"/>
          </a:p>
        </p:txBody>
      </p:sp>
      <p:sp>
        <p:nvSpPr>
          <p:cNvPr id="8249" name="AutoShape 56"/>
          <p:cNvSpPr>
            <a:spLocks noChangeArrowheads="1"/>
          </p:cNvSpPr>
          <p:nvPr/>
        </p:nvSpPr>
        <p:spPr bwMode="auto">
          <a:xfrm>
            <a:off x="6372225" y="2709863"/>
            <a:ext cx="228600" cy="228600"/>
          </a:xfrm>
          <a:prstGeom prst="smileyFace">
            <a:avLst>
              <a:gd name="adj" fmla="val 4653"/>
            </a:avLst>
          </a:prstGeom>
          <a:solidFill>
            <a:srgbClr val="00B050"/>
          </a:solidFill>
          <a:ln w="19050">
            <a:solidFill>
              <a:schemeClr val="tx1"/>
            </a:solidFill>
            <a:round/>
            <a:headEnd/>
            <a:tailEnd/>
          </a:ln>
          <a:effectLst/>
        </p:spPr>
        <p:txBody>
          <a:bodyPr wrap="none" anchor="ctr"/>
          <a:lstStyle/>
          <a:p>
            <a:endParaRPr lang="de-DE"/>
          </a:p>
        </p:txBody>
      </p:sp>
      <p:sp>
        <p:nvSpPr>
          <p:cNvPr id="8250" name="AutoShape 57"/>
          <p:cNvSpPr>
            <a:spLocks noChangeArrowheads="1"/>
          </p:cNvSpPr>
          <p:nvPr/>
        </p:nvSpPr>
        <p:spPr bwMode="auto">
          <a:xfrm>
            <a:off x="6588125" y="2925763"/>
            <a:ext cx="228600" cy="228600"/>
          </a:xfrm>
          <a:prstGeom prst="smileyFace">
            <a:avLst>
              <a:gd name="adj" fmla="val 4653"/>
            </a:avLst>
          </a:prstGeom>
          <a:solidFill>
            <a:srgbClr val="00B050"/>
          </a:solidFill>
          <a:ln w="19050">
            <a:solidFill>
              <a:schemeClr val="tx1"/>
            </a:solidFill>
            <a:round/>
            <a:headEnd/>
            <a:tailEnd/>
          </a:ln>
          <a:effectLst/>
        </p:spPr>
        <p:txBody>
          <a:bodyPr wrap="none" anchor="ctr"/>
          <a:lstStyle/>
          <a:p>
            <a:endParaRPr lang="de-DE"/>
          </a:p>
        </p:txBody>
      </p:sp>
      <p:sp>
        <p:nvSpPr>
          <p:cNvPr id="8251" name="AutoShape 58"/>
          <p:cNvSpPr>
            <a:spLocks noChangeArrowheads="1"/>
          </p:cNvSpPr>
          <p:nvPr/>
        </p:nvSpPr>
        <p:spPr bwMode="auto">
          <a:xfrm>
            <a:off x="6804025" y="3141663"/>
            <a:ext cx="228600" cy="228600"/>
          </a:xfrm>
          <a:prstGeom prst="smileyFace">
            <a:avLst>
              <a:gd name="adj" fmla="val 4653"/>
            </a:avLst>
          </a:prstGeom>
          <a:solidFill>
            <a:srgbClr val="00B050"/>
          </a:solidFill>
          <a:ln w="19050">
            <a:solidFill>
              <a:schemeClr val="tx1"/>
            </a:solidFill>
            <a:round/>
            <a:headEnd/>
            <a:tailEnd/>
          </a:ln>
          <a:effectLst/>
        </p:spPr>
        <p:txBody>
          <a:bodyPr wrap="none" anchor="ctr"/>
          <a:lstStyle/>
          <a:p>
            <a:endParaRPr lang="de-DE"/>
          </a:p>
        </p:txBody>
      </p:sp>
      <p:sp>
        <p:nvSpPr>
          <p:cNvPr id="8252" name="AutoShape 59"/>
          <p:cNvSpPr>
            <a:spLocks noChangeArrowheads="1"/>
          </p:cNvSpPr>
          <p:nvPr/>
        </p:nvSpPr>
        <p:spPr bwMode="auto">
          <a:xfrm>
            <a:off x="7019925" y="3357563"/>
            <a:ext cx="228600" cy="228600"/>
          </a:xfrm>
          <a:prstGeom prst="smileyFace">
            <a:avLst>
              <a:gd name="adj" fmla="val 4653"/>
            </a:avLst>
          </a:prstGeom>
          <a:solidFill>
            <a:srgbClr val="00B050"/>
          </a:solidFill>
          <a:ln w="19050">
            <a:solidFill>
              <a:schemeClr val="tx1"/>
            </a:solidFill>
            <a:round/>
            <a:headEnd/>
            <a:tailEnd/>
          </a:ln>
          <a:effectLst/>
        </p:spPr>
        <p:txBody>
          <a:bodyPr wrap="none" anchor="ctr"/>
          <a:lstStyle/>
          <a:p>
            <a:endParaRPr lang="de-DE"/>
          </a:p>
        </p:txBody>
      </p:sp>
      <p:sp>
        <p:nvSpPr>
          <p:cNvPr id="8253" name="AutoShape 60"/>
          <p:cNvSpPr>
            <a:spLocks noChangeArrowheads="1"/>
          </p:cNvSpPr>
          <p:nvPr/>
        </p:nvSpPr>
        <p:spPr bwMode="auto">
          <a:xfrm>
            <a:off x="4429125" y="1558925"/>
            <a:ext cx="228600" cy="228600"/>
          </a:xfrm>
          <a:prstGeom prst="smileyFace">
            <a:avLst>
              <a:gd name="adj" fmla="val 4653"/>
            </a:avLst>
          </a:prstGeom>
          <a:solidFill>
            <a:srgbClr val="00B050"/>
          </a:solidFill>
          <a:ln w="19050">
            <a:solidFill>
              <a:schemeClr val="tx1"/>
            </a:solidFill>
            <a:round/>
            <a:headEnd/>
            <a:tailEnd/>
          </a:ln>
          <a:effectLst/>
        </p:spPr>
        <p:txBody>
          <a:bodyPr wrap="none" anchor="ctr"/>
          <a:lstStyle/>
          <a:p>
            <a:endParaRPr lang="de-DE"/>
          </a:p>
        </p:txBody>
      </p:sp>
      <p:sp>
        <p:nvSpPr>
          <p:cNvPr id="8254" name="AutoShape 61"/>
          <p:cNvSpPr>
            <a:spLocks noChangeArrowheads="1"/>
          </p:cNvSpPr>
          <p:nvPr/>
        </p:nvSpPr>
        <p:spPr bwMode="auto">
          <a:xfrm>
            <a:off x="5491163" y="3281363"/>
            <a:ext cx="228600" cy="228600"/>
          </a:xfrm>
          <a:prstGeom prst="smileyFace">
            <a:avLst>
              <a:gd name="adj" fmla="val 4653"/>
            </a:avLst>
          </a:prstGeom>
          <a:solidFill>
            <a:srgbClr val="00B050"/>
          </a:solidFill>
          <a:ln w="19050">
            <a:solidFill>
              <a:schemeClr val="tx1"/>
            </a:solidFill>
            <a:round/>
            <a:headEnd/>
            <a:tailEnd/>
          </a:ln>
          <a:effectLst/>
        </p:spPr>
        <p:txBody>
          <a:bodyPr wrap="none" anchor="ctr"/>
          <a:lstStyle/>
          <a:p>
            <a:endParaRPr lang="de-DE"/>
          </a:p>
        </p:txBody>
      </p:sp>
      <p:sp>
        <p:nvSpPr>
          <p:cNvPr id="8255" name="AutoShape 62"/>
          <p:cNvSpPr>
            <a:spLocks noChangeArrowheads="1"/>
          </p:cNvSpPr>
          <p:nvPr/>
        </p:nvSpPr>
        <p:spPr bwMode="auto">
          <a:xfrm>
            <a:off x="4645025" y="1774825"/>
            <a:ext cx="228600" cy="228600"/>
          </a:xfrm>
          <a:prstGeom prst="smileyFace">
            <a:avLst>
              <a:gd name="adj" fmla="val 4653"/>
            </a:avLst>
          </a:prstGeom>
          <a:solidFill>
            <a:srgbClr val="00B050"/>
          </a:solidFill>
          <a:ln w="19050">
            <a:solidFill>
              <a:schemeClr val="tx1"/>
            </a:solidFill>
            <a:round/>
            <a:headEnd/>
            <a:tailEnd/>
          </a:ln>
          <a:effectLst/>
        </p:spPr>
        <p:txBody>
          <a:bodyPr wrap="none" anchor="ctr"/>
          <a:lstStyle/>
          <a:p>
            <a:endParaRPr lang="de-DE"/>
          </a:p>
        </p:txBody>
      </p:sp>
      <p:sp>
        <p:nvSpPr>
          <p:cNvPr id="8256" name="AutoShape 63"/>
          <p:cNvSpPr>
            <a:spLocks noChangeArrowheads="1"/>
          </p:cNvSpPr>
          <p:nvPr/>
        </p:nvSpPr>
        <p:spPr bwMode="auto">
          <a:xfrm>
            <a:off x="4860925" y="1990725"/>
            <a:ext cx="228600" cy="228600"/>
          </a:xfrm>
          <a:prstGeom prst="smileyFace">
            <a:avLst>
              <a:gd name="adj" fmla="val 4653"/>
            </a:avLst>
          </a:prstGeom>
          <a:solidFill>
            <a:srgbClr val="00B050"/>
          </a:solidFill>
          <a:ln w="19050">
            <a:solidFill>
              <a:schemeClr val="tx1"/>
            </a:solidFill>
            <a:round/>
            <a:headEnd/>
            <a:tailEnd/>
          </a:ln>
          <a:effectLst/>
        </p:spPr>
        <p:txBody>
          <a:bodyPr wrap="none" anchor="ctr"/>
          <a:lstStyle/>
          <a:p>
            <a:endParaRPr lang="de-DE"/>
          </a:p>
        </p:txBody>
      </p:sp>
      <p:sp>
        <p:nvSpPr>
          <p:cNvPr id="8257" name="AutoShape 64"/>
          <p:cNvSpPr>
            <a:spLocks noChangeArrowheads="1"/>
          </p:cNvSpPr>
          <p:nvPr/>
        </p:nvSpPr>
        <p:spPr bwMode="auto">
          <a:xfrm>
            <a:off x="5076825" y="2206625"/>
            <a:ext cx="228600" cy="228600"/>
          </a:xfrm>
          <a:prstGeom prst="smileyFace">
            <a:avLst>
              <a:gd name="adj" fmla="val 4653"/>
            </a:avLst>
          </a:prstGeom>
          <a:solidFill>
            <a:srgbClr val="00B050"/>
          </a:solidFill>
          <a:ln w="19050">
            <a:solidFill>
              <a:schemeClr val="tx1"/>
            </a:solidFill>
            <a:round/>
            <a:headEnd/>
            <a:tailEnd/>
          </a:ln>
          <a:effectLst/>
        </p:spPr>
        <p:txBody>
          <a:bodyPr wrap="none" anchor="ctr"/>
          <a:lstStyle/>
          <a:p>
            <a:endParaRPr lang="de-DE"/>
          </a:p>
        </p:txBody>
      </p:sp>
      <p:sp>
        <p:nvSpPr>
          <p:cNvPr id="8258" name="AutoShape 65"/>
          <p:cNvSpPr>
            <a:spLocks noChangeArrowheads="1"/>
          </p:cNvSpPr>
          <p:nvPr/>
        </p:nvSpPr>
        <p:spPr bwMode="auto">
          <a:xfrm>
            <a:off x="5292725" y="2422525"/>
            <a:ext cx="228600" cy="228600"/>
          </a:xfrm>
          <a:prstGeom prst="smileyFace">
            <a:avLst>
              <a:gd name="adj" fmla="val 4653"/>
            </a:avLst>
          </a:prstGeom>
          <a:solidFill>
            <a:srgbClr val="00B050"/>
          </a:solidFill>
          <a:ln w="19050">
            <a:solidFill>
              <a:schemeClr val="tx1"/>
            </a:solidFill>
            <a:round/>
            <a:headEnd/>
            <a:tailEnd/>
          </a:ln>
          <a:effectLst/>
        </p:spPr>
        <p:txBody>
          <a:bodyPr wrap="none" anchor="ctr"/>
          <a:lstStyle/>
          <a:p>
            <a:endParaRPr lang="de-DE"/>
          </a:p>
        </p:txBody>
      </p:sp>
      <p:sp>
        <p:nvSpPr>
          <p:cNvPr id="8259" name="AutoShape 66"/>
          <p:cNvSpPr>
            <a:spLocks noChangeArrowheads="1"/>
          </p:cNvSpPr>
          <p:nvPr/>
        </p:nvSpPr>
        <p:spPr bwMode="auto">
          <a:xfrm>
            <a:off x="5508625" y="2638425"/>
            <a:ext cx="228600" cy="228600"/>
          </a:xfrm>
          <a:prstGeom prst="smileyFace">
            <a:avLst>
              <a:gd name="adj" fmla="val 4653"/>
            </a:avLst>
          </a:prstGeom>
          <a:solidFill>
            <a:srgbClr val="00B050"/>
          </a:solidFill>
          <a:ln w="19050">
            <a:solidFill>
              <a:schemeClr val="tx1"/>
            </a:solidFill>
            <a:round/>
            <a:headEnd/>
            <a:tailEnd/>
          </a:ln>
          <a:effectLst/>
        </p:spPr>
        <p:txBody>
          <a:bodyPr wrap="none" anchor="ctr"/>
          <a:lstStyle/>
          <a:p>
            <a:endParaRPr lang="de-DE"/>
          </a:p>
        </p:txBody>
      </p:sp>
      <p:sp>
        <p:nvSpPr>
          <p:cNvPr id="8260" name="AutoShape 67"/>
          <p:cNvSpPr>
            <a:spLocks noChangeArrowheads="1"/>
          </p:cNvSpPr>
          <p:nvPr/>
        </p:nvSpPr>
        <p:spPr bwMode="auto">
          <a:xfrm>
            <a:off x="5724525" y="2854325"/>
            <a:ext cx="228600" cy="228600"/>
          </a:xfrm>
          <a:prstGeom prst="smileyFace">
            <a:avLst>
              <a:gd name="adj" fmla="val 4653"/>
            </a:avLst>
          </a:prstGeom>
          <a:solidFill>
            <a:srgbClr val="00B050"/>
          </a:solidFill>
          <a:ln w="19050">
            <a:solidFill>
              <a:schemeClr val="tx1"/>
            </a:solidFill>
            <a:round/>
            <a:headEnd/>
            <a:tailEnd/>
          </a:ln>
          <a:effectLst/>
        </p:spPr>
        <p:txBody>
          <a:bodyPr wrap="none" anchor="ctr"/>
          <a:lstStyle/>
          <a:p>
            <a:endParaRPr lang="de-DE"/>
          </a:p>
        </p:txBody>
      </p:sp>
      <p:sp>
        <p:nvSpPr>
          <p:cNvPr id="8261" name="AutoShape 68"/>
          <p:cNvSpPr>
            <a:spLocks noChangeArrowheads="1"/>
          </p:cNvSpPr>
          <p:nvPr/>
        </p:nvSpPr>
        <p:spPr bwMode="auto">
          <a:xfrm>
            <a:off x="5940425" y="3070225"/>
            <a:ext cx="228600" cy="228600"/>
          </a:xfrm>
          <a:prstGeom prst="smileyFace">
            <a:avLst>
              <a:gd name="adj" fmla="val 4653"/>
            </a:avLst>
          </a:prstGeom>
          <a:solidFill>
            <a:srgbClr val="00B050"/>
          </a:solidFill>
          <a:ln w="19050">
            <a:solidFill>
              <a:schemeClr val="tx1"/>
            </a:solidFill>
            <a:round/>
            <a:headEnd/>
            <a:tailEnd/>
          </a:ln>
          <a:effectLst/>
        </p:spPr>
        <p:txBody>
          <a:bodyPr wrap="none" anchor="ctr"/>
          <a:lstStyle/>
          <a:p>
            <a:endParaRPr lang="de-DE"/>
          </a:p>
        </p:txBody>
      </p:sp>
      <p:sp>
        <p:nvSpPr>
          <p:cNvPr id="8262" name="AutoShape 69"/>
          <p:cNvSpPr>
            <a:spLocks noChangeArrowheads="1"/>
          </p:cNvSpPr>
          <p:nvPr/>
        </p:nvSpPr>
        <p:spPr bwMode="auto">
          <a:xfrm>
            <a:off x="6156325" y="3286125"/>
            <a:ext cx="228600" cy="228600"/>
          </a:xfrm>
          <a:prstGeom prst="smileyFace">
            <a:avLst>
              <a:gd name="adj" fmla="val 4653"/>
            </a:avLst>
          </a:prstGeom>
          <a:solidFill>
            <a:srgbClr val="00B050"/>
          </a:solidFill>
          <a:ln w="19050">
            <a:solidFill>
              <a:schemeClr val="tx1"/>
            </a:solidFill>
            <a:round/>
            <a:headEnd/>
            <a:tailEnd/>
          </a:ln>
          <a:effectLst/>
        </p:spPr>
        <p:txBody>
          <a:bodyPr wrap="none" anchor="ctr"/>
          <a:lstStyle/>
          <a:p>
            <a:endParaRPr lang="de-DE"/>
          </a:p>
        </p:txBody>
      </p:sp>
      <p:sp>
        <p:nvSpPr>
          <p:cNvPr id="8263" name="AutoShape 70"/>
          <p:cNvSpPr>
            <a:spLocks noChangeArrowheads="1"/>
          </p:cNvSpPr>
          <p:nvPr/>
        </p:nvSpPr>
        <p:spPr bwMode="auto">
          <a:xfrm>
            <a:off x="6372225" y="3502025"/>
            <a:ext cx="228600" cy="228600"/>
          </a:xfrm>
          <a:prstGeom prst="smileyFace">
            <a:avLst>
              <a:gd name="adj" fmla="val 4653"/>
            </a:avLst>
          </a:prstGeom>
          <a:solidFill>
            <a:srgbClr val="00B050"/>
          </a:solidFill>
          <a:ln w="19050">
            <a:solidFill>
              <a:schemeClr val="tx1"/>
            </a:solidFill>
            <a:round/>
            <a:headEnd/>
            <a:tailEnd/>
          </a:ln>
          <a:effectLst/>
        </p:spPr>
        <p:txBody>
          <a:bodyPr wrap="none" anchor="ctr"/>
          <a:lstStyle/>
          <a:p>
            <a:endParaRPr lang="de-DE"/>
          </a:p>
        </p:txBody>
      </p:sp>
      <p:sp>
        <p:nvSpPr>
          <p:cNvPr id="8264" name="AutoShape 71"/>
          <p:cNvSpPr>
            <a:spLocks noChangeArrowheads="1"/>
          </p:cNvSpPr>
          <p:nvPr/>
        </p:nvSpPr>
        <p:spPr bwMode="auto">
          <a:xfrm>
            <a:off x="6588125" y="3717925"/>
            <a:ext cx="228600" cy="228600"/>
          </a:xfrm>
          <a:prstGeom prst="smileyFace">
            <a:avLst>
              <a:gd name="adj" fmla="val 4653"/>
            </a:avLst>
          </a:prstGeom>
          <a:solidFill>
            <a:srgbClr val="00B050"/>
          </a:solidFill>
          <a:ln w="19050">
            <a:solidFill>
              <a:schemeClr val="tx1"/>
            </a:solidFill>
            <a:round/>
            <a:headEnd/>
            <a:tailEnd/>
          </a:ln>
          <a:effectLst/>
        </p:spPr>
        <p:txBody>
          <a:bodyPr wrap="none" anchor="ctr"/>
          <a:lstStyle/>
          <a:p>
            <a:endParaRPr lang="de-DE"/>
          </a:p>
        </p:txBody>
      </p:sp>
      <p:sp>
        <p:nvSpPr>
          <p:cNvPr id="8265" name="AutoShape 72"/>
          <p:cNvSpPr>
            <a:spLocks noChangeArrowheads="1"/>
          </p:cNvSpPr>
          <p:nvPr/>
        </p:nvSpPr>
        <p:spPr bwMode="auto">
          <a:xfrm>
            <a:off x="5795963" y="4005263"/>
            <a:ext cx="228600" cy="228600"/>
          </a:xfrm>
          <a:prstGeom prst="smileyFace">
            <a:avLst>
              <a:gd name="adj" fmla="val 4653"/>
            </a:avLst>
          </a:prstGeom>
          <a:solidFill>
            <a:srgbClr val="00B050"/>
          </a:solidFill>
          <a:ln w="19050">
            <a:solidFill>
              <a:schemeClr val="tx1"/>
            </a:solidFill>
            <a:round/>
            <a:headEnd/>
            <a:tailEnd/>
          </a:ln>
          <a:effectLst/>
        </p:spPr>
        <p:txBody>
          <a:bodyPr wrap="none" anchor="ctr"/>
          <a:lstStyle/>
          <a:p>
            <a:endParaRPr lang="de-DE"/>
          </a:p>
        </p:txBody>
      </p:sp>
      <p:sp>
        <p:nvSpPr>
          <p:cNvPr id="8266" name="AutoShape 73"/>
          <p:cNvSpPr>
            <a:spLocks noChangeArrowheads="1"/>
          </p:cNvSpPr>
          <p:nvPr/>
        </p:nvSpPr>
        <p:spPr bwMode="auto">
          <a:xfrm>
            <a:off x="6011863" y="4221163"/>
            <a:ext cx="228600" cy="228600"/>
          </a:xfrm>
          <a:prstGeom prst="smileyFace">
            <a:avLst>
              <a:gd name="adj" fmla="val 4653"/>
            </a:avLst>
          </a:prstGeom>
          <a:solidFill>
            <a:srgbClr val="00B050"/>
          </a:solidFill>
          <a:ln w="19050">
            <a:solidFill>
              <a:schemeClr val="tx1"/>
            </a:solidFill>
            <a:round/>
            <a:headEnd/>
            <a:tailEnd/>
          </a:ln>
          <a:effectLst/>
        </p:spPr>
        <p:txBody>
          <a:bodyPr wrap="none" anchor="ctr"/>
          <a:lstStyle/>
          <a:p>
            <a:endParaRPr lang="de-DE"/>
          </a:p>
        </p:txBody>
      </p:sp>
      <p:sp>
        <p:nvSpPr>
          <p:cNvPr id="8267" name="AutoShape 74"/>
          <p:cNvSpPr>
            <a:spLocks noChangeArrowheads="1"/>
          </p:cNvSpPr>
          <p:nvPr/>
        </p:nvSpPr>
        <p:spPr bwMode="auto">
          <a:xfrm>
            <a:off x="6227763" y="4437063"/>
            <a:ext cx="228600" cy="228600"/>
          </a:xfrm>
          <a:prstGeom prst="smileyFace">
            <a:avLst>
              <a:gd name="adj" fmla="val 4653"/>
            </a:avLst>
          </a:prstGeom>
          <a:solidFill>
            <a:srgbClr val="00B050"/>
          </a:solidFill>
          <a:ln w="19050">
            <a:solidFill>
              <a:schemeClr val="tx1"/>
            </a:solidFill>
            <a:round/>
            <a:headEnd/>
            <a:tailEnd/>
          </a:ln>
          <a:effectLst/>
        </p:spPr>
        <p:txBody>
          <a:bodyPr wrap="none" anchor="ctr"/>
          <a:lstStyle/>
          <a:p>
            <a:endParaRPr lang="de-DE"/>
          </a:p>
        </p:txBody>
      </p:sp>
      <p:sp>
        <p:nvSpPr>
          <p:cNvPr id="8268" name="AutoShape 75"/>
          <p:cNvSpPr>
            <a:spLocks noChangeArrowheads="1"/>
          </p:cNvSpPr>
          <p:nvPr/>
        </p:nvSpPr>
        <p:spPr bwMode="auto">
          <a:xfrm>
            <a:off x="6443663" y="4652963"/>
            <a:ext cx="228600" cy="228600"/>
          </a:xfrm>
          <a:prstGeom prst="smileyFace">
            <a:avLst>
              <a:gd name="adj" fmla="val 4653"/>
            </a:avLst>
          </a:prstGeom>
          <a:solidFill>
            <a:srgbClr val="00B050"/>
          </a:solidFill>
          <a:ln w="19050">
            <a:solidFill>
              <a:schemeClr val="tx1"/>
            </a:solidFill>
            <a:round/>
            <a:headEnd/>
            <a:tailEnd/>
          </a:ln>
          <a:effectLst/>
        </p:spPr>
        <p:txBody>
          <a:bodyPr wrap="none" anchor="ctr"/>
          <a:lstStyle/>
          <a:p>
            <a:endParaRPr lang="de-DE"/>
          </a:p>
        </p:txBody>
      </p:sp>
      <p:sp>
        <p:nvSpPr>
          <p:cNvPr id="8269" name="AutoShape 76"/>
          <p:cNvSpPr>
            <a:spLocks noChangeArrowheads="1"/>
          </p:cNvSpPr>
          <p:nvPr/>
        </p:nvSpPr>
        <p:spPr bwMode="auto">
          <a:xfrm>
            <a:off x="6659563" y="4868863"/>
            <a:ext cx="228600" cy="228600"/>
          </a:xfrm>
          <a:prstGeom prst="smileyFace">
            <a:avLst>
              <a:gd name="adj" fmla="val 4653"/>
            </a:avLst>
          </a:prstGeom>
          <a:solidFill>
            <a:srgbClr val="00B050"/>
          </a:solidFill>
          <a:ln w="19050">
            <a:solidFill>
              <a:schemeClr val="tx1"/>
            </a:solidFill>
            <a:round/>
            <a:headEnd/>
            <a:tailEnd/>
          </a:ln>
          <a:effectLst/>
        </p:spPr>
        <p:txBody>
          <a:bodyPr wrap="none" anchor="ctr"/>
          <a:lstStyle/>
          <a:p>
            <a:endParaRPr lang="de-DE"/>
          </a:p>
        </p:txBody>
      </p:sp>
      <p:sp>
        <p:nvSpPr>
          <p:cNvPr id="8270" name="AutoShape 77"/>
          <p:cNvSpPr>
            <a:spLocks noChangeArrowheads="1"/>
          </p:cNvSpPr>
          <p:nvPr/>
        </p:nvSpPr>
        <p:spPr bwMode="auto">
          <a:xfrm>
            <a:off x="5394325" y="4073525"/>
            <a:ext cx="228600" cy="228600"/>
          </a:xfrm>
          <a:prstGeom prst="smileyFace">
            <a:avLst>
              <a:gd name="adj" fmla="val 4653"/>
            </a:avLst>
          </a:prstGeom>
          <a:solidFill>
            <a:srgbClr val="00B050"/>
          </a:solidFill>
          <a:ln w="19050">
            <a:solidFill>
              <a:schemeClr val="tx1"/>
            </a:solidFill>
            <a:round/>
            <a:headEnd/>
            <a:tailEnd/>
          </a:ln>
          <a:effectLst/>
        </p:spPr>
        <p:txBody>
          <a:bodyPr wrap="none" anchor="ctr"/>
          <a:lstStyle/>
          <a:p>
            <a:endParaRPr lang="de-DE"/>
          </a:p>
        </p:txBody>
      </p:sp>
      <p:sp>
        <p:nvSpPr>
          <p:cNvPr id="8271" name="AutoShape 78"/>
          <p:cNvSpPr>
            <a:spLocks noChangeArrowheads="1"/>
          </p:cNvSpPr>
          <p:nvPr/>
        </p:nvSpPr>
        <p:spPr bwMode="auto">
          <a:xfrm>
            <a:off x="5508625" y="4581525"/>
            <a:ext cx="228600" cy="228600"/>
          </a:xfrm>
          <a:prstGeom prst="smileyFace">
            <a:avLst>
              <a:gd name="adj" fmla="val 4653"/>
            </a:avLst>
          </a:prstGeom>
          <a:solidFill>
            <a:srgbClr val="00B050"/>
          </a:solidFill>
          <a:ln w="19050">
            <a:solidFill>
              <a:schemeClr val="tx1"/>
            </a:solidFill>
            <a:round/>
            <a:headEnd/>
            <a:tailEnd/>
          </a:ln>
          <a:effectLst/>
        </p:spPr>
        <p:txBody>
          <a:bodyPr wrap="none" anchor="ctr"/>
          <a:lstStyle/>
          <a:p>
            <a:endParaRPr lang="de-DE"/>
          </a:p>
        </p:txBody>
      </p:sp>
      <p:sp>
        <p:nvSpPr>
          <p:cNvPr id="8272" name="AutoShape 79"/>
          <p:cNvSpPr>
            <a:spLocks noChangeArrowheads="1"/>
          </p:cNvSpPr>
          <p:nvPr/>
        </p:nvSpPr>
        <p:spPr bwMode="auto">
          <a:xfrm>
            <a:off x="5724525" y="4797425"/>
            <a:ext cx="228600" cy="228600"/>
          </a:xfrm>
          <a:prstGeom prst="smileyFace">
            <a:avLst>
              <a:gd name="adj" fmla="val 4653"/>
            </a:avLst>
          </a:prstGeom>
          <a:solidFill>
            <a:srgbClr val="00B050"/>
          </a:solidFill>
          <a:ln w="19050">
            <a:solidFill>
              <a:schemeClr val="tx1"/>
            </a:solidFill>
            <a:round/>
            <a:headEnd/>
            <a:tailEnd/>
          </a:ln>
          <a:effectLst/>
        </p:spPr>
        <p:txBody>
          <a:bodyPr wrap="none" anchor="ctr"/>
          <a:lstStyle/>
          <a:p>
            <a:endParaRPr lang="de-DE"/>
          </a:p>
        </p:txBody>
      </p:sp>
      <p:sp>
        <p:nvSpPr>
          <p:cNvPr id="8273" name="AutoShape 80"/>
          <p:cNvSpPr>
            <a:spLocks noChangeArrowheads="1"/>
          </p:cNvSpPr>
          <p:nvPr/>
        </p:nvSpPr>
        <p:spPr bwMode="auto">
          <a:xfrm>
            <a:off x="5940425" y="5013325"/>
            <a:ext cx="228600" cy="228600"/>
          </a:xfrm>
          <a:prstGeom prst="smileyFace">
            <a:avLst>
              <a:gd name="adj" fmla="val 4653"/>
            </a:avLst>
          </a:prstGeom>
          <a:solidFill>
            <a:srgbClr val="00B050"/>
          </a:solidFill>
          <a:ln w="19050">
            <a:solidFill>
              <a:schemeClr val="tx1"/>
            </a:solidFill>
            <a:round/>
            <a:headEnd/>
            <a:tailEnd/>
          </a:ln>
          <a:effectLst/>
        </p:spPr>
        <p:txBody>
          <a:bodyPr wrap="none" anchor="ctr"/>
          <a:lstStyle/>
          <a:p>
            <a:endParaRPr lang="de-DE"/>
          </a:p>
        </p:txBody>
      </p:sp>
      <p:sp>
        <p:nvSpPr>
          <p:cNvPr id="8274" name="AutoShape 81"/>
          <p:cNvSpPr>
            <a:spLocks noChangeArrowheads="1"/>
          </p:cNvSpPr>
          <p:nvPr/>
        </p:nvSpPr>
        <p:spPr bwMode="auto">
          <a:xfrm>
            <a:off x="6156325" y="5229225"/>
            <a:ext cx="228600" cy="228600"/>
          </a:xfrm>
          <a:prstGeom prst="smileyFace">
            <a:avLst>
              <a:gd name="adj" fmla="val 4653"/>
            </a:avLst>
          </a:prstGeom>
          <a:solidFill>
            <a:srgbClr val="00B050"/>
          </a:solidFill>
          <a:ln w="19050">
            <a:solidFill>
              <a:schemeClr val="tx1"/>
            </a:solidFill>
            <a:round/>
            <a:headEnd/>
            <a:tailEnd/>
          </a:ln>
          <a:effectLst/>
        </p:spPr>
        <p:txBody>
          <a:bodyPr wrap="none" anchor="ctr"/>
          <a:lstStyle/>
          <a:p>
            <a:endParaRPr lang="de-DE"/>
          </a:p>
        </p:txBody>
      </p:sp>
      <p:sp>
        <p:nvSpPr>
          <p:cNvPr id="8275" name="AutoShape 82"/>
          <p:cNvSpPr>
            <a:spLocks noChangeArrowheads="1"/>
          </p:cNvSpPr>
          <p:nvPr/>
        </p:nvSpPr>
        <p:spPr bwMode="auto">
          <a:xfrm>
            <a:off x="6372225" y="5445125"/>
            <a:ext cx="228600" cy="228600"/>
          </a:xfrm>
          <a:prstGeom prst="smileyFace">
            <a:avLst>
              <a:gd name="adj" fmla="val 4653"/>
            </a:avLst>
          </a:prstGeom>
          <a:solidFill>
            <a:srgbClr val="00B050"/>
          </a:solidFill>
          <a:ln w="19050">
            <a:solidFill>
              <a:schemeClr val="tx1"/>
            </a:solidFill>
            <a:round/>
            <a:headEnd/>
            <a:tailEnd/>
          </a:ln>
          <a:effectLst/>
        </p:spPr>
        <p:txBody>
          <a:bodyPr wrap="none" anchor="ctr"/>
          <a:lstStyle/>
          <a:p>
            <a:endParaRPr lang="de-DE"/>
          </a:p>
        </p:txBody>
      </p:sp>
      <p:sp>
        <p:nvSpPr>
          <p:cNvPr id="8276" name="AutoShape 83"/>
          <p:cNvSpPr>
            <a:spLocks noChangeArrowheads="1"/>
          </p:cNvSpPr>
          <p:nvPr/>
        </p:nvSpPr>
        <p:spPr bwMode="auto">
          <a:xfrm>
            <a:off x="4643438" y="4797425"/>
            <a:ext cx="228600" cy="228600"/>
          </a:xfrm>
          <a:prstGeom prst="smileyFace">
            <a:avLst>
              <a:gd name="adj" fmla="val 4653"/>
            </a:avLst>
          </a:prstGeom>
          <a:solidFill>
            <a:srgbClr val="00B050"/>
          </a:solidFill>
          <a:ln w="19050">
            <a:solidFill>
              <a:schemeClr val="tx1"/>
            </a:solidFill>
            <a:round/>
            <a:headEnd/>
            <a:tailEnd/>
          </a:ln>
          <a:effectLst/>
        </p:spPr>
        <p:txBody>
          <a:bodyPr wrap="none" anchor="ctr"/>
          <a:lstStyle/>
          <a:p>
            <a:endParaRPr lang="de-DE"/>
          </a:p>
        </p:txBody>
      </p:sp>
      <p:sp>
        <p:nvSpPr>
          <p:cNvPr id="8277" name="AutoShape 84"/>
          <p:cNvSpPr>
            <a:spLocks noChangeArrowheads="1"/>
          </p:cNvSpPr>
          <p:nvPr/>
        </p:nvSpPr>
        <p:spPr bwMode="auto">
          <a:xfrm>
            <a:off x="4859338" y="5013325"/>
            <a:ext cx="228600" cy="228600"/>
          </a:xfrm>
          <a:prstGeom prst="smileyFace">
            <a:avLst>
              <a:gd name="adj" fmla="val 4653"/>
            </a:avLst>
          </a:prstGeom>
          <a:solidFill>
            <a:srgbClr val="00B050"/>
          </a:solidFill>
          <a:ln w="19050">
            <a:solidFill>
              <a:schemeClr val="tx1"/>
            </a:solidFill>
            <a:round/>
            <a:headEnd/>
            <a:tailEnd/>
          </a:ln>
          <a:effectLst/>
        </p:spPr>
        <p:txBody>
          <a:bodyPr wrap="none" anchor="ctr"/>
          <a:lstStyle/>
          <a:p>
            <a:endParaRPr lang="de-DE"/>
          </a:p>
        </p:txBody>
      </p:sp>
      <p:sp>
        <p:nvSpPr>
          <p:cNvPr id="8278" name="AutoShape 85"/>
          <p:cNvSpPr>
            <a:spLocks noChangeArrowheads="1"/>
          </p:cNvSpPr>
          <p:nvPr/>
        </p:nvSpPr>
        <p:spPr bwMode="auto">
          <a:xfrm>
            <a:off x="5075238" y="5229225"/>
            <a:ext cx="228600" cy="228600"/>
          </a:xfrm>
          <a:prstGeom prst="smileyFace">
            <a:avLst>
              <a:gd name="adj" fmla="val 4653"/>
            </a:avLst>
          </a:prstGeom>
          <a:solidFill>
            <a:srgbClr val="00B050"/>
          </a:solidFill>
          <a:ln w="19050">
            <a:solidFill>
              <a:schemeClr val="tx1"/>
            </a:solidFill>
            <a:round/>
            <a:headEnd/>
            <a:tailEnd/>
          </a:ln>
          <a:effectLst/>
        </p:spPr>
        <p:txBody>
          <a:bodyPr wrap="none" anchor="ctr"/>
          <a:lstStyle/>
          <a:p>
            <a:endParaRPr lang="de-DE"/>
          </a:p>
        </p:txBody>
      </p:sp>
      <p:sp>
        <p:nvSpPr>
          <p:cNvPr id="8279" name="AutoShape 86"/>
          <p:cNvSpPr>
            <a:spLocks noChangeArrowheads="1"/>
          </p:cNvSpPr>
          <p:nvPr/>
        </p:nvSpPr>
        <p:spPr bwMode="auto">
          <a:xfrm>
            <a:off x="5291138" y="5445125"/>
            <a:ext cx="228600" cy="228600"/>
          </a:xfrm>
          <a:prstGeom prst="smileyFace">
            <a:avLst>
              <a:gd name="adj" fmla="val 4653"/>
            </a:avLst>
          </a:prstGeom>
          <a:solidFill>
            <a:srgbClr val="00B050"/>
          </a:solidFill>
          <a:ln w="19050">
            <a:solidFill>
              <a:schemeClr val="tx1"/>
            </a:solidFill>
            <a:round/>
            <a:headEnd/>
            <a:tailEnd/>
          </a:ln>
          <a:effectLst/>
        </p:spPr>
        <p:txBody>
          <a:bodyPr wrap="none" anchor="ctr"/>
          <a:lstStyle/>
          <a:p>
            <a:endParaRPr lang="de-DE"/>
          </a:p>
        </p:txBody>
      </p:sp>
      <p:sp>
        <p:nvSpPr>
          <p:cNvPr id="8280" name="AutoShape 87"/>
          <p:cNvSpPr>
            <a:spLocks noChangeArrowheads="1"/>
          </p:cNvSpPr>
          <p:nvPr/>
        </p:nvSpPr>
        <p:spPr bwMode="auto">
          <a:xfrm>
            <a:off x="5507038" y="5661025"/>
            <a:ext cx="228600" cy="228600"/>
          </a:xfrm>
          <a:prstGeom prst="smileyFace">
            <a:avLst>
              <a:gd name="adj" fmla="val 4653"/>
            </a:avLst>
          </a:prstGeom>
          <a:solidFill>
            <a:srgbClr val="00B050"/>
          </a:solidFill>
          <a:ln w="19050">
            <a:solidFill>
              <a:schemeClr val="tx1"/>
            </a:solidFill>
            <a:round/>
            <a:headEnd/>
            <a:tailEnd/>
          </a:ln>
          <a:effectLst/>
        </p:spPr>
        <p:txBody>
          <a:bodyPr wrap="none" anchor="ctr"/>
          <a:lstStyle/>
          <a:p>
            <a:endParaRPr lang="de-DE"/>
          </a:p>
        </p:txBody>
      </p:sp>
      <p:sp>
        <p:nvSpPr>
          <p:cNvPr id="8281" name="AutoShape 88"/>
          <p:cNvSpPr>
            <a:spLocks noChangeArrowheads="1"/>
          </p:cNvSpPr>
          <p:nvPr/>
        </p:nvSpPr>
        <p:spPr bwMode="auto">
          <a:xfrm>
            <a:off x="5722938" y="5876925"/>
            <a:ext cx="228600" cy="228600"/>
          </a:xfrm>
          <a:prstGeom prst="smileyFace">
            <a:avLst>
              <a:gd name="adj" fmla="val 4653"/>
            </a:avLst>
          </a:prstGeom>
          <a:solidFill>
            <a:srgbClr val="00B050"/>
          </a:solidFill>
          <a:ln w="19050">
            <a:solidFill>
              <a:schemeClr val="tx1"/>
            </a:solidFill>
            <a:round/>
            <a:headEnd/>
            <a:tailEnd/>
          </a:ln>
          <a:effectLst/>
        </p:spPr>
        <p:txBody>
          <a:bodyPr wrap="none" anchor="ctr"/>
          <a:lstStyle/>
          <a:p>
            <a:endParaRPr lang="de-DE"/>
          </a:p>
        </p:txBody>
      </p:sp>
      <p:sp>
        <p:nvSpPr>
          <p:cNvPr id="8282" name="AutoShape 94"/>
          <p:cNvSpPr>
            <a:spLocks noChangeArrowheads="1"/>
          </p:cNvSpPr>
          <p:nvPr/>
        </p:nvSpPr>
        <p:spPr bwMode="auto">
          <a:xfrm>
            <a:off x="2339975" y="2781300"/>
            <a:ext cx="228600" cy="228600"/>
          </a:xfrm>
          <a:prstGeom prst="smileyFace">
            <a:avLst>
              <a:gd name="adj" fmla="val 4653"/>
            </a:avLst>
          </a:prstGeom>
          <a:solidFill>
            <a:srgbClr val="00B050"/>
          </a:solidFill>
          <a:ln w="19050">
            <a:solidFill>
              <a:schemeClr val="tx1"/>
            </a:solidFill>
            <a:round/>
            <a:headEnd/>
            <a:tailEnd/>
          </a:ln>
          <a:effectLst/>
        </p:spPr>
        <p:txBody>
          <a:bodyPr wrap="none" anchor="ctr"/>
          <a:lstStyle/>
          <a:p>
            <a:endParaRPr lang="de-DE"/>
          </a:p>
        </p:txBody>
      </p:sp>
      <p:sp>
        <p:nvSpPr>
          <p:cNvPr id="8283" name="AutoShape 95"/>
          <p:cNvSpPr>
            <a:spLocks noChangeArrowheads="1"/>
          </p:cNvSpPr>
          <p:nvPr/>
        </p:nvSpPr>
        <p:spPr bwMode="auto">
          <a:xfrm>
            <a:off x="3132138" y="1846263"/>
            <a:ext cx="228600" cy="228600"/>
          </a:xfrm>
          <a:prstGeom prst="smileyFace">
            <a:avLst>
              <a:gd name="adj" fmla="val 4653"/>
            </a:avLst>
          </a:prstGeom>
          <a:solidFill>
            <a:srgbClr val="00B050"/>
          </a:solidFill>
          <a:ln w="19050">
            <a:solidFill>
              <a:schemeClr val="tx1"/>
            </a:solidFill>
            <a:round/>
            <a:headEnd/>
            <a:tailEnd/>
          </a:ln>
          <a:effectLst/>
        </p:spPr>
        <p:txBody>
          <a:bodyPr wrap="none" anchor="ctr"/>
          <a:lstStyle/>
          <a:p>
            <a:endParaRPr lang="de-DE"/>
          </a:p>
        </p:txBody>
      </p:sp>
      <p:sp>
        <p:nvSpPr>
          <p:cNvPr id="8284" name="AutoShape 96"/>
          <p:cNvSpPr>
            <a:spLocks noChangeArrowheads="1"/>
          </p:cNvSpPr>
          <p:nvPr/>
        </p:nvSpPr>
        <p:spPr bwMode="auto">
          <a:xfrm>
            <a:off x="3348038" y="2062163"/>
            <a:ext cx="228600" cy="228600"/>
          </a:xfrm>
          <a:prstGeom prst="smileyFace">
            <a:avLst>
              <a:gd name="adj" fmla="val 4653"/>
            </a:avLst>
          </a:prstGeom>
          <a:solidFill>
            <a:srgbClr val="00B050"/>
          </a:solidFill>
          <a:ln w="19050">
            <a:solidFill>
              <a:schemeClr val="tx1"/>
            </a:solidFill>
            <a:round/>
            <a:headEnd/>
            <a:tailEnd/>
          </a:ln>
          <a:effectLst/>
        </p:spPr>
        <p:txBody>
          <a:bodyPr wrap="none" anchor="ctr"/>
          <a:lstStyle/>
          <a:p>
            <a:endParaRPr lang="de-DE"/>
          </a:p>
        </p:txBody>
      </p:sp>
      <p:sp>
        <p:nvSpPr>
          <p:cNvPr id="8285" name="AutoShape 101"/>
          <p:cNvSpPr>
            <a:spLocks noChangeArrowheads="1"/>
          </p:cNvSpPr>
          <p:nvPr/>
        </p:nvSpPr>
        <p:spPr bwMode="auto">
          <a:xfrm>
            <a:off x="2009775" y="2471738"/>
            <a:ext cx="228600" cy="228600"/>
          </a:xfrm>
          <a:prstGeom prst="smileyFace">
            <a:avLst>
              <a:gd name="adj" fmla="val 4653"/>
            </a:avLst>
          </a:prstGeom>
          <a:solidFill>
            <a:srgbClr val="00B050"/>
          </a:solidFill>
          <a:ln w="19050">
            <a:solidFill>
              <a:schemeClr val="tx1"/>
            </a:solidFill>
            <a:round/>
            <a:headEnd/>
            <a:tailEnd/>
          </a:ln>
          <a:effectLst/>
        </p:spPr>
        <p:txBody>
          <a:bodyPr wrap="none" anchor="ctr"/>
          <a:lstStyle/>
          <a:p>
            <a:endParaRPr lang="de-DE"/>
          </a:p>
        </p:txBody>
      </p:sp>
      <p:sp>
        <p:nvSpPr>
          <p:cNvPr id="8286" name="AutoShape 102"/>
          <p:cNvSpPr>
            <a:spLocks noChangeArrowheads="1"/>
          </p:cNvSpPr>
          <p:nvPr/>
        </p:nvSpPr>
        <p:spPr bwMode="auto">
          <a:xfrm>
            <a:off x="5292725" y="6165850"/>
            <a:ext cx="228600" cy="228600"/>
          </a:xfrm>
          <a:prstGeom prst="smileyFace">
            <a:avLst>
              <a:gd name="adj" fmla="val 4653"/>
            </a:avLst>
          </a:prstGeom>
          <a:solidFill>
            <a:srgbClr val="00B050"/>
          </a:solidFill>
          <a:ln w="19050">
            <a:solidFill>
              <a:schemeClr val="tx1"/>
            </a:solidFill>
            <a:round/>
            <a:headEnd/>
            <a:tailEnd/>
          </a:ln>
          <a:effectLst/>
        </p:spPr>
        <p:txBody>
          <a:bodyPr wrap="none" anchor="ctr"/>
          <a:lstStyle/>
          <a:p>
            <a:endParaRPr lang="de-DE"/>
          </a:p>
        </p:txBody>
      </p:sp>
      <p:sp>
        <p:nvSpPr>
          <p:cNvPr id="8287" name="AutoShape 103"/>
          <p:cNvSpPr>
            <a:spLocks noChangeArrowheads="1"/>
          </p:cNvSpPr>
          <p:nvPr/>
        </p:nvSpPr>
        <p:spPr bwMode="auto">
          <a:xfrm>
            <a:off x="3779838" y="4868863"/>
            <a:ext cx="228600" cy="228600"/>
          </a:xfrm>
          <a:prstGeom prst="smileyFace">
            <a:avLst>
              <a:gd name="adj" fmla="val 4653"/>
            </a:avLst>
          </a:prstGeom>
          <a:solidFill>
            <a:srgbClr val="00B050"/>
          </a:solidFill>
          <a:ln w="19050">
            <a:solidFill>
              <a:schemeClr val="tx1"/>
            </a:solidFill>
            <a:round/>
            <a:headEnd/>
            <a:tailEnd/>
          </a:ln>
          <a:effectLst/>
        </p:spPr>
        <p:txBody>
          <a:bodyPr wrap="none" anchor="ctr"/>
          <a:lstStyle/>
          <a:p>
            <a:endParaRPr lang="de-DE"/>
          </a:p>
        </p:txBody>
      </p:sp>
      <p:sp>
        <p:nvSpPr>
          <p:cNvPr id="8288" name="Rectangle 104"/>
          <p:cNvSpPr>
            <a:spLocks noGrp="1" noChangeArrowheads="1"/>
          </p:cNvSpPr>
          <p:nvPr>
            <p:ph type="title"/>
          </p:nvPr>
        </p:nvSpPr>
        <p:spPr>
          <a:xfrm>
            <a:off x="685800" y="428604"/>
            <a:ext cx="7772400" cy="839809"/>
          </a:xfrm>
        </p:spPr>
        <p:txBody>
          <a:bodyPr>
            <a:normAutofit/>
          </a:bodyPr>
          <a:lstStyle/>
          <a:p>
            <a:pPr indent="0" eaLnBrk="1" hangingPunct="1"/>
            <a:r>
              <a:rPr lang="en-GB" sz="2400" b="1" dirty="0" smtClean="0">
                <a:solidFill>
                  <a:schemeClr val="accent5">
                    <a:lumMod val="60000"/>
                    <a:lumOff val="40000"/>
                  </a:schemeClr>
                </a:solidFill>
              </a:rPr>
              <a:t>In reality, tests are not perfect</a:t>
            </a:r>
          </a:p>
        </p:txBody>
      </p:sp>
      <p:sp>
        <p:nvSpPr>
          <p:cNvPr id="8289" name="AutoShape 105"/>
          <p:cNvSpPr>
            <a:spLocks noChangeArrowheads="1"/>
          </p:cNvSpPr>
          <p:nvPr/>
        </p:nvSpPr>
        <p:spPr bwMode="auto">
          <a:xfrm>
            <a:off x="2530475" y="2108200"/>
            <a:ext cx="228600" cy="228600"/>
          </a:xfrm>
          <a:prstGeom prst="smileyFace">
            <a:avLst>
              <a:gd name="adj" fmla="val 4653"/>
            </a:avLst>
          </a:prstGeom>
          <a:solidFill>
            <a:srgbClr val="00B050"/>
          </a:solidFill>
          <a:ln w="19050">
            <a:solidFill>
              <a:schemeClr val="tx1"/>
            </a:solidFill>
            <a:round/>
            <a:headEnd/>
            <a:tailEnd/>
          </a:ln>
          <a:effectLst/>
        </p:spPr>
        <p:txBody>
          <a:bodyPr wrap="none" anchor="ctr"/>
          <a:lstStyle/>
          <a:p>
            <a:endParaRPr lang="de-DE"/>
          </a:p>
        </p:txBody>
      </p:sp>
      <p:sp>
        <p:nvSpPr>
          <p:cNvPr id="8290" name="AutoShape 106"/>
          <p:cNvSpPr>
            <a:spLocks noChangeArrowheads="1"/>
          </p:cNvSpPr>
          <p:nvPr/>
        </p:nvSpPr>
        <p:spPr bwMode="auto">
          <a:xfrm>
            <a:off x="2746375" y="2324100"/>
            <a:ext cx="228600" cy="228600"/>
          </a:xfrm>
          <a:prstGeom prst="smileyFace">
            <a:avLst>
              <a:gd name="adj" fmla="val 4653"/>
            </a:avLst>
          </a:prstGeom>
          <a:solidFill>
            <a:srgbClr val="00B050"/>
          </a:solidFill>
          <a:ln w="19050">
            <a:solidFill>
              <a:schemeClr val="tx1"/>
            </a:solidFill>
            <a:round/>
            <a:headEnd/>
            <a:tailEnd/>
          </a:ln>
          <a:effectLst/>
        </p:spPr>
        <p:txBody>
          <a:bodyPr wrap="none" anchor="ctr"/>
          <a:lstStyle/>
          <a:p>
            <a:endParaRPr lang="de-DE"/>
          </a:p>
        </p:txBody>
      </p:sp>
      <p:sp>
        <p:nvSpPr>
          <p:cNvPr id="8291" name="AutoShape 107"/>
          <p:cNvSpPr>
            <a:spLocks noChangeArrowheads="1"/>
          </p:cNvSpPr>
          <p:nvPr/>
        </p:nvSpPr>
        <p:spPr bwMode="auto">
          <a:xfrm>
            <a:off x="2962275" y="2540000"/>
            <a:ext cx="228600" cy="228600"/>
          </a:xfrm>
          <a:prstGeom prst="smileyFace">
            <a:avLst>
              <a:gd name="adj" fmla="val 4653"/>
            </a:avLst>
          </a:prstGeom>
          <a:solidFill>
            <a:srgbClr val="00B050"/>
          </a:solidFill>
          <a:ln w="19050">
            <a:solidFill>
              <a:schemeClr val="tx1"/>
            </a:solidFill>
            <a:round/>
            <a:headEnd/>
            <a:tailEnd/>
          </a:ln>
          <a:effectLst/>
        </p:spPr>
        <p:txBody>
          <a:bodyPr wrap="none" anchor="ctr"/>
          <a:lstStyle/>
          <a:p>
            <a:endParaRPr lang="de-DE"/>
          </a:p>
        </p:txBody>
      </p:sp>
      <p:sp>
        <p:nvSpPr>
          <p:cNvPr id="8292" name="AutoShape 108"/>
          <p:cNvSpPr>
            <a:spLocks noChangeArrowheads="1"/>
          </p:cNvSpPr>
          <p:nvPr/>
        </p:nvSpPr>
        <p:spPr bwMode="auto">
          <a:xfrm>
            <a:off x="3779838" y="1700213"/>
            <a:ext cx="228600" cy="228600"/>
          </a:xfrm>
          <a:prstGeom prst="smileyFace">
            <a:avLst>
              <a:gd name="adj" fmla="val 4653"/>
            </a:avLst>
          </a:prstGeom>
          <a:solidFill>
            <a:srgbClr val="00B050"/>
          </a:solidFill>
          <a:ln w="19050">
            <a:solidFill>
              <a:schemeClr val="tx1"/>
            </a:solidFill>
            <a:round/>
            <a:headEnd/>
            <a:tailEnd/>
          </a:ln>
          <a:effectLst/>
        </p:spPr>
        <p:txBody>
          <a:bodyPr wrap="none" anchor="ctr"/>
          <a:lstStyle/>
          <a:p>
            <a:endParaRPr lang="de-DE" b="1"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8293" name="AutoShape 109"/>
          <p:cNvSpPr>
            <a:spLocks noChangeArrowheads="1"/>
          </p:cNvSpPr>
          <p:nvPr/>
        </p:nvSpPr>
        <p:spPr bwMode="auto">
          <a:xfrm>
            <a:off x="4033838" y="5119688"/>
            <a:ext cx="228600" cy="228600"/>
          </a:xfrm>
          <a:prstGeom prst="smileyFace">
            <a:avLst>
              <a:gd name="adj" fmla="val 4653"/>
            </a:avLst>
          </a:prstGeom>
          <a:solidFill>
            <a:srgbClr val="00B050"/>
          </a:solidFill>
          <a:ln w="19050">
            <a:solidFill>
              <a:schemeClr val="tx1"/>
            </a:solidFill>
            <a:round/>
            <a:headEnd/>
            <a:tailEnd/>
          </a:ln>
          <a:effectLst/>
        </p:spPr>
        <p:txBody>
          <a:bodyPr wrap="none" anchor="ctr"/>
          <a:lstStyle/>
          <a:p>
            <a:endParaRPr lang="de-DE"/>
          </a:p>
        </p:txBody>
      </p:sp>
      <p:sp>
        <p:nvSpPr>
          <p:cNvPr id="8294" name="AutoShape 110"/>
          <p:cNvSpPr>
            <a:spLocks noChangeArrowheads="1"/>
          </p:cNvSpPr>
          <p:nvPr/>
        </p:nvSpPr>
        <p:spPr bwMode="auto">
          <a:xfrm>
            <a:off x="4249738" y="5335588"/>
            <a:ext cx="228600" cy="228600"/>
          </a:xfrm>
          <a:prstGeom prst="smileyFace">
            <a:avLst>
              <a:gd name="adj" fmla="val 4653"/>
            </a:avLst>
          </a:prstGeom>
          <a:solidFill>
            <a:srgbClr val="00B050"/>
          </a:solidFill>
          <a:ln w="19050">
            <a:solidFill>
              <a:schemeClr val="tx1"/>
            </a:solidFill>
            <a:round/>
            <a:headEnd/>
            <a:tailEnd/>
          </a:ln>
          <a:effectLst/>
        </p:spPr>
        <p:txBody>
          <a:bodyPr wrap="none" anchor="ctr"/>
          <a:lstStyle/>
          <a:p>
            <a:endParaRPr lang="de-DE"/>
          </a:p>
        </p:txBody>
      </p:sp>
      <p:sp>
        <p:nvSpPr>
          <p:cNvPr id="8295" name="AutoShape 111"/>
          <p:cNvSpPr>
            <a:spLocks noChangeArrowheads="1"/>
          </p:cNvSpPr>
          <p:nvPr/>
        </p:nvSpPr>
        <p:spPr bwMode="auto">
          <a:xfrm>
            <a:off x="4465638" y="5551488"/>
            <a:ext cx="228600" cy="228600"/>
          </a:xfrm>
          <a:prstGeom prst="smileyFace">
            <a:avLst>
              <a:gd name="adj" fmla="val 4653"/>
            </a:avLst>
          </a:prstGeom>
          <a:solidFill>
            <a:srgbClr val="00B050"/>
          </a:solidFill>
          <a:ln w="19050">
            <a:solidFill>
              <a:schemeClr val="tx1"/>
            </a:solidFill>
            <a:round/>
            <a:headEnd/>
            <a:tailEnd/>
          </a:ln>
          <a:effectLst/>
        </p:spPr>
        <p:txBody>
          <a:bodyPr wrap="none" anchor="ctr"/>
          <a:lstStyle/>
          <a:p>
            <a:endParaRPr lang="de-DE"/>
          </a:p>
        </p:txBody>
      </p:sp>
      <p:sp>
        <p:nvSpPr>
          <p:cNvPr id="8296" name="AutoShape 112"/>
          <p:cNvSpPr>
            <a:spLocks noChangeArrowheads="1"/>
          </p:cNvSpPr>
          <p:nvPr/>
        </p:nvSpPr>
        <p:spPr bwMode="auto">
          <a:xfrm>
            <a:off x="4681538" y="5767388"/>
            <a:ext cx="228600" cy="228600"/>
          </a:xfrm>
          <a:prstGeom prst="smileyFace">
            <a:avLst>
              <a:gd name="adj" fmla="val 4653"/>
            </a:avLst>
          </a:prstGeom>
          <a:solidFill>
            <a:srgbClr val="00B050"/>
          </a:solidFill>
          <a:ln w="19050">
            <a:solidFill>
              <a:schemeClr val="tx1"/>
            </a:solidFill>
            <a:round/>
            <a:headEnd/>
            <a:tailEnd/>
          </a:ln>
          <a:effectLst/>
        </p:spPr>
        <p:txBody>
          <a:bodyPr wrap="none" anchor="ctr"/>
          <a:lstStyle/>
          <a:p>
            <a:endParaRPr lang="de-DE"/>
          </a:p>
        </p:txBody>
      </p:sp>
      <p:sp>
        <p:nvSpPr>
          <p:cNvPr id="8297" name="AutoShape 113"/>
          <p:cNvSpPr>
            <a:spLocks noChangeArrowheads="1"/>
          </p:cNvSpPr>
          <p:nvPr/>
        </p:nvSpPr>
        <p:spPr bwMode="auto">
          <a:xfrm>
            <a:off x="4897438" y="5983288"/>
            <a:ext cx="228600" cy="228600"/>
          </a:xfrm>
          <a:prstGeom prst="smileyFace">
            <a:avLst>
              <a:gd name="adj" fmla="val 4653"/>
            </a:avLst>
          </a:prstGeom>
          <a:solidFill>
            <a:srgbClr val="00B050"/>
          </a:solidFill>
          <a:ln w="19050">
            <a:solidFill>
              <a:schemeClr val="tx1"/>
            </a:solidFill>
            <a:round/>
            <a:headEnd/>
            <a:tailEnd/>
          </a:ln>
          <a:effectLst/>
        </p:spPr>
        <p:txBody>
          <a:bodyPr wrap="none" anchor="ctr"/>
          <a:lstStyle/>
          <a:p>
            <a:endParaRPr lang="de-DE"/>
          </a:p>
        </p:txBody>
      </p:sp>
      <p:grpSp>
        <p:nvGrpSpPr>
          <p:cNvPr id="2" name="Gruppieren 105"/>
          <p:cNvGrpSpPr>
            <a:grpSpLocks/>
          </p:cNvGrpSpPr>
          <p:nvPr/>
        </p:nvGrpSpPr>
        <p:grpSpPr bwMode="auto">
          <a:xfrm>
            <a:off x="6791325" y="1268413"/>
            <a:ext cx="2173288" cy="923925"/>
            <a:chOff x="6791672" y="1268760"/>
            <a:chExt cx="2172816" cy="923330"/>
          </a:xfrm>
        </p:grpSpPr>
        <p:sp>
          <p:nvSpPr>
            <p:cNvPr id="8299" name="AutoShape 11"/>
            <p:cNvSpPr>
              <a:spLocks noChangeArrowheads="1"/>
            </p:cNvSpPr>
            <p:nvPr/>
          </p:nvSpPr>
          <p:spPr bwMode="auto">
            <a:xfrm>
              <a:off x="6791672" y="1431925"/>
              <a:ext cx="228600" cy="228600"/>
            </a:xfrm>
            <a:prstGeom prst="smileyFace">
              <a:avLst>
                <a:gd name="adj" fmla="val -4653"/>
              </a:avLst>
            </a:prstGeom>
            <a:solidFill>
              <a:srgbClr val="FF0066"/>
            </a:solidFill>
            <a:ln w="19050">
              <a:solidFill>
                <a:schemeClr val="tx1"/>
              </a:solidFill>
              <a:round/>
              <a:headEnd/>
              <a:tailEnd/>
            </a:ln>
            <a:effectLst/>
          </p:spPr>
          <p:txBody>
            <a:bodyPr wrap="none" anchor="ctr"/>
            <a:lstStyle/>
            <a:p>
              <a:endParaRPr lang="de-DE"/>
            </a:p>
          </p:txBody>
        </p:sp>
        <p:sp>
          <p:nvSpPr>
            <p:cNvPr id="8300" name="AutoShape 102"/>
            <p:cNvSpPr>
              <a:spLocks noChangeArrowheads="1"/>
            </p:cNvSpPr>
            <p:nvPr/>
          </p:nvSpPr>
          <p:spPr bwMode="auto">
            <a:xfrm>
              <a:off x="6791672" y="1833563"/>
              <a:ext cx="228600" cy="228600"/>
            </a:xfrm>
            <a:prstGeom prst="smileyFace">
              <a:avLst>
                <a:gd name="adj" fmla="val 4653"/>
              </a:avLst>
            </a:prstGeom>
            <a:solidFill>
              <a:srgbClr val="00B050"/>
            </a:solidFill>
            <a:ln w="19050">
              <a:solidFill>
                <a:schemeClr val="tx1"/>
              </a:solidFill>
              <a:round/>
              <a:headEnd/>
              <a:tailEnd/>
            </a:ln>
            <a:effectLst/>
          </p:spPr>
          <p:txBody>
            <a:bodyPr wrap="none" anchor="ctr"/>
            <a:lstStyle/>
            <a:p>
              <a:endParaRPr lang="de-DE"/>
            </a:p>
          </p:txBody>
        </p:sp>
        <p:sp>
          <p:nvSpPr>
            <p:cNvPr id="109" name="Textfeld 108"/>
            <p:cNvSpPr txBox="1"/>
            <p:nvPr/>
          </p:nvSpPr>
          <p:spPr>
            <a:xfrm>
              <a:off x="7136085" y="1268760"/>
              <a:ext cx="1828403" cy="923330"/>
            </a:xfrm>
            <a:prstGeom prst="rect">
              <a:avLst/>
            </a:prstGeom>
            <a:noFill/>
          </p:spPr>
          <p:txBody>
            <a:bodyPr>
              <a:spAutoFit/>
            </a:bodyPr>
            <a:lstStyle/>
            <a:p>
              <a:pPr>
                <a:lnSpc>
                  <a:spcPct val="150000"/>
                </a:lnSpc>
                <a:defRPr/>
              </a:pPr>
              <a:r>
                <a:rPr lang="de-DE" sz="1800" b="1" dirty="0" err="1">
                  <a:latin typeface="+mn-lt"/>
                  <a:sym typeface="Times New Roman" pitchFamily="124" charset="0"/>
                </a:rPr>
                <a:t>Affected</a:t>
              </a:r>
              <a:endParaRPr lang="de-DE" sz="1800" b="1" dirty="0">
                <a:latin typeface="+mn-lt"/>
                <a:sym typeface="Times New Roman" pitchFamily="124" charset="0"/>
              </a:endParaRPr>
            </a:p>
            <a:p>
              <a:pPr>
                <a:lnSpc>
                  <a:spcPct val="150000"/>
                </a:lnSpc>
                <a:defRPr/>
              </a:pPr>
              <a:r>
                <a:rPr lang="de-DE" sz="1800" b="1" dirty="0">
                  <a:latin typeface="+mn-lt"/>
                  <a:sym typeface="Times New Roman" pitchFamily="124" charset="0"/>
                </a:rPr>
                <a:t>Non-</a:t>
              </a:r>
              <a:r>
                <a:rPr lang="de-DE" sz="1800" b="1" dirty="0" err="1">
                  <a:latin typeface="+mn-lt"/>
                  <a:sym typeface="Times New Roman" pitchFamily="124" charset="0"/>
                </a:rPr>
                <a:t>affected</a:t>
              </a:r>
              <a:endParaRPr lang="de-DE" sz="1800" b="1" dirty="0">
                <a:latin typeface="+mn-lt"/>
                <a:sym typeface="Times New Roman" pitchFamily="124" charset="0"/>
              </a:endParaRPr>
            </a:p>
          </p:txBody>
        </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1463040" y="2143116"/>
            <a:ext cx="6196405" cy="3579953"/>
          </a:xfrm>
        </p:spPr>
        <p:txBody>
          <a:bodyPr>
            <a:normAutofit/>
          </a:bodyPr>
          <a:lstStyle/>
          <a:p>
            <a:pPr algn="just" rtl="1"/>
            <a:r>
              <a:rPr lang="fa-IR" dirty="0" smtClean="0">
                <a:solidFill>
                  <a:srgbClr val="002060"/>
                </a:solidFill>
                <a:cs typeface="B Mitra" pitchFamily="2" charset="-78"/>
              </a:rPr>
              <a:t>برای صحت تشخیص همیشه از قویترین احتمال استفاده می شود. صحت تشخیص می تواند از راههای مختلفی بیان شود که شامل </a:t>
            </a:r>
            <a:r>
              <a:rPr lang="fa-IR" dirty="0" smtClean="0">
                <a:solidFill>
                  <a:srgbClr val="C00000"/>
                </a:solidFill>
                <a:cs typeface="B Mitra" pitchFamily="2" charset="-78"/>
              </a:rPr>
              <a:t>حساسیت</a:t>
            </a:r>
            <a:r>
              <a:rPr lang="fa-IR" dirty="0" smtClean="0">
                <a:solidFill>
                  <a:srgbClr val="002060"/>
                </a:solidFill>
                <a:cs typeface="B Mitra" pitchFamily="2" charset="-78"/>
              </a:rPr>
              <a:t> ، </a:t>
            </a:r>
            <a:r>
              <a:rPr lang="fa-IR" dirty="0" smtClean="0">
                <a:solidFill>
                  <a:srgbClr val="C00000"/>
                </a:solidFill>
                <a:cs typeface="B Mitra" pitchFamily="2" charset="-78"/>
              </a:rPr>
              <a:t>ویژگی</a:t>
            </a:r>
            <a:r>
              <a:rPr lang="fa-IR" dirty="0" smtClean="0">
                <a:solidFill>
                  <a:srgbClr val="002060"/>
                </a:solidFill>
                <a:cs typeface="B Mitra" pitchFamily="2" charset="-78"/>
              </a:rPr>
              <a:t> ، </a:t>
            </a:r>
            <a:r>
              <a:rPr lang="fa-IR" dirty="0" smtClean="0">
                <a:solidFill>
                  <a:srgbClr val="C00000"/>
                </a:solidFill>
                <a:cs typeface="B Mitra" pitchFamily="2" charset="-78"/>
              </a:rPr>
              <a:t>نسبت احتمال </a:t>
            </a:r>
            <a:r>
              <a:rPr lang="fa-IR" dirty="0" smtClean="0">
                <a:solidFill>
                  <a:srgbClr val="002060"/>
                </a:solidFill>
                <a:cs typeface="B Mitra" pitchFamily="2" charset="-78"/>
              </a:rPr>
              <a:t>، </a:t>
            </a:r>
            <a:r>
              <a:rPr lang="fa-IR" dirty="0" smtClean="0">
                <a:solidFill>
                  <a:srgbClr val="C00000"/>
                </a:solidFill>
                <a:cs typeface="B Mitra" pitchFamily="2" charset="-78"/>
              </a:rPr>
              <a:t>ناحیه زیر منحنی راک </a:t>
            </a:r>
            <a:r>
              <a:rPr lang="fa-IR" dirty="0" smtClean="0">
                <a:solidFill>
                  <a:srgbClr val="002060"/>
                </a:solidFill>
                <a:cs typeface="B Mitra" pitchFamily="2" charset="-78"/>
              </a:rPr>
              <a:t>است.</a:t>
            </a:r>
          </a:p>
          <a:p>
            <a:pPr algn="just" rtl="1"/>
            <a:endParaRPr lang="fa-IR" dirty="0" smtClean="0">
              <a:solidFill>
                <a:srgbClr val="002060"/>
              </a:solidFill>
              <a:cs typeface="B Mitra" pitchFamily="2" charset="-78"/>
            </a:endParaRPr>
          </a:p>
          <a:p>
            <a:pPr algn="just"/>
            <a:r>
              <a:rPr lang="en-US" dirty="0" err="1" smtClean="0">
                <a:solidFill>
                  <a:srgbClr val="002060"/>
                </a:solidFill>
                <a:cs typeface="B Mitra" pitchFamily="2" charset="-78"/>
              </a:rPr>
              <a:t>sensivity</a:t>
            </a:r>
            <a:endParaRPr lang="en-US" dirty="0" smtClean="0">
              <a:solidFill>
                <a:srgbClr val="002060"/>
              </a:solidFill>
              <a:cs typeface="B Mitra" pitchFamily="2" charset="-78"/>
            </a:endParaRPr>
          </a:p>
          <a:p>
            <a:pPr algn="just"/>
            <a:r>
              <a:rPr lang="en-US" dirty="0" err="1" smtClean="0">
                <a:solidFill>
                  <a:srgbClr val="002060"/>
                </a:solidFill>
                <a:cs typeface="B Mitra" pitchFamily="2" charset="-78"/>
              </a:rPr>
              <a:t>specifity</a:t>
            </a:r>
            <a:endParaRPr lang="en-US" dirty="0" smtClean="0">
              <a:solidFill>
                <a:srgbClr val="002060"/>
              </a:solidFill>
              <a:cs typeface="B Mitra" pitchFamily="2" charset="-78"/>
            </a:endParaRPr>
          </a:p>
          <a:p>
            <a:pPr algn="just"/>
            <a:r>
              <a:rPr lang="en-US" dirty="0" smtClean="0">
                <a:solidFill>
                  <a:srgbClr val="002060"/>
                </a:solidFill>
                <a:cs typeface="B Mitra" pitchFamily="2" charset="-78"/>
              </a:rPr>
              <a:t>likelihood Ratio</a:t>
            </a:r>
          </a:p>
          <a:p>
            <a:pPr algn="just"/>
            <a:r>
              <a:rPr lang="en-US" dirty="0" smtClean="0">
                <a:solidFill>
                  <a:srgbClr val="002060"/>
                </a:solidFill>
                <a:cs typeface="B Mitra" pitchFamily="2" charset="-78"/>
              </a:rPr>
              <a:t>Area under ROC Curve (AUC)</a:t>
            </a:r>
          </a:p>
          <a:p>
            <a:pPr algn="r" rtl="1"/>
            <a:endParaRPr lang="fa-IR" dirty="0"/>
          </a:p>
        </p:txBody>
      </p:sp>
      <p:sp>
        <p:nvSpPr>
          <p:cNvPr id="6" name="Slide Number Placeholder 5"/>
          <p:cNvSpPr>
            <a:spLocks noGrp="1"/>
          </p:cNvSpPr>
          <p:nvPr>
            <p:ph type="sldNum" sz="quarter" idx="12"/>
          </p:nvPr>
        </p:nvSpPr>
        <p:spPr/>
        <p:txBody>
          <a:bodyPr/>
          <a:lstStyle/>
          <a:p>
            <a:fld id="{48ED069C-59D4-4843-967A-79626951CA5A}" type="slidenum">
              <a:rPr lang="en-US" smtClean="0"/>
              <a:pPr/>
              <a:t>22</a:t>
            </a:fld>
            <a:endParaRPr lang="en-US"/>
          </a:p>
        </p:txBody>
      </p:sp>
      <p:cxnSp>
        <p:nvCxnSpPr>
          <p:cNvPr id="7" name="Straight Connector 6"/>
          <p:cNvCxnSpPr/>
          <p:nvPr/>
        </p:nvCxnSpPr>
        <p:spPr>
          <a:xfrm>
            <a:off x="1214414" y="5786454"/>
            <a:ext cx="6643734" cy="1588"/>
          </a:xfrm>
          <a:prstGeom prst="line">
            <a:avLst/>
          </a:prstGeom>
        </p:spPr>
        <p:style>
          <a:lnRef idx="3">
            <a:schemeClr val="accent1"/>
          </a:lnRef>
          <a:fillRef idx="0">
            <a:schemeClr val="accent1"/>
          </a:fillRef>
          <a:effectRef idx="2">
            <a:schemeClr val="accent1"/>
          </a:effectRef>
          <a:fontRef idx="minor">
            <a:schemeClr val="tx1"/>
          </a:fontRef>
        </p:style>
      </p:cxn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1463040" y="1214422"/>
            <a:ext cx="6196405" cy="4508647"/>
          </a:xfrm>
        </p:spPr>
        <p:txBody>
          <a:bodyPr/>
          <a:lstStyle/>
          <a:p>
            <a:pPr algn="just" rtl="1"/>
            <a:r>
              <a:rPr lang="fa-IR" dirty="0" smtClean="0">
                <a:solidFill>
                  <a:srgbClr val="002060"/>
                </a:solidFill>
                <a:cs typeface="B Mitra" pitchFamily="2" charset="-78"/>
              </a:rPr>
              <a:t>جهت برآورد صحت تستها و کاهش پیچیدگی داده های حاصل از آنها از مدلهای آماری  و  روشهای ماشینی استفاده می شود. </a:t>
            </a:r>
          </a:p>
          <a:p>
            <a:pPr algn="just" rtl="1"/>
            <a:endParaRPr lang="fa-IR" dirty="0" smtClean="0">
              <a:solidFill>
                <a:srgbClr val="002060"/>
              </a:solidFill>
              <a:cs typeface="B Mitra" pitchFamily="2" charset="-78"/>
            </a:endParaRPr>
          </a:p>
          <a:p>
            <a:pPr algn="just" rtl="1"/>
            <a:r>
              <a:rPr lang="fa-IR" dirty="0" smtClean="0">
                <a:solidFill>
                  <a:srgbClr val="0070C0"/>
                </a:solidFill>
                <a:cs typeface="B Mitra" pitchFamily="2" charset="-78"/>
              </a:rPr>
              <a:t>هدف از استفاده از این روشها معمولا به دو علت می باشد. اول اینکه مشخص کند چه جامعه ای احتمالا سالم هستند و چه جامعه ای احتمالا بیمار و دوم اینکه کدام گروهها در معرض بیشترین خطر هستند. </a:t>
            </a:r>
          </a:p>
          <a:p>
            <a:pPr algn="just" rtl="1"/>
            <a:endParaRPr lang="fa-IR" dirty="0" smtClean="0">
              <a:solidFill>
                <a:srgbClr val="002060"/>
              </a:solidFill>
              <a:cs typeface="B Mitra" pitchFamily="2" charset="-78"/>
            </a:endParaRPr>
          </a:p>
          <a:p>
            <a:pPr algn="just" rtl="1"/>
            <a:r>
              <a:rPr lang="fa-IR" dirty="0" smtClean="0">
                <a:solidFill>
                  <a:srgbClr val="002060"/>
                </a:solidFill>
                <a:cs typeface="B Mitra" pitchFamily="2" charset="-78"/>
              </a:rPr>
              <a:t>هر دو این موارد در نقاط مشخص گروه بندی می شوند. این نقاط را اصطلاحا نقاط برش (</a:t>
            </a:r>
            <a:r>
              <a:rPr lang="en-US" dirty="0" smtClean="0">
                <a:solidFill>
                  <a:srgbClr val="002060"/>
                </a:solidFill>
                <a:cs typeface="B Mitra" pitchFamily="2" charset="-78"/>
              </a:rPr>
              <a:t>cut off point</a:t>
            </a:r>
            <a:r>
              <a:rPr lang="fa-IR" dirty="0" smtClean="0">
                <a:solidFill>
                  <a:srgbClr val="002060"/>
                </a:solidFill>
                <a:cs typeface="B Mitra" pitchFamily="2" charset="-78"/>
              </a:rPr>
              <a:t> ) می گویند . </a:t>
            </a:r>
            <a:endParaRPr lang="en-US" dirty="0" smtClean="0">
              <a:solidFill>
                <a:srgbClr val="002060"/>
              </a:solidFill>
              <a:cs typeface="B Mitra" pitchFamily="2" charset="-78"/>
            </a:endParaRPr>
          </a:p>
          <a:p>
            <a:pPr algn="r"/>
            <a:endParaRPr lang="fa-IR" dirty="0"/>
          </a:p>
        </p:txBody>
      </p:sp>
      <p:sp>
        <p:nvSpPr>
          <p:cNvPr id="6" name="Slide Number Placeholder 5"/>
          <p:cNvSpPr>
            <a:spLocks noGrp="1"/>
          </p:cNvSpPr>
          <p:nvPr>
            <p:ph type="sldNum" sz="quarter" idx="12"/>
          </p:nvPr>
        </p:nvSpPr>
        <p:spPr/>
        <p:txBody>
          <a:bodyPr/>
          <a:lstStyle/>
          <a:p>
            <a:fld id="{48ED069C-59D4-4843-967A-79626951CA5A}" type="slidenum">
              <a:rPr lang="en-US" smtClean="0"/>
              <a:pPr/>
              <a:t>23</a:t>
            </a:fld>
            <a:endParaRPr lang="en-US"/>
          </a:p>
        </p:txBody>
      </p:sp>
      <p:cxnSp>
        <p:nvCxnSpPr>
          <p:cNvPr id="7" name="Straight Connector 6"/>
          <p:cNvCxnSpPr/>
          <p:nvPr/>
        </p:nvCxnSpPr>
        <p:spPr>
          <a:xfrm>
            <a:off x="1214414" y="5786454"/>
            <a:ext cx="6643734" cy="1588"/>
          </a:xfrm>
          <a:prstGeom prst="line">
            <a:avLst/>
          </a:prstGeom>
        </p:spPr>
        <p:style>
          <a:lnRef idx="3">
            <a:schemeClr val="accent1"/>
          </a:lnRef>
          <a:fillRef idx="0">
            <a:schemeClr val="accent1"/>
          </a:fillRef>
          <a:effectRef idx="2">
            <a:schemeClr val="accent1"/>
          </a:effectRef>
          <a:fontRef idx="minor">
            <a:schemeClr val="tx1"/>
          </a:fontRef>
        </p:style>
      </p:cxn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err="1" smtClean="0">
                <a:solidFill>
                  <a:schemeClr val="accent5">
                    <a:lumMod val="60000"/>
                    <a:lumOff val="40000"/>
                  </a:schemeClr>
                </a:solidFill>
                <a:latin typeface="Aharoni" pitchFamily="2" charset="-79"/>
                <a:cs typeface="Aharoni" pitchFamily="2" charset="-79"/>
              </a:rPr>
              <a:t>Sensivity</a:t>
            </a:r>
            <a:r>
              <a:rPr lang="en-US" sz="3200" dirty="0" smtClean="0">
                <a:solidFill>
                  <a:schemeClr val="accent5">
                    <a:lumMod val="60000"/>
                    <a:lumOff val="40000"/>
                  </a:schemeClr>
                </a:solidFill>
                <a:latin typeface="Aharoni" pitchFamily="2" charset="-79"/>
                <a:cs typeface="Aharoni" pitchFamily="2" charset="-79"/>
              </a:rPr>
              <a:t> &amp; </a:t>
            </a:r>
            <a:r>
              <a:rPr lang="en-US" sz="3200" dirty="0" err="1" smtClean="0">
                <a:solidFill>
                  <a:schemeClr val="accent5">
                    <a:lumMod val="60000"/>
                    <a:lumOff val="40000"/>
                  </a:schemeClr>
                </a:solidFill>
                <a:latin typeface="Aharoni" pitchFamily="2" charset="-79"/>
                <a:cs typeface="Aharoni" pitchFamily="2" charset="-79"/>
              </a:rPr>
              <a:t>Specifity</a:t>
            </a:r>
            <a:r>
              <a:rPr lang="en-US" sz="3200" dirty="0" smtClean="0">
                <a:solidFill>
                  <a:schemeClr val="accent5">
                    <a:lumMod val="60000"/>
                    <a:lumOff val="40000"/>
                  </a:schemeClr>
                </a:solidFill>
                <a:latin typeface="Aharoni" pitchFamily="2" charset="-79"/>
                <a:cs typeface="Aharoni" pitchFamily="2" charset="-79"/>
              </a:rPr>
              <a:t/>
            </a:r>
            <a:br>
              <a:rPr lang="en-US" sz="3200" dirty="0" smtClean="0">
                <a:solidFill>
                  <a:schemeClr val="accent5">
                    <a:lumMod val="60000"/>
                    <a:lumOff val="40000"/>
                  </a:schemeClr>
                </a:solidFill>
                <a:latin typeface="Aharoni" pitchFamily="2" charset="-79"/>
                <a:cs typeface="Aharoni" pitchFamily="2" charset="-79"/>
              </a:rPr>
            </a:br>
            <a:r>
              <a:rPr lang="en-US" sz="3200" dirty="0" smtClean="0">
                <a:solidFill>
                  <a:schemeClr val="accent5">
                    <a:lumMod val="60000"/>
                    <a:lumOff val="40000"/>
                  </a:schemeClr>
                </a:solidFill>
                <a:latin typeface="Aharoni" pitchFamily="2" charset="-79"/>
                <a:cs typeface="Aharoni" pitchFamily="2" charset="-79"/>
              </a:rPr>
              <a:t>   </a:t>
            </a:r>
            <a:r>
              <a:rPr lang="fa-IR" sz="3200" b="1" dirty="0" smtClean="0">
                <a:solidFill>
                  <a:schemeClr val="accent5">
                    <a:lumMod val="60000"/>
                    <a:lumOff val="40000"/>
                  </a:schemeClr>
                </a:solidFill>
                <a:latin typeface="Aharoni" pitchFamily="2" charset="-79"/>
                <a:cs typeface="B Titr" pitchFamily="2" charset="-78"/>
              </a:rPr>
              <a:t>حساسیت و ویژگی</a:t>
            </a:r>
            <a:endParaRPr lang="fa-IR" sz="3200" b="1" dirty="0">
              <a:solidFill>
                <a:schemeClr val="accent5">
                  <a:lumMod val="60000"/>
                  <a:lumOff val="40000"/>
                </a:schemeClr>
              </a:solidFill>
              <a:latin typeface="Aharoni" pitchFamily="2" charset="-79"/>
              <a:cs typeface="B Titr" pitchFamily="2" charset="-78"/>
            </a:endParaRPr>
          </a:p>
        </p:txBody>
      </p:sp>
      <p:sp>
        <p:nvSpPr>
          <p:cNvPr id="3" name="Content Placeholder 2"/>
          <p:cNvSpPr>
            <a:spLocks noGrp="1"/>
          </p:cNvSpPr>
          <p:nvPr>
            <p:ph idx="1"/>
          </p:nvPr>
        </p:nvSpPr>
        <p:spPr>
          <a:xfrm>
            <a:off x="1214414" y="2119256"/>
            <a:ext cx="6445031" cy="3738635"/>
          </a:xfrm>
        </p:spPr>
        <p:txBody>
          <a:bodyPr>
            <a:normAutofit/>
          </a:bodyPr>
          <a:lstStyle/>
          <a:p>
            <a:pPr algn="just" rtl="1"/>
            <a:r>
              <a:rPr lang="fa-IR" dirty="0" smtClean="0">
                <a:solidFill>
                  <a:srgbClr val="002060"/>
                </a:solidFill>
                <a:cs typeface="B Mitra" pitchFamily="2" charset="-78"/>
              </a:rPr>
              <a:t>دو  شاخص معمول، در اعتبار آماری تستهای  طبی، برای </a:t>
            </a:r>
            <a:r>
              <a:rPr lang="fa-IR" dirty="0" smtClean="0">
                <a:solidFill>
                  <a:srgbClr val="C00000"/>
                </a:solidFill>
                <a:cs typeface="B Mitra" pitchFamily="2" charset="-78"/>
              </a:rPr>
              <a:t>تعیین</a:t>
            </a:r>
            <a:r>
              <a:rPr lang="fa-IR" dirty="0" smtClean="0">
                <a:solidFill>
                  <a:srgbClr val="002060"/>
                </a:solidFill>
                <a:cs typeface="B Mitra" pitchFamily="2" charset="-78"/>
              </a:rPr>
              <a:t> </a:t>
            </a:r>
            <a:r>
              <a:rPr lang="fa-IR" dirty="0" smtClean="0">
                <a:solidFill>
                  <a:srgbClr val="C00000"/>
                </a:solidFill>
                <a:cs typeface="B Mitra" pitchFamily="2" charset="-78"/>
              </a:rPr>
              <a:t>احتمال تشخیص صحیح بوسیله تست </a:t>
            </a:r>
            <a:r>
              <a:rPr lang="fa-IR" dirty="0" smtClean="0">
                <a:solidFill>
                  <a:srgbClr val="002060"/>
                </a:solidFill>
                <a:cs typeface="B Mitra" pitchFamily="2" charset="-78"/>
              </a:rPr>
              <a:t>است.</a:t>
            </a:r>
          </a:p>
          <a:p>
            <a:pPr algn="just" rtl="1"/>
            <a:r>
              <a:rPr lang="fa-IR" dirty="0" smtClean="0">
                <a:solidFill>
                  <a:srgbClr val="002060"/>
                </a:solidFill>
                <a:cs typeface="B Mitra" pitchFamily="2" charset="-78"/>
              </a:rPr>
              <a:t> به طوری که کسانی که </a:t>
            </a:r>
            <a:r>
              <a:rPr lang="fa-IR" dirty="0" smtClean="0">
                <a:solidFill>
                  <a:srgbClr val="D60093"/>
                </a:solidFill>
                <a:cs typeface="B Mitra" pitchFamily="2" charset="-78"/>
              </a:rPr>
              <a:t>واقعا بیمار هستند (ِِ</a:t>
            </a:r>
            <a:r>
              <a:rPr lang="en-US" dirty="0" smtClean="0">
                <a:solidFill>
                  <a:srgbClr val="D60093"/>
                </a:solidFill>
                <a:cs typeface="B Mitra" pitchFamily="2" charset="-78"/>
              </a:rPr>
              <a:t>D+</a:t>
            </a:r>
            <a:r>
              <a:rPr lang="fa-IR" dirty="0" smtClean="0">
                <a:solidFill>
                  <a:srgbClr val="D60093"/>
                </a:solidFill>
                <a:cs typeface="B Mitra" pitchFamily="2" charset="-78"/>
              </a:rPr>
              <a:t>) </a:t>
            </a:r>
            <a:r>
              <a:rPr lang="fa-IR" dirty="0" smtClean="0">
                <a:solidFill>
                  <a:srgbClr val="002060"/>
                </a:solidFill>
                <a:cs typeface="B Mitra" pitchFamily="2" charset="-78"/>
              </a:rPr>
              <a:t>و کسانی که  </a:t>
            </a:r>
            <a:r>
              <a:rPr lang="fa-IR" dirty="0" smtClean="0">
                <a:solidFill>
                  <a:srgbClr val="00B050"/>
                </a:solidFill>
                <a:cs typeface="B Mitra" pitchFamily="2" charset="-78"/>
              </a:rPr>
              <a:t>واقعا بیمار نیستند (</a:t>
            </a:r>
            <a:r>
              <a:rPr lang="en-US" dirty="0" smtClean="0">
                <a:solidFill>
                  <a:srgbClr val="00B050"/>
                </a:solidFill>
                <a:cs typeface="B Mitra" pitchFamily="2" charset="-78"/>
              </a:rPr>
              <a:t>D-</a:t>
            </a:r>
            <a:r>
              <a:rPr lang="fa-IR" dirty="0" smtClean="0">
                <a:solidFill>
                  <a:srgbClr val="00B050"/>
                </a:solidFill>
                <a:cs typeface="B Mitra" pitchFamily="2" charset="-78"/>
              </a:rPr>
              <a:t>)</a:t>
            </a:r>
            <a:r>
              <a:rPr lang="fa-IR" dirty="0" smtClean="0">
                <a:solidFill>
                  <a:srgbClr val="002060"/>
                </a:solidFill>
                <a:cs typeface="B Mitra" pitchFamily="2" charset="-78"/>
              </a:rPr>
              <a:t> را با چه احتمالی جدا می کند.</a:t>
            </a:r>
          </a:p>
          <a:p>
            <a:pPr algn="just" rtl="1"/>
            <a:endParaRPr lang="fa-IR" dirty="0" smtClean="0">
              <a:solidFill>
                <a:srgbClr val="002060"/>
              </a:solidFill>
              <a:cs typeface="B Mitra" pitchFamily="2" charset="-78"/>
            </a:endParaRPr>
          </a:p>
          <a:p>
            <a:pPr algn="just" rtl="1"/>
            <a:r>
              <a:rPr lang="fa-IR" dirty="0" smtClean="0">
                <a:solidFill>
                  <a:srgbClr val="002060"/>
                </a:solidFill>
                <a:cs typeface="B Mitra" pitchFamily="2" charset="-78"/>
              </a:rPr>
              <a:t> </a:t>
            </a:r>
            <a:r>
              <a:rPr lang="fa-IR" dirty="0" smtClean="0">
                <a:solidFill>
                  <a:srgbClr val="7030A0"/>
                </a:solidFill>
                <a:cs typeface="B Mitra" pitchFamily="2" charset="-78"/>
              </a:rPr>
              <a:t>وضعیت درست (</a:t>
            </a:r>
            <a:r>
              <a:rPr lang="en-US" dirty="0" smtClean="0">
                <a:solidFill>
                  <a:srgbClr val="7030A0"/>
                </a:solidFill>
                <a:cs typeface="B Mitra" pitchFamily="2" charset="-78"/>
              </a:rPr>
              <a:t>true</a:t>
            </a:r>
            <a:r>
              <a:rPr lang="fa-IR" dirty="0" smtClean="0">
                <a:solidFill>
                  <a:srgbClr val="7030A0"/>
                </a:solidFill>
                <a:cs typeface="B Mitra" pitchFamily="2" charset="-78"/>
              </a:rPr>
              <a:t>) در مقایسه با استاندارد طلایی بررسی می شود.</a:t>
            </a:r>
          </a:p>
          <a:p>
            <a:pPr algn="just" rtl="1"/>
            <a:r>
              <a:rPr lang="fa-IR" dirty="0" smtClean="0">
                <a:solidFill>
                  <a:srgbClr val="002060"/>
                </a:solidFill>
                <a:cs typeface="B Mitra" pitchFamily="2" charset="-78"/>
              </a:rPr>
              <a:t> این استانداردها معمولا پرهزینه تر و پیچیده ترند که ممکن است از طریق پیگیری کلنیکی، جراحی تشخیصی، بیوپسی، اتوپسی یا بوسیله گروه متخصصین حاصل شود. </a:t>
            </a:r>
            <a:endParaRPr lang="en-US" dirty="0" smtClean="0">
              <a:solidFill>
                <a:srgbClr val="002060"/>
              </a:solidFill>
              <a:cs typeface="B Mitra" pitchFamily="2" charset="-78"/>
            </a:endParaRPr>
          </a:p>
          <a:p>
            <a:pPr algn="r" rtl="1"/>
            <a:endParaRPr lang="fa-IR" dirty="0"/>
          </a:p>
        </p:txBody>
      </p:sp>
      <p:sp>
        <p:nvSpPr>
          <p:cNvPr id="6" name="Slide Number Placeholder 5"/>
          <p:cNvSpPr>
            <a:spLocks noGrp="1"/>
          </p:cNvSpPr>
          <p:nvPr>
            <p:ph type="sldNum" sz="quarter" idx="12"/>
          </p:nvPr>
        </p:nvSpPr>
        <p:spPr/>
        <p:txBody>
          <a:bodyPr/>
          <a:lstStyle/>
          <a:p>
            <a:fld id="{48ED069C-59D4-4843-967A-79626951CA5A}" type="slidenum">
              <a:rPr lang="en-US" smtClean="0"/>
              <a:pPr/>
              <a:t>24</a:t>
            </a:fld>
            <a:endParaRPr lang="en-US"/>
          </a:p>
        </p:txBody>
      </p:sp>
      <p:cxnSp>
        <p:nvCxnSpPr>
          <p:cNvPr id="7" name="Straight Connector 6"/>
          <p:cNvCxnSpPr/>
          <p:nvPr/>
        </p:nvCxnSpPr>
        <p:spPr>
          <a:xfrm>
            <a:off x="1214414" y="5786454"/>
            <a:ext cx="6643734" cy="1588"/>
          </a:xfrm>
          <a:prstGeom prst="line">
            <a:avLst/>
          </a:prstGeom>
        </p:spPr>
        <p:style>
          <a:lnRef idx="3">
            <a:schemeClr val="accent1"/>
          </a:lnRef>
          <a:fillRef idx="0">
            <a:schemeClr val="accent1"/>
          </a:fillRef>
          <a:effectRef idx="2">
            <a:schemeClr val="accent1"/>
          </a:effectRef>
          <a:fontRef idx="minor">
            <a:schemeClr val="tx1"/>
          </a:fontRef>
        </p:style>
      </p:cxn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2800" dirty="0" smtClean="0">
                <a:solidFill>
                  <a:schemeClr val="accent5">
                    <a:lumMod val="60000"/>
                    <a:lumOff val="40000"/>
                  </a:schemeClr>
                </a:solidFill>
                <a:cs typeface="B Titr" pitchFamily="2" charset="-78"/>
              </a:rPr>
              <a:t>حالت های مختلف نتایج تستهای تشخیصی</a:t>
            </a:r>
            <a:endParaRPr lang="fa-IR" sz="2800" dirty="0">
              <a:solidFill>
                <a:schemeClr val="accent5">
                  <a:lumMod val="60000"/>
                  <a:lumOff val="40000"/>
                </a:schemeClr>
              </a:solidFill>
              <a:cs typeface="B Titr" pitchFamily="2" charset="-78"/>
            </a:endParaRPr>
          </a:p>
        </p:txBody>
      </p:sp>
      <p:sp>
        <p:nvSpPr>
          <p:cNvPr id="3" name="Content Placeholder 2"/>
          <p:cNvSpPr>
            <a:spLocks noGrp="1"/>
          </p:cNvSpPr>
          <p:nvPr>
            <p:ph idx="1"/>
          </p:nvPr>
        </p:nvSpPr>
        <p:spPr/>
        <p:txBody>
          <a:bodyPr/>
          <a:lstStyle/>
          <a:p>
            <a:endParaRPr lang="fa-IR" dirty="0"/>
          </a:p>
        </p:txBody>
      </p:sp>
      <p:sp>
        <p:nvSpPr>
          <p:cNvPr id="6" name="Slide Number Placeholder 5"/>
          <p:cNvSpPr>
            <a:spLocks noGrp="1"/>
          </p:cNvSpPr>
          <p:nvPr>
            <p:ph type="sldNum" sz="quarter" idx="12"/>
          </p:nvPr>
        </p:nvSpPr>
        <p:spPr/>
        <p:txBody>
          <a:bodyPr/>
          <a:lstStyle/>
          <a:p>
            <a:fld id="{48ED069C-59D4-4843-967A-79626951CA5A}" type="slidenum">
              <a:rPr lang="en-US" smtClean="0"/>
              <a:pPr/>
              <a:t>25</a:t>
            </a:fld>
            <a:endParaRPr lang="en-US"/>
          </a:p>
        </p:txBody>
      </p:sp>
      <p:pic>
        <p:nvPicPr>
          <p:cNvPr id="1026" name="Picture 2"/>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57224" y="1928802"/>
            <a:ext cx="7500990" cy="3629042"/>
          </a:xfrm>
          <a:prstGeom prst="rect">
            <a:avLst/>
          </a:prstGeom>
          <a:noFill/>
          <a:ln w="9525">
            <a:noFill/>
            <a:miter lim="800000"/>
            <a:headEnd/>
            <a:tailEnd/>
          </a:ln>
          <a:effectLst/>
        </p:spPr>
      </p:pic>
      <p:cxnSp>
        <p:nvCxnSpPr>
          <p:cNvPr id="8" name="Straight Connector 7"/>
          <p:cNvCxnSpPr/>
          <p:nvPr/>
        </p:nvCxnSpPr>
        <p:spPr>
          <a:xfrm>
            <a:off x="1214414" y="5786454"/>
            <a:ext cx="6643734" cy="1588"/>
          </a:xfrm>
          <a:prstGeom prst="line">
            <a:avLst/>
          </a:prstGeom>
        </p:spPr>
        <p:style>
          <a:lnRef idx="3">
            <a:schemeClr val="accent1"/>
          </a:lnRef>
          <a:fillRef idx="0">
            <a:schemeClr val="accent1"/>
          </a:fillRef>
          <a:effectRef idx="2">
            <a:schemeClr val="accent1"/>
          </a:effectRef>
          <a:fontRef idx="minor">
            <a:schemeClr val="tx1"/>
          </a:fontRef>
        </p:style>
      </p:cxn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1071538" y="2119257"/>
            <a:ext cx="7000924" cy="3603812"/>
          </a:xfrm>
        </p:spPr>
        <p:txBody>
          <a:bodyPr/>
          <a:lstStyle/>
          <a:p>
            <a:pPr algn="just" rtl="1">
              <a:lnSpc>
                <a:spcPct val="150000"/>
              </a:lnSpc>
            </a:pPr>
            <a:r>
              <a:rPr lang="fa-IR" dirty="0" smtClean="0">
                <a:solidFill>
                  <a:srgbClr val="D60093"/>
                </a:solidFill>
                <a:cs typeface="B Mitra" pitchFamily="2" charset="-78"/>
              </a:rPr>
              <a:t>حساسیت:</a:t>
            </a:r>
            <a:r>
              <a:rPr lang="fa-IR" dirty="0" smtClean="0">
                <a:solidFill>
                  <a:srgbClr val="00B050"/>
                </a:solidFill>
                <a:cs typeface="B Mitra" pitchFamily="2" charset="-78"/>
              </a:rPr>
              <a:t> </a:t>
            </a:r>
            <a:r>
              <a:rPr lang="fa-IR" dirty="0" smtClean="0">
                <a:solidFill>
                  <a:srgbClr val="0070C0"/>
                </a:solidFill>
                <a:cs typeface="B Mitra" pitchFamily="2" charset="-78"/>
              </a:rPr>
              <a:t>میزان مثبت واقعی </a:t>
            </a:r>
            <a:r>
              <a:rPr lang="fa-IR" dirty="0" smtClean="0">
                <a:solidFill>
                  <a:srgbClr val="002060"/>
                </a:solidFill>
                <a:cs typeface="B Mitra" pitchFamily="2" charset="-78"/>
              </a:rPr>
              <a:t>(</a:t>
            </a:r>
            <a:r>
              <a:rPr lang="en-US" dirty="0" smtClean="0">
                <a:solidFill>
                  <a:srgbClr val="002060"/>
                </a:solidFill>
                <a:cs typeface="B Mitra" pitchFamily="2" charset="-78"/>
              </a:rPr>
              <a:t>TPR</a:t>
            </a:r>
            <a:r>
              <a:rPr lang="fa-IR" dirty="0" smtClean="0">
                <a:solidFill>
                  <a:srgbClr val="002060"/>
                </a:solidFill>
                <a:cs typeface="B Mitra" pitchFamily="2" charset="-78"/>
              </a:rPr>
              <a:t>) </a:t>
            </a:r>
            <a:r>
              <a:rPr lang="fa-IR" dirty="0" smtClean="0">
                <a:solidFill>
                  <a:srgbClr val="D60093"/>
                </a:solidFill>
                <a:cs typeface="B Mitra" pitchFamily="2" charset="-78"/>
              </a:rPr>
              <a:t>احتمال تشخیص صحیح بیماری است.</a:t>
            </a:r>
          </a:p>
          <a:p>
            <a:pPr algn="just" rtl="1">
              <a:lnSpc>
                <a:spcPct val="150000"/>
              </a:lnSpc>
            </a:pPr>
            <a:r>
              <a:rPr lang="fa-IR" dirty="0" smtClean="0">
                <a:solidFill>
                  <a:srgbClr val="00B050"/>
                </a:solidFill>
                <a:cs typeface="B Mitra" pitchFamily="2" charset="-78"/>
              </a:rPr>
              <a:t>ویژگی: </a:t>
            </a:r>
            <a:r>
              <a:rPr lang="fa-IR" dirty="0" smtClean="0">
                <a:solidFill>
                  <a:srgbClr val="0070C0"/>
                </a:solidFill>
                <a:cs typeface="B Mitra" pitchFamily="2" charset="-78"/>
              </a:rPr>
              <a:t>میزان منفی واقعی </a:t>
            </a:r>
            <a:r>
              <a:rPr lang="fa-IR" dirty="0" smtClean="0">
                <a:solidFill>
                  <a:srgbClr val="002060"/>
                </a:solidFill>
                <a:cs typeface="B Mitra" pitchFamily="2" charset="-78"/>
              </a:rPr>
              <a:t>(</a:t>
            </a:r>
            <a:r>
              <a:rPr lang="en-US" dirty="0" smtClean="0">
                <a:solidFill>
                  <a:srgbClr val="002060"/>
                </a:solidFill>
                <a:cs typeface="B Mitra" pitchFamily="2" charset="-78"/>
              </a:rPr>
              <a:t>TNR</a:t>
            </a:r>
            <a:r>
              <a:rPr lang="fa-IR" dirty="0" smtClean="0">
                <a:solidFill>
                  <a:srgbClr val="002060"/>
                </a:solidFill>
                <a:cs typeface="B Mitra" pitchFamily="2" charset="-78"/>
              </a:rPr>
              <a:t>) </a:t>
            </a:r>
            <a:r>
              <a:rPr lang="fa-IR" dirty="0" smtClean="0">
                <a:solidFill>
                  <a:srgbClr val="00B050"/>
                </a:solidFill>
                <a:cs typeface="B Mitra" pitchFamily="2" charset="-78"/>
              </a:rPr>
              <a:t>احتمال تشخیص صحیح افراد سالم است.</a:t>
            </a:r>
          </a:p>
          <a:p>
            <a:pPr algn="just" rtl="1">
              <a:lnSpc>
                <a:spcPct val="150000"/>
              </a:lnSpc>
            </a:pPr>
            <a:r>
              <a:rPr lang="fa-IR" dirty="0" smtClean="0">
                <a:solidFill>
                  <a:srgbClr val="002060"/>
                </a:solidFill>
                <a:cs typeface="B Mitra" pitchFamily="2" charset="-78"/>
              </a:rPr>
              <a:t> </a:t>
            </a:r>
            <a:r>
              <a:rPr lang="fa-IR" dirty="0" smtClean="0">
                <a:solidFill>
                  <a:srgbClr val="0070C0"/>
                </a:solidFill>
                <a:cs typeface="B Mitra" pitchFamily="2" charset="-78"/>
              </a:rPr>
              <a:t>میزان مثبت کاذب </a:t>
            </a:r>
            <a:r>
              <a:rPr lang="fa-IR" dirty="0" smtClean="0">
                <a:solidFill>
                  <a:srgbClr val="002060"/>
                </a:solidFill>
                <a:cs typeface="B Mitra" pitchFamily="2" charset="-78"/>
              </a:rPr>
              <a:t>(</a:t>
            </a:r>
            <a:r>
              <a:rPr lang="en-US" dirty="0" smtClean="0">
                <a:solidFill>
                  <a:srgbClr val="002060"/>
                </a:solidFill>
                <a:cs typeface="B Mitra" pitchFamily="2" charset="-78"/>
              </a:rPr>
              <a:t>FPR</a:t>
            </a:r>
            <a:r>
              <a:rPr lang="fa-IR" dirty="0" smtClean="0">
                <a:solidFill>
                  <a:srgbClr val="002060"/>
                </a:solidFill>
                <a:cs typeface="B Mitra" pitchFamily="2" charset="-78"/>
              </a:rPr>
              <a:t>) کسانی هستند که به اشتباه بیمار شناخته شده اند.</a:t>
            </a:r>
          </a:p>
          <a:p>
            <a:pPr algn="just" rtl="1">
              <a:lnSpc>
                <a:spcPct val="150000"/>
              </a:lnSpc>
            </a:pPr>
            <a:r>
              <a:rPr lang="fa-IR" dirty="0" smtClean="0">
                <a:solidFill>
                  <a:srgbClr val="0070C0"/>
                </a:solidFill>
                <a:cs typeface="B Mitra" pitchFamily="2" charset="-78"/>
              </a:rPr>
              <a:t>میزان منفی کاذب </a:t>
            </a:r>
            <a:r>
              <a:rPr lang="fa-IR" dirty="0" smtClean="0">
                <a:solidFill>
                  <a:srgbClr val="002060"/>
                </a:solidFill>
                <a:cs typeface="B Mitra" pitchFamily="2" charset="-78"/>
              </a:rPr>
              <a:t>(</a:t>
            </a:r>
            <a:r>
              <a:rPr lang="en-US" dirty="0" smtClean="0">
                <a:solidFill>
                  <a:srgbClr val="002060"/>
                </a:solidFill>
                <a:cs typeface="B Mitra" pitchFamily="2" charset="-78"/>
              </a:rPr>
              <a:t>FNR</a:t>
            </a:r>
            <a:r>
              <a:rPr lang="fa-IR" dirty="0" smtClean="0">
                <a:solidFill>
                  <a:srgbClr val="002060"/>
                </a:solidFill>
                <a:cs typeface="B Mitra" pitchFamily="2" charset="-78"/>
              </a:rPr>
              <a:t>) کسانی هستند که به اشتباه سالم شناخته شده اند.</a:t>
            </a:r>
            <a:endParaRPr lang="fa-IR" dirty="0">
              <a:solidFill>
                <a:srgbClr val="002060"/>
              </a:solidFill>
              <a:cs typeface="B Mitra" pitchFamily="2" charset="-78"/>
            </a:endParaRPr>
          </a:p>
        </p:txBody>
      </p:sp>
      <p:sp>
        <p:nvSpPr>
          <p:cNvPr id="6" name="Slide Number Placeholder 5"/>
          <p:cNvSpPr>
            <a:spLocks noGrp="1"/>
          </p:cNvSpPr>
          <p:nvPr>
            <p:ph type="sldNum" sz="quarter" idx="12"/>
          </p:nvPr>
        </p:nvSpPr>
        <p:spPr/>
        <p:txBody>
          <a:bodyPr/>
          <a:lstStyle/>
          <a:p>
            <a:fld id="{48ED069C-59D4-4843-967A-79626951CA5A}" type="slidenum">
              <a:rPr lang="en-US" smtClean="0"/>
              <a:pPr/>
              <a:t>26</a:t>
            </a:fld>
            <a:endParaRPr lang="en-US"/>
          </a:p>
        </p:txBody>
      </p:sp>
      <p:cxnSp>
        <p:nvCxnSpPr>
          <p:cNvPr id="7" name="Straight Connector 6"/>
          <p:cNvCxnSpPr/>
          <p:nvPr/>
        </p:nvCxnSpPr>
        <p:spPr>
          <a:xfrm>
            <a:off x="1214414" y="5786454"/>
            <a:ext cx="6643734" cy="1588"/>
          </a:xfrm>
          <a:prstGeom prst="line">
            <a:avLst/>
          </a:prstGeom>
        </p:spPr>
        <p:style>
          <a:lnRef idx="3">
            <a:schemeClr val="accent1"/>
          </a:lnRef>
          <a:fillRef idx="0">
            <a:schemeClr val="accent1"/>
          </a:fillRef>
          <a:effectRef idx="2">
            <a:schemeClr val="accent1"/>
          </a:effectRef>
          <a:fontRef idx="minor">
            <a:schemeClr val="tx1"/>
          </a:fontRef>
        </p:style>
      </p:cxn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500042"/>
            <a:ext cx="9144000" cy="936625"/>
          </a:xfrm>
        </p:spPr>
        <p:txBody>
          <a:bodyPr/>
          <a:lstStyle/>
          <a:p>
            <a:pPr indent="0" eaLnBrk="1" hangingPunct="1"/>
            <a:r>
              <a:rPr lang="fa-IR" sz="3200" b="1" u="sng" dirty="0" smtClean="0">
                <a:solidFill>
                  <a:schemeClr val="accent5">
                    <a:lumMod val="60000"/>
                    <a:lumOff val="40000"/>
                  </a:schemeClr>
                </a:solidFill>
                <a:cs typeface="B Titr" pitchFamily="2" charset="-78"/>
              </a:rPr>
              <a:t>حساسیت یک تست</a:t>
            </a:r>
            <a:endParaRPr lang="en-GB" sz="3200" b="1" u="sng" dirty="0" smtClean="0">
              <a:solidFill>
                <a:schemeClr val="accent5">
                  <a:lumMod val="60000"/>
                  <a:lumOff val="40000"/>
                </a:schemeClr>
              </a:solidFill>
              <a:cs typeface="B Titr" pitchFamily="2" charset="-78"/>
            </a:endParaRPr>
          </a:p>
        </p:txBody>
      </p:sp>
      <p:sp>
        <p:nvSpPr>
          <p:cNvPr id="461896" name="Rectangle 72"/>
          <p:cNvSpPr>
            <a:spLocks noChangeArrowheads="1"/>
          </p:cNvSpPr>
          <p:nvPr/>
        </p:nvSpPr>
        <p:spPr bwMode="auto">
          <a:xfrm>
            <a:off x="714348" y="1500174"/>
            <a:ext cx="7786742"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lgn="ctr" rtl="1">
              <a:lnSpc>
                <a:spcPct val="150000"/>
              </a:lnSpc>
              <a:spcBef>
                <a:spcPct val="50000"/>
              </a:spcBef>
              <a:buClr>
                <a:srgbClr val="000066"/>
              </a:buClr>
              <a:buSzPct val="80000"/>
              <a:defRPr/>
            </a:pPr>
            <a:r>
              <a:rPr lang="en-GB" sz="2600" b="1" dirty="0" smtClean="0">
                <a:solidFill>
                  <a:srgbClr val="000066"/>
                </a:solidFill>
                <a:latin typeface="Arial Narrow" pitchFamily="124" charset="0"/>
                <a:sym typeface="Times New Roman" pitchFamily="124" charset="0"/>
              </a:rPr>
              <a:t>	</a:t>
            </a:r>
            <a:r>
              <a:rPr lang="fa-IR" b="1" dirty="0" smtClean="0">
                <a:solidFill>
                  <a:srgbClr val="FF0000"/>
                </a:solidFill>
                <a:cs typeface="B Titr" pitchFamily="2" charset="-78"/>
              </a:rPr>
              <a:t>توانایی تست برای شناسایی صحیح افراد بیمار</a:t>
            </a:r>
            <a:r>
              <a:rPr lang="fa-IR" b="1" dirty="0" smtClean="0">
                <a:cs typeface="B Titr" pitchFamily="2" charset="-78"/>
              </a:rPr>
              <a:t/>
            </a:r>
            <a:br>
              <a:rPr lang="fa-IR" b="1" dirty="0" smtClean="0">
                <a:cs typeface="B Titr" pitchFamily="2" charset="-78"/>
              </a:rPr>
            </a:br>
            <a:r>
              <a:rPr lang="fa-IR" b="1" dirty="0" smtClean="0">
                <a:solidFill>
                  <a:srgbClr val="7030A0"/>
                </a:solidFill>
                <a:cs typeface="B Titr" pitchFamily="2" charset="-78"/>
              </a:rPr>
              <a:t>نسبت افرادی که تستشان مثبت است در بین افراد بیمار</a:t>
            </a:r>
            <a:endParaRPr lang="en-GB" b="1" dirty="0">
              <a:solidFill>
                <a:srgbClr val="7030A0"/>
              </a:solidFill>
              <a:cs typeface="B Titr" pitchFamily="2" charset="-78"/>
              <a:sym typeface="Times New Roman" pitchFamily="124" charset="0"/>
            </a:endParaRPr>
          </a:p>
        </p:txBody>
      </p:sp>
      <p:grpSp>
        <p:nvGrpSpPr>
          <p:cNvPr id="3" name="Gruppieren 1"/>
          <p:cNvGrpSpPr>
            <a:grpSpLocks/>
          </p:cNvGrpSpPr>
          <p:nvPr/>
        </p:nvGrpSpPr>
        <p:grpSpPr bwMode="auto">
          <a:xfrm>
            <a:off x="1501775" y="3068637"/>
            <a:ext cx="6165850" cy="2186511"/>
            <a:chOff x="611560" y="3110709"/>
            <a:chExt cx="6165874" cy="2186760"/>
          </a:xfrm>
        </p:grpSpPr>
        <p:sp>
          <p:nvSpPr>
            <p:cNvPr id="2" name="Rectangle 5"/>
            <p:cNvSpPr>
              <a:spLocks noChangeArrowheads="1"/>
            </p:cNvSpPr>
            <p:nvPr/>
          </p:nvSpPr>
          <p:spPr bwMode="auto">
            <a:xfrm>
              <a:off x="3035682" y="3110709"/>
              <a:ext cx="3741752" cy="462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defTabSz="762000" eaLnBrk="0" hangingPunct="0">
                <a:defRPr/>
              </a:pPr>
              <a:r>
                <a:rPr lang="fa-IR" sz="2400" b="1" dirty="0" smtClean="0">
                  <a:solidFill>
                    <a:srgbClr val="3333CC"/>
                  </a:solidFill>
                  <a:latin typeface="+mn-lt"/>
                  <a:sym typeface="Times New Roman" pitchFamily="124" charset="0"/>
                </a:rPr>
                <a:t>افراد بیمار</a:t>
              </a:r>
              <a:endParaRPr lang="en-GB" sz="2400" b="1" dirty="0">
                <a:solidFill>
                  <a:srgbClr val="3333CC"/>
                </a:solidFill>
                <a:latin typeface="+mn-lt"/>
                <a:sym typeface="Times New Roman" pitchFamily="124" charset="0"/>
              </a:endParaRPr>
            </a:p>
          </p:txBody>
        </p:sp>
        <p:sp>
          <p:nvSpPr>
            <p:cNvPr id="9225" name="Rectangle 6"/>
            <p:cNvSpPr>
              <a:spLocks noChangeArrowheads="1"/>
            </p:cNvSpPr>
            <p:nvPr/>
          </p:nvSpPr>
          <p:spPr bwMode="auto">
            <a:xfrm>
              <a:off x="611560" y="4190332"/>
              <a:ext cx="1282407" cy="462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defTabSz="762000" eaLnBrk="0" hangingPunct="0">
                <a:defRPr/>
              </a:pPr>
              <a:r>
                <a:rPr lang="fa-IR" sz="2400" b="1" dirty="0" smtClean="0">
                  <a:solidFill>
                    <a:srgbClr val="3333CC"/>
                  </a:solidFill>
                  <a:latin typeface="+mn-lt"/>
                  <a:sym typeface="Times New Roman" pitchFamily="124" charset="0"/>
                </a:rPr>
                <a:t>نتیجه تست</a:t>
              </a:r>
              <a:endParaRPr lang="en-GB" sz="2400" b="1" dirty="0">
                <a:solidFill>
                  <a:srgbClr val="3333CC"/>
                </a:solidFill>
                <a:latin typeface="+mn-lt"/>
                <a:sym typeface="Times New Roman" pitchFamily="124" charset="0"/>
              </a:endParaRPr>
            </a:p>
          </p:txBody>
        </p:sp>
        <p:sp>
          <p:nvSpPr>
            <p:cNvPr id="9226" name="Rectangle 7"/>
            <p:cNvSpPr>
              <a:spLocks noChangeArrowheads="1"/>
            </p:cNvSpPr>
            <p:nvPr/>
          </p:nvSpPr>
          <p:spPr bwMode="auto">
            <a:xfrm>
              <a:off x="2210179" y="3634644"/>
              <a:ext cx="777878" cy="166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defTabSz="762000" eaLnBrk="0" hangingPunct="0">
                <a:defRPr/>
              </a:pPr>
              <a:r>
                <a:rPr lang="en-GB" sz="4800" b="1" dirty="0">
                  <a:solidFill>
                    <a:srgbClr val="FF0000"/>
                  </a:solidFill>
                  <a:latin typeface="+mn-lt"/>
                  <a:sym typeface="Times New Roman" pitchFamily="124" charset="0"/>
                </a:rPr>
                <a:t>+</a:t>
              </a:r>
            </a:p>
            <a:p>
              <a:pPr algn="ctr" defTabSz="762000" eaLnBrk="0" hangingPunct="0">
                <a:defRPr/>
              </a:pPr>
              <a:r>
                <a:rPr lang="en-GB" sz="5400" b="1" dirty="0">
                  <a:solidFill>
                    <a:srgbClr val="FF0000"/>
                  </a:solidFill>
                  <a:latin typeface="+mn-lt"/>
                  <a:sym typeface="Times New Roman" pitchFamily="124" charset="0"/>
                </a:rPr>
                <a:t>-</a:t>
              </a:r>
            </a:p>
          </p:txBody>
        </p:sp>
        <p:sp>
          <p:nvSpPr>
            <p:cNvPr id="9227" name="Rectangle 8"/>
            <p:cNvSpPr>
              <a:spLocks noChangeArrowheads="1"/>
            </p:cNvSpPr>
            <p:nvPr/>
          </p:nvSpPr>
          <p:spPr bwMode="auto">
            <a:xfrm>
              <a:off x="3035696" y="3634556"/>
              <a:ext cx="3741738" cy="1397345"/>
            </a:xfrm>
            <a:prstGeom prst="rect">
              <a:avLst/>
            </a:prstGeom>
            <a:noFill/>
            <a:ln w="50800">
              <a:solidFill>
                <a:srgbClr val="000000"/>
              </a:solidFill>
              <a:miter lim="800000"/>
              <a:headEnd/>
              <a:tailEnd/>
            </a:ln>
            <a:effectLst/>
          </p:spPr>
          <p:txBody>
            <a:bodyPr wrap="none" anchor="ctr"/>
            <a:lstStyle/>
            <a:p>
              <a:pPr algn="ctr"/>
              <a:endParaRPr lang="en-GB" sz="2400" b="1">
                <a:solidFill>
                  <a:schemeClr val="tx2"/>
                </a:solidFill>
                <a:latin typeface="Arial Unicode MS" pitchFamily="34" charset="-128"/>
              </a:endParaRPr>
            </a:p>
          </p:txBody>
        </p:sp>
        <p:sp>
          <p:nvSpPr>
            <p:cNvPr id="9228" name="Rectangle 9"/>
            <p:cNvSpPr>
              <a:spLocks noChangeArrowheads="1"/>
            </p:cNvSpPr>
            <p:nvPr/>
          </p:nvSpPr>
          <p:spPr bwMode="auto">
            <a:xfrm>
              <a:off x="3502409" y="3758483"/>
              <a:ext cx="2765436" cy="462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defTabSz="762000" eaLnBrk="0" hangingPunct="0">
                <a:defRPr/>
              </a:pPr>
              <a:r>
                <a:rPr lang="en-GB" sz="2400" b="1" dirty="0">
                  <a:solidFill>
                    <a:schemeClr val="tx1"/>
                  </a:solidFill>
                  <a:latin typeface="+mn-lt"/>
                  <a:sym typeface="Times New Roman" pitchFamily="124" charset="0"/>
                </a:rPr>
                <a:t>True positive (TP)</a:t>
              </a:r>
            </a:p>
          </p:txBody>
        </p:sp>
        <p:sp>
          <p:nvSpPr>
            <p:cNvPr id="9229" name="Rectangle 10"/>
            <p:cNvSpPr>
              <a:spLocks noChangeArrowheads="1"/>
            </p:cNvSpPr>
            <p:nvPr/>
          </p:nvSpPr>
          <p:spPr bwMode="auto">
            <a:xfrm>
              <a:off x="3381759" y="4509455"/>
              <a:ext cx="3008324" cy="462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defTabSz="762000" eaLnBrk="0" hangingPunct="0">
                <a:defRPr/>
              </a:pPr>
              <a:r>
                <a:rPr lang="en-GB" sz="2400" b="1" dirty="0">
                  <a:solidFill>
                    <a:schemeClr val="tx1"/>
                  </a:solidFill>
                  <a:latin typeface="+mn-lt"/>
                  <a:sym typeface="Times New Roman" pitchFamily="124" charset="0"/>
                </a:rPr>
                <a:t>False negative (FN)</a:t>
              </a:r>
            </a:p>
          </p:txBody>
        </p:sp>
      </p:grpSp>
      <p:sp>
        <p:nvSpPr>
          <p:cNvPr id="9230" name="Rectangle 11"/>
          <p:cNvSpPr>
            <a:spLocks noChangeArrowheads="1"/>
          </p:cNvSpPr>
          <p:nvPr/>
        </p:nvSpPr>
        <p:spPr bwMode="auto">
          <a:xfrm>
            <a:off x="1619250" y="5300663"/>
            <a:ext cx="5905500" cy="831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p>
            <a:pPr defTabSz="762000" eaLnBrk="0" hangingPunct="0">
              <a:defRPr/>
            </a:pPr>
            <a:r>
              <a:rPr lang="en-GB" sz="2400" b="1" u="sng" dirty="0">
                <a:solidFill>
                  <a:srgbClr val="C00000"/>
                </a:solidFill>
                <a:latin typeface="+mn-lt"/>
                <a:sym typeface="Times New Roman" pitchFamily="124" charset="0"/>
              </a:rPr>
              <a:t>Sensitivity (Se) </a:t>
            </a:r>
            <a:r>
              <a:rPr lang="en-GB" sz="2400" b="1" dirty="0">
                <a:solidFill>
                  <a:srgbClr val="C00000"/>
                </a:solidFill>
                <a:latin typeface="+mn-lt"/>
                <a:sym typeface="Times New Roman" pitchFamily="124" charset="0"/>
              </a:rPr>
              <a:t>= </a:t>
            </a:r>
            <a:r>
              <a:rPr lang="en-GB" sz="2400" b="1" dirty="0" smtClean="0">
                <a:solidFill>
                  <a:srgbClr val="C00000"/>
                </a:solidFill>
                <a:latin typeface="+mn-lt"/>
                <a:sym typeface="Times New Roman" pitchFamily="124" charset="0"/>
              </a:rPr>
              <a:t>      TP </a:t>
            </a:r>
          </a:p>
          <a:p>
            <a:pPr defTabSz="762000" eaLnBrk="0" hangingPunct="0">
              <a:defRPr/>
            </a:pPr>
            <a:r>
              <a:rPr lang="en-GB" sz="2400" b="1" dirty="0" smtClean="0">
                <a:solidFill>
                  <a:srgbClr val="C00000"/>
                </a:solidFill>
                <a:sym typeface="Times New Roman" pitchFamily="124" charset="0"/>
              </a:rPr>
              <a:t>                             </a:t>
            </a:r>
            <a:r>
              <a:rPr lang="en-GB" sz="2400" b="1" dirty="0" smtClean="0">
                <a:solidFill>
                  <a:srgbClr val="C00000"/>
                </a:solidFill>
                <a:latin typeface="+mn-lt"/>
                <a:sym typeface="Times New Roman" pitchFamily="124" charset="0"/>
              </a:rPr>
              <a:t> </a:t>
            </a:r>
            <a:r>
              <a:rPr lang="en-GB" sz="2400" b="1" dirty="0">
                <a:solidFill>
                  <a:srgbClr val="C00000"/>
                </a:solidFill>
                <a:latin typeface="+mn-lt"/>
                <a:sym typeface="Times New Roman" pitchFamily="124" charset="0"/>
              </a:rPr>
              <a:t>(TP + FN)</a:t>
            </a:r>
          </a:p>
        </p:txBody>
      </p:sp>
      <p:sp>
        <p:nvSpPr>
          <p:cNvPr id="9222" name="Foliennummernplatzhalter 2"/>
          <p:cNvSpPr txBox="1">
            <a:spLocks/>
          </p:cNvSpPr>
          <p:nvPr/>
        </p:nvSpPr>
        <p:spPr bwMode="auto">
          <a:xfrm>
            <a:off x="8572528" y="6248400"/>
            <a:ext cx="392085" cy="252434"/>
          </a:xfrm>
          <a:prstGeom prst="rect">
            <a:avLst/>
          </a:prstGeom>
          <a:noFill/>
          <a:ln w="9525">
            <a:noFill/>
            <a:miter lim="800000"/>
            <a:headEnd/>
            <a:tailEnd/>
          </a:ln>
        </p:spPr>
        <p:txBody>
          <a:bodyPr/>
          <a:lstStyle/>
          <a:p>
            <a:fld id="{8FECA3C3-5CD9-4FC9-B80B-4D86A1740B0B}" type="slidenum">
              <a:rPr lang="en-US" sz="1400">
                <a:solidFill>
                  <a:schemeClr val="tx1"/>
                </a:solidFill>
                <a:cs typeface="Times New Roman" pitchFamily="18" charset="0"/>
              </a:rPr>
              <a:pPr/>
              <a:t>27</a:t>
            </a:fld>
            <a:endParaRPr lang="en-US" sz="1400" dirty="0">
              <a:solidFill>
                <a:schemeClr val="tx1"/>
              </a:solidFill>
              <a:cs typeface="Times New Roman" pitchFamily="18" charset="0"/>
            </a:endParaRPr>
          </a:p>
        </p:txBody>
      </p:sp>
      <p:sp>
        <p:nvSpPr>
          <p:cNvPr id="9223" name="AutoShape 11"/>
          <p:cNvSpPr>
            <a:spLocks noChangeArrowheads="1"/>
          </p:cNvSpPr>
          <p:nvPr/>
        </p:nvSpPr>
        <p:spPr bwMode="auto">
          <a:xfrm>
            <a:off x="7296150" y="2941638"/>
            <a:ext cx="588963" cy="558800"/>
          </a:xfrm>
          <a:prstGeom prst="smileyFace">
            <a:avLst>
              <a:gd name="adj" fmla="val -4653"/>
            </a:avLst>
          </a:prstGeom>
          <a:solidFill>
            <a:srgbClr val="FF0066"/>
          </a:solidFill>
          <a:ln w="19050">
            <a:solidFill>
              <a:schemeClr val="tx1"/>
            </a:solidFill>
            <a:round/>
            <a:headEnd/>
            <a:tailEnd/>
          </a:ln>
          <a:effectLst/>
        </p:spPr>
        <p:txBody>
          <a:bodyPr wrap="none" anchor="ctr"/>
          <a:lstStyle/>
          <a:p>
            <a:endParaRPr lang="de-DE"/>
          </a:p>
        </p:txBody>
      </p:sp>
      <p:cxnSp>
        <p:nvCxnSpPr>
          <p:cNvPr id="15" name="Straight Connector 14"/>
          <p:cNvCxnSpPr/>
          <p:nvPr/>
        </p:nvCxnSpPr>
        <p:spPr>
          <a:xfrm>
            <a:off x="4000496" y="5715016"/>
            <a:ext cx="1214446" cy="1588"/>
          </a:xfrm>
          <a:prstGeom prst="line">
            <a:avLst/>
          </a:prstGeom>
        </p:spPr>
        <p:style>
          <a:lnRef idx="2">
            <a:schemeClr val="accent2"/>
          </a:lnRef>
          <a:fillRef idx="0">
            <a:schemeClr val="accent2"/>
          </a:fillRef>
          <a:effectRef idx="1">
            <a:schemeClr val="accent2"/>
          </a:effectRef>
          <a:fontRef idx="minor">
            <a:schemeClr val="tx1"/>
          </a:fontRef>
        </p:style>
      </p:cxn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214282" y="500042"/>
            <a:ext cx="8642350" cy="863600"/>
          </a:xfrm>
        </p:spPr>
        <p:txBody>
          <a:bodyPr/>
          <a:lstStyle/>
          <a:p>
            <a:r>
              <a:rPr lang="fa-IR" sz="3200" b="1" u="sng" dirty="0" smtClean="0">
                <a:solidFill>
                  <a:schemeClr val="accent5">
                    <a:lumMod val="60000"/>
                    <a:lumOff val="40000"/>
                  </a:schemeClr>
                </a:solidFill>
                <a:cs typeface="B Titr" pitchFamily="2" charset="-78"/>
              </a:rPr>
              <a:t>ویژگی یک تست</a:t>
            </a:r>
            <a:endParaRPr lang="en-GB" sz="3200" b="1" dirty="0" smtClean="0"/>
          </a:p>
        </p:txBody>
      </p:sp>
      <p:sp>
        <p:nvSpPr>
          <p:cNvPr id="9230" name="Rectangle 11"/>
          <p:cNvSpPr>
            <a:spLocks noChangeArrowheads="1"/>
          </p:cNvSpPr>
          <p:nvPr/>
        </p:nvSpPr>
        <p:spPr bwMode="auto">
          <a:xfrm>
            <a:off x="1619250" y="5353050"/>
            <a:ext cx="5905500" cy="831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p>
            <a:pPr defTabSz="762000" eaLnBrk="0" hangingPunct="0">
              <a:defRPr/>
            </a:pPr>
            <a:r>
              <a:rPr lang="en-GB" sz="2400" b="1" u="sng" dirty="0">
                <a:solidFill>
                  <a:srgbClr val="C00000"/>
                </a:solidFill>
                <a:latin typeface="+mn-lt"/>
                <a:sym typeface="Times New Roman" pitchFamily="124" charset="0"/>
              </a:rPr>
              <a:t>Specificity (Sp) </a:t>
            </a:r>
            <a:r>
              <a:rPr lang="en-GB" sz="2400" b="1" dirty="0">
                <a:solidFill>
                  <a:srgbClr val="C00000"/>
                </a:solidFill>
                <a:latin typeface="+mn-lt"/>
                <a:sym typeface="Times New Roman" pitchFamily="124" charset="0"/>
              </a:rPr>
              <a:t>= </a:t>
            </a:r>
            <a:r>
              <a:rPr lang="en-GB" sz="2400" b="1" dirty="0" smtClean="0">
                <a:solidFill>
                  <a:srgbClr val="C00000"/>
                </a:solidFill>
                <a:latin typeface="+mn-lt"/>
                <a:sym typeface="Times New Roman" pitchFamily="124" charset="0"/>
              </a:rPr>
              <a:t>      TN </a:t>
            </a:r>
          </a:p>
          <a:p>
            <a:pPr defTabSz="762000" eaLnBrk="0" hangingPunct="0">
              <a:defRPr/>
            </a:pPr>
            <a:r>
              <a:rPr lang="en-GB" sz="2400" b="1" dirty="0" smtClean="0">
                <a:solidFill>
                  <a:srgbClr val="C00000"/>
                </a:solidFill>
                <a:sym typeface="Times New Roman" pitchFamily="124" charset="0"/>
              </a:rPr>
              <a:t>                              </a:t>
            </a:r>
            <a:r>
              <a:rPr lang="en-GB" sz="2400" b="1" dirty="0" smtClean="0">
                <a:solidFill>
                  <a:srgbClr val="C00000"/>
                </a:solidFill>
                <a:latin typeface="+mn-lt"/>
                <a:sym typeface="Times New Roman" pitchFamily="124" charset="0"/>
              </a:rPr>
              <a:t> </a:t>
            </a:r>
            <a:r>
              <a:rPr lang="en-GB" sz="2400" b="1" dirty="0">
                <a:solidFill>
                  <a:srgbClr val="C00000"/>
                </a:solidFill>
                <a:latin typeface="+mn-lt"/>
                <a:sym typeface="Times New Roman" pitchFamily="124" charset="0"/>
              </a:rPr>
              <a:t>(TN + FP)</a:t>
            </a:r>
          </a:p>
        </p:txBody>
      </p:sp>
      <p:sp>
        <p:nvSpPr>
          <p:cNvPr id="21" name="Rectangle 5"/>
          <p:cNvSpPr>
            <a:spLocks noChangeArrowheads="1"/>
          </p:cNvSpPr>
          <p:nvPr/>
        </p:nvSpPr>
        <p:spPr bwMode="auto">
          <a:xfrm>
            <a:off x="250825" y="1282700"/>
            <a:ext cx="8713788"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algn="ctr" rtl="1">
              <a:lnSpc>
                <a:spcPct val="150000"/>
              </a:lnSpc>
              <a:spcBef>
                <a:spcPct val="50000"/>
              </a:spcBef>
              <a:buClr>
                <a:srgbClr val="000066"/>
              </a:buClr>
              <a:buSzPct val="80000"/>
              <a:defRPr/>
            </a:pPr>
            <a:r>
              <a:rPr lang="en-GB" sz="2600" b="1" dirty="0">
                <a:solidFill>
                  <a:srgbClr val="000066"/>
                </a:solidFill>
                <a:latin typeface="Arial Narrow" pitchFamily="124" charset="0"/>
                <a:sym typeface="Times New Roman" pitchFamily="124" charset="0"/>
              </a:rPr>
              <a:t>	</a:t>
            </a:r>
            <a:r>
              <a:rPr lang="fa-IR" b="1" dirty="0" smtClean="0">
                <a:solidFill>
                  <a:srgbClr val="FF0000"/>
                </a:solidFill>
                <a:cs typeface="B Titr" pitchFamily="2" charset="-78"/>
              </a:rPr>
              <a:t> توانایی تست برای شناسایی صحیح افراد سالم</a:t>
            </a:r>
            <a:r>
              <a:rPr lang="fa-IR" b="1" dirty="0" smtClean="0">
                <a:cs typeface="B Titr" pitchFamily="2" charset="-78"/>
              </a:rPr>
              <a:t/>
            </a:r>
            <a:br>
              <a:rPr lang="fa-IR" b="1" dirty="0" smtClean="0">
                <a:cs typeface="B Titr" pitchFamily="2" charset="-78"/>
              </a:rPr>
            </a:br>
            <a:r>
              <a:rPr lang="fa-IR" b="1" dirty="0" smtClean="0">
                <a:solidFill>
                  <a:srgbClr val="7030A0"/>
                </a:solidFill>
                <a:cs typeface="B Titr" pitchFamily="2" charset="-78"/>
              </a:rPr>
              <a:t>نسبت افرادی که تستشان مثبت است در بین افراد سالم</a:t>
            </a:r>
            <a:endParaRPr lang="en-GB" sz="2400" b="1" dirty="0">
              <a:solidFill>
                <a:srgbClr val="FF0000"/>
              </a:solidFill>
              <a:latin typeface="Arial Narrow" pitchFamily="124" charset="0"/>
              <a:sym typeface="Times New Roman" pitchFamily="124" charset="0"/>
            </a:endParaRPr>
          </a:p>
        </p:txBody>
      </p:sp>
      <p:sp>
        <p:nvSpPr>
          <p:cNvPr id="14341" name="Foliennummernplatzhalter 2"/>
          <p:cNvSpPr txBox="1">
            <a:spLocks/>
          </p:cNvSpPr>
          <p:nvPr/>
        </p:nvSpPr>
        <p:spPr bwMode="auto">
          <a:xfrm>
            <a:off x="8459788" y="6248400"/>
            <a:ext cx="504825" cy="292100"/>
          </a:xfrm>
          <a:prstGeom prst="rect">
            <a:avLst/>
          </a:prstGeom>
          <a:noFill/>
          <a:ln w="9525">
            <a:noFill/>
            <a:miter lim="800000"/>
            <a:headEnd/>
            <a:tailEnd/>
          </a:ln>
        </p:spPr>
        <p:txBody>
          <a:bodyPr/>
          <a:lstStyle/>
          <a:p>
            <a:pPr algn="ctr"/>
            <a:fld id="{338FDDFC-6444-478C-818B-EDFC013BFC6F}" type="slidenum">
              <a:rPr lang="en-US" sz="1400">
                <a:solidFill>
                  <a:schemeClr val="tx1"/>
                </a:solidFill>
                <a:cs typeface="Times New Roman" pitchFamily="18" charset="0"/>
              </a:rPr>
              <a:pPr algn="ctr"/>
              <a:t>28</a:t>
            </a:fld>
            <a:endParaRPr lang="en-US" sz="1400">
              <a:solidFill>
                <a:schemeClr val="tx1"/>
              </a:solidFill>
              <a:cs typeface="Times New Roman" pitchFamily="18" charset="0"/>
            </a:endParaRPr>
          </a:p>
        </p:txBody>
      </p:sp>
      <p:grpSp>
        <p:nvGrpSpPr>
          <p:cNvPr id="2" name="Gruppieren 1"/>
          <p:cNvGrpSpPr>
            <a:grpSpLocks/>
          </p:cNvGrpSpPr>
          <p:nvPr/>
        </p:nvGrpSpPr>
        <p:grpSpPr bwMode="auto">
          <a:xfrm>
            <a:off x="1476375" y="3082925"/>
            <a:ext cx="6721475" cy="2310337"/>
            <a:chOff x="1476375" y="3011463"/>
            <a:chExt cx="6722144" cy="2310336"/>
          </a:xfrm>
        </p:grpSpPr>
        <p:grpSp>
          <p:nvGrpSpPr>
            <p:cNvPr id="3" name="Gruppieren 1"/>
            <p:cNvGrpSpPr>
              <a:grpSpLocks/>
            </p:cNvGrpSpPr>
            <p:nvPr/>
          </p:nvGrpSpPr>
          <p:grpSpPr bwMode="auto">
            <a:xfrm>
              <a:off x="1476375" y="3135289"/>
              <a:ext cx="6166464" cy="2186510"/>
              <a:chOff x="611560" y="3110710"/>
              <a:chExt cx="6166488" cy="2186757"/>
            </a:xfrm>
          </p:grpSpPr>
          <p:sp>
            <p:nvSpPr>
              <p:cNvPr id="9223" name="Rectangle 5"/>
              <p:cNvSpPr>
                <a:spLocks noChangeArrowheads="1"/>
              </p:cNvSpPr>
              <p:nvPr/>
            </p:nvSpPr>
            <p:spPr bwMode="auto">
              <a:xfrm>
                <a:off x="3035924" y="3110710"/>
                <a:ext cx="3742124" cy="462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defTabSz="762000" eaLnBrk="0" hangingPunct="0">
                  <a:defRPr/>
                </a:pPr>
                <a:r>
                  <a:rPr lang="fa-IR" sz="2400" b="1" dirty="0" smtClean="0">
                    <a:solidFill>
                      <a:srgbClr val="3333CC"/>
                    </a:solidFill>
                    <a:latin typeface="+mn-lt"/>
                    <a:sym typeface="Times New Roman" pitchFamily="124" charset="0"/>
                  </a:rPr>
                  <a:t>افراد سالم</a:t>
                </a:r>
                <a:endParaRPr lang="en-GB" sz="2400" b="1" dirty="0">
                  <a:solidFill>
                    <a:srgbClr val="3333CC"/>
                  </a:solidFill>
                  <a:latin typeface="+mn-lt"/>
                  <a:sym typeface="Times New Roman" pitchFamily="124" charset="0"/>
                </a:endParaRPr>
              </a:p>
            </p:txBody>
          </p:sp>
          <p:sp>
            <p:nvSpPr>
              <p:cNvPr id="9225" name="Rectangle 6"/>
              <p:cNvSpPr>
                <a:spLocks noChangeArrowheads="1"/>
              </p:cNvSpPr>
              <p:nvPr/>
            </p:nvSpPr>
            <p:spPr bwMode="auto">
              <a:xfrm>
                <a:off x="611560" y="4190332"/>
                <a:ext cx="1282535" cy="462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defTabSz="762000" eaLnBrk="0" hangingPunct="0">
                  <a:defRPr/>
                </a:pPr>
                <a:r>
                  <a:rPr lang="fa-IR" sz="2400" b="1" dirty="0" smtClean="0">
                    <a:solidFill>
                      <a:srgbClr val="3333CC"/>
                    </a:solidFill>
                    <a:latin typeface="+mn-lt"/>
                    <a:sym typeface="Times New Roman" pitchFamily="124" charset="0"/>
                  </a:rPr>
                  <a:t>نتیجه تست</a:t>
                </a:r>
                <a:endParaRPr lang="en-GB" sz="2400" b="1" dirty="0">
                  <a:solidFill>
                    <a:srgbClr val="3333CC"/>
                  </a:solidFill>
                  <a:latin typeface="+mn-lt"/>
                  <a:sym typeface="Times New Roman" pitchFamily="124" charset="0"/>
                </a:endParaRPr>
              </a:p>
            </p:txBody>
          </p:sp>
          <p:sp>
            <p:nvSpPr>
              <p:cNvPr id="9226" name="Rectangle 7"/>
              <p:cNvSpPr>
                <a:spLocks noChangeArrowheads="1"/>
              </p:cNvSpPr>
              <p:nvPr/>
            </p:nvSpPr>
            <p:spPr bwMode="auto">
              <a:xfrm>
                <a:off x="2210338" y="3634644"/>
                <a:ext cx="777955" cy="1662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defTabSz="762000" eaLnBrk="0" hangingPunct="0">
                  <a:defRPr/>
                </a:pPr>
                <a:r>
                  <a:rPr lang="en-GB" sz="4800" b="1" dirty="0">
                    <a:solidFill>
                      <a:srgbClr val="FF0000"/>
                    </a:solidFill>
                    <a:latin typeface="+mn-lt"/>
                    <a:sym typeface="Times New Roman" pitchFamily="124" charset="0"/>
                  </a:rPr>
                  <a:t>+</a:t>
                </a:r>
              </a:p>
              <a:p>
                <a:pPr algn="ctr" defTabSz="762000" eaLnBrk="0" hangingPunct="0">
                  <a:defRPr/>
                </a:pPr>
                <a:r>
                  <a:rPr lang="en-GB" sz="5400" b="1" dirty="0">
                    <a:solidFill>
                      <a:srgbClr val="FF0000"/>
                    </a:solidFill>
                    <a:latin typeface="+mn-lt"/>
                    <a:sym typeface="Times New Roman" pitchFamily="124" charset="0"/>
                  </a:rPr>
                  <a:t>-</a:t>
                </a:r>
              </a:p>
            </p:txBody>
          </p:sp>
          <p:sp>
            <p:nvSpPr>
              <p:cNvPr id="14348" name="Rectangle 8"/>
              <p:cNvSpPr>
                <a:spLocks noChangeArrowheads="1"/>
              </p:cNvSpPr>
              <p:nvPr/>
            </p:nvSpPr>
            <p:spPr bwMode="auto">
              <a:xfrm>
                <a:off x="3035696" y="3634556"/>
                <a:ext cx="3741738" cy="1397345"/>
              </a:xfrm>
              <a:prstGeom prst="rect">
                <a:avLst/>
              </a:prstGeom>
              <a:noFill/>
              <a:ln w="50800">
                <a:solidFill>
                  <a:srgbClr val="000000"/>
                </a:solidFill>
                <a:miter lim="800000"/>
                <a:headEnd/>
                <a:tailEnd/>
              </a:ln>
              <a:effectLst/>
            </p:spPr>
            <p:txBody>
              <a:bodyPr wrap="none" anchor="ctr"/>
              <a:lstStyle/>
              <a:p>
                <a:pPr algn="ctr"/>
                <a:endParaRPr lang="en-GB" sz="2400" b="1">
                  <a:solidFill>
                    <a:schemeClr val="tx2"/>
                  </a:solidFill>
                  <a:latin typeface="Arial Unicode MS" pitchFamily="34" charset="-128"/>
                </a:endParaRPr>
              </a:p>
            </p:txBody>
          </p:sp>
          <p:sp>
            <p:nvSpPr>
              <p:cNvPr id="9228" name="Rectangle 9"/>
              <p:cNvSpPr>
                <a:spLocks noChangeArrowheads="1"/>
              </p:cNvSpPr>
              <p:nvPr/>
            </p:nvSpPr>
            <p:spPr bwMode="auto">
              <a:xfrm>
                <a:off x="3434427" y="3758483"/>
                <a:ext cx="2902250" cy="462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defTabSz="762000" eaLnBrk="0" hangingPunct="0">
                  <a:defRPr/>
                </a:pPr>
                <a:r>
                  <a:rPr lang="en-GB" sz="2400" b="1" dirty="0">
                    <a:solidFill>
                      <a:schemeClr val="tx1"/>
                    </a:solidFill>
                    <a:latin typeface="+mn-lt"/>
                    <a:sym typeface="Times New Roman" pitchFamily="124" charset="0"/>
                  </a:rPr>
                  <a:t>False positive (FP)</a:t>
                </a:r>
              </a:p>
            </p:txBody>
          </p:sp>
          <p:sp>
            <p:nvSpPr>
              <p:cNvPr id="9229" name="Rectangle 10"/>
              <p:cNvSpPr>
                <a:spLocks noChangeArrowheads="1"/>
              </p:cNvSpPr>
              <p:nvPr/>
            </p:nvSpPr>
            <p:spPr bwMode="auto">
              <a:xfrm>
                <a:off x="3451892" y="4509456"/>
                <a:ext cx="2868909" cy="462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defTabSz="762000" eaLnBrk="0" hangingPunct="0">
                  <a:defRPr/>
                </a:pPr>
                <a:r>
                  <a:rPr lang="en-GB" sz="2400" b="1" dirty="0">
                    <a:solidFill>
                      <a:schemeClr val="tx1"/>
                    </a:solidFill>
                    <a:latin typeface="+mn-lt"/>
                    <a:sym typeface="Times New Roman" pitchFamily="124" charset="0"/>
                  </a:rPr>
                  <a:t>True negative (TN)</a:t>
                </a:r>
              </a:p>
            </p:txBody>
          </p:sp>
        </p:grpSp>
        <p:sp>
          <p:nvSpPr>
            <p:cNvPr id="14344" name="AutoShape 94"/>
            <p:cNvSpPr>
              <a:spLocks noChangeArrowheads="1"/>
            </p:cNvSpPr>
            <p:nvPr/>
          </p:nvSpPr>
          <p:spPr bwMode="auto">
            <a:xfrm>
              <a:off x="7596336" y="3011463"/>
              <a:ext cx="602183" cy="561553"/>
            </a:xfrm>
            <a:prstGeom prst="smileyFace">
              <a:avLst>
                <a:gd name="adj" fmla="val 4653"/>
              </a:avLst>
            </a:prstGeom>
            <a:solidFill>
              <a:srgbClr val="00B050"/>
            </a:solidFill>
            <a:ln w="19050">
              <a:solidFill>
                <a:schemeClr val="tx1"/>
              </a:solidFill>
              <a:round/>
              <a:headEnd/>
              <a:tailEnd/>
            </a:ln>
            <a:effectLst/>
          </p:spPr>
          <p:txBody>
            <a:bodyPr wrap="none" anchor="ctr"/>
            <a:lstStyle/>
            <a:p>
              <a:endParaRPr lang="de-DE"/>
            </a:p>
          </p:txBody>
        </p:sp>
      </p:grpSp>
      <p:cxnSp>
        <p:nvCxnSpPr>
          <p:cNvPr id="16" name="Straight Connector 15"/>
          <p:cNvCxnSpPr/>
          <p:nvPr/>
        </p:nvCxnSpPr>
        <p:spPr>
          <a:xfrm>
            <a:off x="4000496" y="5715016"/>
            <a:ext cx="1214446" cy="1588"/>
          </a:xfrm>
          <a:prstGeom prst="line">
            <a:avLst/>
          </a:prstGeom>
        </p:spPr>
        <p:style>
          <a:lnRef idx="2">
            <a:schemeClr val="accent2"/>
          </a:lnRef>
          <a:fillRef idx="0">
            <a:schemeClr val="accent2"/>
          </a:fillRef>
          <a:effectRef idx="1">
            <a:schemeClr val="accent2"/>
          </a:effectRef>
          <a:fontRef idx="minor">
            <a:schemeClr val="tx1"/>
          </a:fontRef>
        </p:style>
      </p:cxn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Rectangle 2"/>
          <p:cNvSpPr>
            <a:spLocks noGrp="1" noChangeArrowheads="1"/>
          </p:cNvSpPr>
          <p:nvPr>
            <p:ph type="title"/>
          </p:nvPr>
        </p:nvSpPr>
        <p:spPr>
          <a:xfrm>
            <a:off x="1095023" y="817583"/>
            <a:ext cx="6965245" cy="611154"/>
          </a:xfrm>
        </p:spPr>
        <p:txBody>
          <a:bodyPr>
            <a:normAutofit/>
          </a:bodyPr>
          <a:lstStyle/>
          <a:p>
            <a:r>
              <a:rPr lang="en-GB" sz="3200" dirty="0">
                <a:solidFill>
                  <a:schemeClr val="accent5">
                    <a:lumMod val="60000"/>
                    <a:lumOff val="40000"/>
                  </a:schemeClr>
                </a:solidFill>
                <a:latin typeface="Aharoni" pitchFamily="2" charset="-79"/>
                <a:cs typeface="Aharoni" pitchFamily="2" charset="-79"/>
              </a:rPr>
              <a:t>Predictive value of a positive test</a:t>
            </a:r>
          </a:p>
        </p:txBody>
      </p:sp>
      <p:graphicFrame>
        <p:nvGraphicFramePr>
          <p:cNvPr id="427011" name="Object 3"/>
          <p:cNvGraphicFramePr>
            <a:graphicFrameLocks noChangeAspect="1"/>
          </p:cNvGraphicFramePr>
          <p:nvPr/>
        </p:nvGraphicFramePr>
        <p:xfrm>
          <a:off x="1571604" y="2571744"/>
          <a:ext cx="6286544" cy="1857388"/>
        </p:xfrm>
        <a:graphic>
          <a:graphicData uri="http://schemas.openxmlformats.org/presentationml/2006/ole">
            <mc:AlternateContent xmlns:mc="http://schemas.openxmlformats.org/markup-compatibility/2006">
              <mc:Choice xmlns:v="urn:schemas-microsoft-com:vml" Requires="v">
                <p:oleObj spid="_x0000_s4099" name="Microsoft Organization Chart" r:id="rId4" imgW="9144360" imgH="3175200" progId="MSOrgChart.2">
                  <p:embed followColorScheme="full"/>
                </p:oleObj>
              </mc:Choice>
              <mc:Fallback>
                <p:oleObj name="Microsoft Organization Chart" r:id="rId4" imgW="9144360" imgH="3175200" progId="MSOrgChart.2">
                  <p:embed followColorScheme="full"/>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71604" y="2571744"/>
                        <a:ext cx="6286544" cy="1857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27012" name="Text Box 4"/>
          <p:cNvSpPr txBox="1">
            <a:spLocks noChangeArrowheads="1"/>
          </p:cNvSpPr>
          <p:nvPr/>
        </p:nvSpPr>
        <p:spPr bwMode="auto">
          <a:xfrm>
            <a:off x="2285984" y="4714884"/>
            <a:ext cx="4850302" cy="769441"/>
          </a:xfrm>
          <a:prstGeom prst="rect">
            <a:avLst/>
          </a:prstGeom>
          <a:noFill/>
          <a:ln w="12700">
            <a:noFill/>
            <a:miter lim="800000"/>
            <a:headEnd/>
            <a:tailEnd/>
          </a:ln>
          <a:effectLst/>
        </p:spPr>
        <p:txBody>
          <a:bodyPr wrap="none" anchor="ctr">
            <a:spAutoFit/>
          </a:bodyPr>
          <a:lstStyle/>
          <a:p>
            <a:pPr algn="ctr"/>
            <a:r>
              <a:rPr lang="en-US" sz="2000" dirty="0" smtClean="0">
                <a:solidFill>
                  <a:srgbClr val="C00000"/>
                </a:solidFill>
                <a:latin typeface="Arial" pitchFamily="34" charset="0"/>
                <a:cs typeface="B Mitra" pitchFamily="2" charset="-78"/>
              </a:rPr>
              <a:t>    (</a:t>
            </a:r>
            <a:r>
              <a:rPr lang="fa-IR" sz="2400" dirty="0" smtClean="0">
                <a:solidFill>
                  <a:srgbClr val="C00000"/>
                </a:solidFill>
                <a:latin typeface="Arial" pitchFamily="34" charset="0"/>
              </a:rPr>
              <a:t> </a:t>
            </a:r>
            <a:r>
              <a:rPr lang="fa-IR" sz="2000" dirty="0" smtClean="0">
                <a:solidFill>
                  <a:srgbClr val="C00000"/>
                </a:solidFill>
                <a:latin typeface="Arial" pitchFamily="34" charset="0"/>
                <a:cs typeface="B Mitra" pitchFamily="2" charset="-78"/>
              </a:rPr>
              <a:t>( ارزش اخباری مثبت</a:t>
            </a:r>
            <a:r>
              <a:rPr lang="en-US" sz="2400" dirty="0" smtClean="0">
                <a:solidFill>
                  <a:srgbClr val="C00000"/>
                </a:solidFill>
                <a:latin typeface="Arial" pitchFamily="34" charset="0"/>
              </a:rPr>
              <a:t>PPV</a:t>
            </a:r>
            <a:r>
              <a:rPr lang="en-GB" sz="2400" dirty="0" smtClean="0">
                <a:solidFill>
                  <a:srgbClr val="C00000"/>
                </a:solidFill>
                <a:latin typeface="Arial" pitchFamily="34" charset="0"/>
              </a:rPr>
              <a:t>=  TP / TP+FP</a:t>
            </a:r>
            <a:r>
              <a:rPr lang="en-GB" sz="2000" dirty="0">
                <a:latin typeface="Arial" pitchFamily="34" charset="0"/>
              </a:rPr>
              <a:t/>
            </a:r>
            <a:br>
              <a:rPr lang="en-GB" sz="2000" dirty="0">
                <a:latin typeface="Arial" pitchFamily="34" charset="0"/>
              </a:rPr>
            </a:br>
            <a:r>
              <a:rPr lang="fa-IR" sz="2000" dirty="0" smtClean="0">
                <a:latin typeface="Arial" pitchFamily="34" charset="0"/>
              </a:rPr>
              <a:t>   </a:t>
            </a:r>
            <a:r>
              <a:rPr lang="en-GB" dirty="0" smtClean="0">
                <a:solidFill>
                  <a:srgbClr val="0070C0"/>
                </a:solidFill>
                <a:latin typeface="Arial" pitchFamily="34" charset="0"/>
              </a:rPr>
              <a:t>Estimate </a:t>
            </a:r>
            <a:r>
              <a:rPr lang="en-GB" dirty="0">
                <a:solidFill>
                  <a:srgbClr val="0070C0"/>
                </a:solidFill>
                <a:latin typeface="Arial" pitchFamily="34" charset="0"/>
              </a:rPr>
              <a:t>the 95% confidence interval</a:t>
            </a:r>
            <a:endParaRPr lang="en-GB" sz="2000" dirty="0">
              <a:solidFill>
                <a:srgbClr val="0070C0"/>
              </a:solidFill>
              <a:latin typeface="Arial" pitchFamily="34" charset="0"/>
            </a:endParaRPr>
          </a:p>
        </p:txBody>
      </p:sp>
      <p:sp>
        <p:nvSpPr>
          <p:cNvPr id="427013" name="Rectangle 5"/>
          <p:cNvSpPr>
            <a:spLocks noGrp="1" noChangeArrowheads="1"/>
          </p:cNvSpPr>
          <p:nvPr>
            <p:ph type="body" idx="1"/>
          </p:nvPr>
        </p:nvSpPr>
        <p:spPr>
          <a:xfrm>
            <a:off x="1285852" y="1643050"/>
            <a:ext cx="6643734" cy="558812"/>
          </a:xfrm>
          <a:noFill/>
          <a:ln/>
        </p:spPr>
        <p:txBody>
          <a:bodyPr>
            <a:normAutofit/>
          </a:bodyPr>
          <a:lstStyle/>
          <a:p>
            <a:pPr algn="ctr">
              <a:buFont typeface="Times" pitchFamily="124" charset="0"/>
              <a:buNone/>
            </a:pPr>
            <a:r>
              <a:rPr lang="en-GB" dirty="0"/>
              <a:t>	</a:t>
            </a:r>
            <a:r>
              <a:rPr lang="fa-IR" dirty="0" smtClean="0">
                <a:solidFill>
                  <a:srgbClr val="C00000"/>
                </a:solidFill>
                <a:cs typeface="B Titr" pitchFamily="2" charset="-78"/>
              </a:rPr>
              <a:t>چه درصدی از مثبت ها، بیمارند؟</a:t>
            </a:r>
            <a:endParaRPr lang="en-GB" dirty="0">
              <a:solidFill>
                <a:srgbClr val="C00000"/>
              </a:solidFill>
              <a:cs typeface="B Titr" pitchFamily="2" charset="-78"/>
            </a:endParaRPr>
          </a:p>
        </p:txBody>
      </p:sp>
      <p:sp>
        <p:nvSpPr>
          <p:cNvPr id="6" name="Slide Number Placeholder 5"/>
          <p:cNvSpPr>
            <a:spLocks noGrp="1"/>
          </p:cNvSpPr>
          <p:nvPr>
            <p:ph type="sldNum" sz="quarter" idx="12"/>
          </p:nvPr>
        </p:nvSpPr>
        <p:spPr/>
        <p:txBody>
          <a:bodyPr/>
          <a:lstStyle/>
          <a:p>
            <a:fld id="{48ED069C-59D4-4843-967A-79626951CA5A}" type="slidenum">
              <a:rPr lang="en-US" smtClean="0"/>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3200" dirty="0" smtClean="0">
                <a:solidFill>
                  <a:schemeClr val="accent5">
                    <a:lumMod val="60000"/>
                    <a:lumOff val="40000"/>
                  </a:schemeClr>
                </a:solidFill>
                <a:cs typeface="B Titr" pitchFamily="2" charset="-78"/>
              </a:rPr>
              <a:t>مراحل </a:t>
            </a:r>
            <a:r>
              <a:rPr lang="fa-IR" sz="3200" smtClean="0">
                <a:solidFill>
                  <a:schemeClr val="accent5">
                    <a:lumMod val="60000"/>
                    <a:lumOff val="40000"/>
                  </a:schemeClr>
                </a:solidFill>
                <a:cs typeface="B Titr" pitchFamily="2" charset="-78"/>
              </a:rPr>
              <a:t>ساخت پرسشنامه</a:t>
            </a:r>
            <a:endParaRPr lang="fa-IR" sz="3600" dirty="0">
              <a:solidFill>
                <a:schemeClr val="accent5">
                  <a:lumMod val="60000"/>
                  <a:lumOff val="40000"/>
                </a:schemeClr>
              </a:solidFill>
              <a:cs typeface="B Titr" pitchFamily="2" charset="-78"/>
            </a:endParaRPr>
          </a:p>
        </p:txBody>
      </p:sp>
      <p:sp>
        <p:nvSpPr>
          <p:cNvPr id="3" name="Content Placeholder 2"/>
          <p:cNvSpPr>
            <a:spLocks noGrp="1"/>
          </p:cNvSpPr>
          <p:nvPr>
            <p:ph idx="1"/>
          </p:nvPr>
        </p:nvSpPr>
        <p:spPr/>
        <p:txBody>
          <a:bodyPr/>
          <a:lstStyle/>
          <a:p>
            <a:r>
              <a:rPr lang="en-US" sz="2800" dirty="0" smtClean="0">
                <a:solidFill>
                  <a:schemeClr val="accent4">
                    <a:lumMod val="75000"/>
                  </a:schemeClr>
                </a:solidFill>
              </a:rPr>
              <a:t>Item Generation</a:t>
            </a:r>
          </a:p>
          <a:p>
            <a:r>
              <a:rPr lang="en-US" sz="2800" dirty="0" smtClean="0">
                <a:solidFill>
                  <a:schemeClr val="accent4">
                    <a:lumMod val="75000"/>
                  </a:schemeClr>
                </a:solidFill>
              </a:rPr>
              <a:t>Item Reduction</a:t>
            </a:r>
          </a:p>
          <a:p>
            <a:r>
              <a:rPr lang="en-US" sz="2800" dirty="0" smtClean="0">
                <a:solidFill>
                  <a:srgbClr val="FF0000"/>
                </a:solidFill>
              </a:rPr>
              <a:t>Normalization</a:t>
            </a:r>
          </a:p>
          <a:p>
            <a:r>
              <a:rPr lang="en-US" sz="2800" dirty="0" smtClean="0">
                <a:solidFill>
                  <a:schemeClr val="accent4">
                    <a:lumMod val="75000"/>
                  </a:schemeClr>
                </a:solidFill>
              </a:rPr>
              <a:t>Application</a:t>
            </a:r>
            <a:endParaRPr lang="fa-IR" dirty="0">
              <a:solidFill>
                <a:schemeClr val="accent4">
                  <a:lumMod val="75000"/>
                </a:schemeClr>
              </a:solidFill>
            </a:endParaRPr>
          </a:p>
        </p:txBody>
      </p:sp>
      <p:sp>
        <p:nvSpPr>
          <p:cNvPr id="6" name="Slide Number Placeholder 5"/>
          <p:cNvSpPr>
            <a:spLocks noGrp="1"/>
          </p:cNvSpPr>
          <p:nvPr>
            <p:ph type="sldNum" sz="quarter" idx="12"/>
          </p:nvPr>
        </p:nvSpPr>
        <p:spPr/>
        <p:txBody>
          <a:bodyPr/>
          <a:lstStyle/>
          <a:p>
            <a:fld id="{48ED069C-59D4-4843-967A-79626951CA5A}" type="slidenum">
              <a:rPr lang="en-US" smtClean="0"/>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2" name="Rectangle 2"/>
          <p:cNvSpPr>
            <a:spLocks noGrp="1" noChangeArrowheads="1"/>
          </p:cNvSpPr>
          <p:nvPr>
            <p:ph type="title"/>
          </p:nvPr>
        </p:nvSpPr>
        <p:spPr>
          <a:xfrm>
            <a:off x="1095023" y="817583"/>
            <a:ext cx="6965245" cy="754030"/>
          </a:xfrm>
        </p:spPr>
        <p:txBody>
          <a:bodyPr>
            <a:normAutofit/>
          </a:bodyPr>
          <a:lstStyle/>
          <a:p>
            <a:r>
              <a:rPr lang="en-GB" sz="3200" dirty="0">
                <a:solidFill>
                  <a:schemeClr val="accent5">
                    <a:lumMod val="60000"/>
                    <a:lumOff val="40000"/>
                  </a:schemeClr>
                </a:solidFill>
                <a:latin typeface="Aharoni" pitchFamily="2" charset="-79"/>
                <a:cs typeface="Aharoni" pitchFamily="2" charset="-79"/>
              </a:rPr>
              <a:t>Predictive value of a negative test</a:t>
            </a:r>
          </a:p>
        </p:txBody>
      </p:sp>
      <p:graphicFrame>
        <p:nvGraphicFramePr>
          <p:cNvPr id="435203" name="Object 3"/>
          <p:cNvGraphicFramePr>
            <a:graphicFrameLocks noChangeAspect="1"/>
          </p:cNvGraphicFramePr>
          <p:nvPr/>
        </p:nvGraphicFramePr>
        <p:xfrm>
          <a:off x="1571604" y="2571744"/>
          <a:ext cx="6429421" cy="1857388"/>
        </p:xfrm>
        <a:graphic>
          <a:graphicData uri="http://schemas.openxmlformats.org/presentationml/2006/ole">
            <mc:AlternateContent xmlns:mc="http://schemas.openxmlformats.org/markup-compatibility/2006">
              <mc:Choice xmlns:v="urn:schemas-microsoft-com:vml" Requires="v">
                <p:oleObj spid="_x0000_s6147" name="Microsoft Organization Chart" r:id="rId4" imgW="9398000" imgH="3175000" progId="MSOrgChart.2">
                  <p:embed followColorScheme="full"/>
                </p:oleObj>
              </mc:Choice>
              <mc:Fallback>
                <p:oleObj name="Microsoft Organization Chart" r:id="rId4" imgW="9398000" imgH="3175000" progId="MSOrgChart.2">
                  <p:embed followColorScheme="full"/>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71604" y="2571744"/>
                        <a:ext cx="6429421" cy="1857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35204" name="Text Box 4"/>
          <p:cNvSpPr txBox="1">
            <a:spLocks noChangeArrowheads="1"/>
          </p:cNvSpPr>
          <p:nvPr/>
        </p:nvSpPr>
        <p:spPr bwMode="auto">
          <a:xfrm>
            <a:off x="2500298" y="4929198"/>
            <a:ext cx="4514441" cy="738664"/>
          </a:xfrm>
          <a:prstGeom prst="rect">
            <a:avLst/>
          </a:prstGeom>
          <a:noFill/>
          <a:ln w="12700">
            <a:noFill/>
            <a:miter lim="800000"/>
            <a:headEnd/>
            <a:tailEnd/>
          </a:ln>
          <a:effectLst/>
        </p:spPr>
        <p:txBody>
          <a:bodyPr wrap="none" anchor="ctr">
            <a:spAutoFit/>
          </a:bodyPr>
          <a:lstStyle/>
          <a:p>
            <a:pPr algn="ctr"/>
            <a:r>
              <a:rPr lang="en-US" sz="2000" dirty="0" smtClean="0">
                <a:latin typeface="Arial" pitchFamily="34" charset="0"/>
              </a:rPr>
              <a:t> </a:t>
            </a:r>
            <a:r>
              <a:rPr lang="fa-IR" sz="2000" dirty="0" smtClean="0">
                <a:latin typeface="Arial" pitchFamily="34" charset="0"/>
              </a:rPr>
              <a:t> </a:t>
            </a:r>
            <a:r>
              <a:rPr lang="fa-IR" sz="2000" dirty="0" smtClean="0">
                <a:solidFill>
                  <a:srgbClr val="C00000"/>
                </a:solidFill>
                <a:latin typeface="Arial" pitchFamily="34" charset="0"/>
                <a:cs typeface="B Mitra" pitchFamily="2" charset="-78"/>
              </a:rPr>
              <a:t>(ارزش اخباری منفی)</a:t>
            </a:r>
            <a:r>
              <a:rPr lang="en-US" sz="2400" dirty="0" smtClean="0">
                <a:solidFill>
                  <a:srgbClr val="C00000"/>
                </a:solidFill>
                <a:latin typeface="Arial" pitchFamily="34" charset="0"/>
              </a:rPr>
              <a:t>NPV</a:t>
            </a:r>
            <a:r>
              <a:rPr lang="en-GB" sz="2400" dirty="0" smtClean="0">
                <a:solidFill>
                  <a:srgbClr val="C00000"/>
                </a:solidFill>
                <a:latin typeface="Arial" pitchFamily="34" charset="0"/>
              </a:rPr>
              <a:t>= TN / </a:t>
            </a:r>
            <a:r>
              <a:rPr lang="en-US" sz="2400" dirty="0" smtClean="0">
                <a:solidFill>
                  <a:srgbClr val="C00000"/>
                </a:solidFill>
                <a:latin typeface="Arial" pitchFamily="34" charset="0"/>
              </a:rPr>
              <a:t>TN + FN</a:t>
            </a:r>
            <a:r>
              <a:rPr lang="en-GB" sz="2000" dirty="0">
                <a:latin typeface="Arial" pitchFamily="34" charset="0"/>
              </a:rPr>
              <a:t/>
            </a:r>
            <a:br>
              <a:rPr lang="en-GB" sz="2000" dirty="0">
                <a:latin typeface="Arial" pitchFamily="34" charset="0"/>
              </a:rPr>
            </a:br>
            <a:r>
              <a:rPr lang="en-GB" dirty="0">
                <a:solidFill>
                  <a:srgbClr val="0070C0"/>
                </a:solidFill>
                <a:latin typeface="Arial" pitchFamily="34" charset="0"/>
              </a:rPr>
              <a:t>Estimate the 95% confidence interval</a:t>
            </a:r>
          </a:p>
        </p:txBody>
      </p:sp>
      <p:sp>
        <p:nvSpPr>
          <p:cNvPr id="435205" name="Rectangle 5"/>
          <p:cNvSpPr>
            <a:spLocks noGrp="1" noChangeArrowheads="1"/>
          </p:cNvSpPr>
          <p:nvPr>
            <p:ph type="body" idx="1"/>
          </p:nvPr>
        </p:nvSpPr>
        <p:spPr>
          <a:xfrm>
            <a:off x="428596" y="1643050"/>
            <a:ext cx="8399463" cy="652450"/>
          </a:xfrm>
          <a:noFill/>
          <a:ln/>
        </p:spPr>
        <p:txBody>
          <a:bodyPr>
            <a:normAutofit/>
          </a:bodyPr>
          <a:lstStyle/>
          <a:p>
            <a:pPr algn="ctr">
              <a:buFont typeface="Times" pitchFamily="124" charset="0"/>
              <a:buNone/>
            </a:pPr>
            <a:r>
              <a:rPr lang="en-GB" dirty="0"/>
              <a:t>	</a:t>
            </a:r>
            <a:r>
              <a:rPr lang="fa-IR" dirty="0" smtClean="0">
                <a:solidFill>
                  <a:srgbClr val="00B050"/>
                </a:solidFill>
                <a:cs typeface="B Titr" pitchFamily="2" charset="-78"/>
              </a:rPr>
              <a:t>چه درصدی از منفی ها، سالم اند؟</a:t>
            </a:r>
            <a:endParaRPr lang="en-GB" dirty="0">
              <a:solidFill>
                <a:srgbClr val="00B050"/>
              </a:solidFill>
              <a:cs typeface="B Titr" pitchFamily="2" charset="-78"/>
            </a:endParaRPr>
          </a:p>
        </p:txBody>
      </p:sp>
      <p:sp>
        <p:nvSpPr>
          <p:cNvPr id="6" name="Slide Number Placeholder 5"/>
          <p:cNvSpPr>
            <a:spLocks noGrp="1"/>
          </p:cNvSpPr>
          <p:nvPr>
            <p:ph type="sldNum" sz="quarter" idx="12"/>
          </p:nvPr>
        </p:nvSpPr>
        <p:spPr/>
        <p:txBody>
          <a:bodyPr/>
          <a:lstStyle/>
          <a:p>
            <a:fld id="{48ED069C-59D4-4843-967A-79626951CA5A}" type="slidenum">
              <a:rPr lang="en-US" smtClean="0"/>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1500174"/>
            <a:ext cx="6965245" cy="500066"/>
          </a:xfrm>
        </p:spPr>
        <p:txBody>
          <a:bodyPr>
            <a:normAutofit fontScale="90000"/>
          </a:bodyPr>
          <a:lstStyle/>
          <a:p>
            <a:r>
              <a:rPr lang="fa-IR" sz="2700" b="1" dirty="0" smtClean="0">
                <a:solidFill>
                  <a:schemeClr val="accent5">
                    <a:lumMod val="60000"/>
                    <a:lumOff val="40000"/>
                  </a:schemeClr>
                </a:solidFill>
                <a:cs typeface="B Titr" pitchFamily="2" charset="-78"/>
              </a:rPr>
              <a:t>تاثیر میزان شیوع بر ارزش اخباری مثبت یک آزمون</a:t>
            </a:r>
            <a:r>
              <a:rPr lang="en-US" b="1" dirty="0" smtClean="0"/>
              <a:t/>
            </a:r>
            <a:br>
              <a:rPr lang="en-US" b="1" dirty="0" smtClean="0"/>
            </a:br>
            <a:r>
              <a:rPr lang="en-US" b="1" dirty="0" smtClean="0"/>
              <a:t/>
            </a:r>
            <a:br>
              <a:rPr lang="en-US" b="1" dirty="0" smtClean="0"/>
            </a:br>
            <a:endParaRPr lang="fa-IR" dirty="0"/>
          </a:p>
        </p:txBody>
      </p:sp>
      <p:sp>
        <p:nvSpPr>
          <p:cNvPr id="3" name="Content Placeholder 2"/>
          <p:cNvSpPr>
            <a:spLocks noGrp="1"/>
          </p:cNvSpPr>
          <p:nvPr>
            <p:ph idx="1"/>
          </p:nvPr>
        </p:nvSpPr>
        <p:spPr/>
        <p:txBody>
          <a:bodyPr>
            <a:normAutofit/>
          </a:bodyPr>
          <a:lstStyle/>
          <a:p>
            <a:pPr algn="just" rtl="1">
              <a:lnSpc>
                <a:spcPct val="150000"/>
              </a:lnSpc>
            </a:pPr>
            <a:r>
              <a:rPr lang="fa-IR" dirty="0" smtClean="0">
                <a:solidFill>
                  <a:srgbClr val="002060"/>
                </a:solidFill>
                <a:cs typeface="B Mitra" pitchFamily="2" charset="-78"/>
              </a:rPr>
              <a:t>زماني كه شيوع پري كلينيكال يك بيماري پايين باشد، حتي اگر حساسيت و ويژگي آزمون بالا باشد ارزش اخباري پايين خواهد بود .</a:t>
            </a:r>
          </a:p>
          <a:p>
            <a:pPr algn="just" rtl="1">
              <a:lnSpc>
                <a:spcPct val="150000"/>
              </a:lnSpc>
              <a:buNone/>
            </a:pPr>
            <a:endParaRPr lang="fa-IR" dirty="0" smtClean="0">
              <a:solidFill>
                <a:srgbClr val="002060"/>
              </a:solidFill>
              <a:cs typeface="B Mitra" pitchFamily="2" charset="-78"/>
            </a:endParaRPr>
          </a:p>
          <a:p>
            <a:pPr algn="just" rtl="1">
              <a:lnSpc>
                <a:spcPct val="150000"/>
              </a:lnSpc>
            </a:pPr>
            <a:r>
              <a:rPr lang="fa-IR" dirty="0" smtClean="0">
                <a:solidFill>
                  <a:srgbClr val="002060"/>
                </a:solidFill>
                <a:cs typeface="B Mitra" pitchFamily="2" charset="-78"/>
              </a:rPr>
              <a:t>بنابراين، براي بيماري هاي نادر، بدون شك براي سهم بزرگي از افراد كه در آزمون غربالگري، بيمار تعريف مي شوند؛ آزمايشات تكميلي لازم است (و مشخص خواهد شد كه واقعا بيمار نيستند ).</a:t>
            </a:r>
          </a:p>
        </p:txBody>
      </p:sp>
      <p:sp>
        <p:nvSpPr>
          <p:cNvPr id="6" name="Slide Number Placeholder 5"/>
          <p:cNvSpPr>
            <a:spLocks noGrp="1"/>
          </p:cNvSpPr>
          <p:nvPr>
            <p:ph type="sldNum" sz="quarter" idx="12"/>
          </p:nvPr>
        </p:nvSpPr>
        <p:spPr/>
        <p:txBody>
          <a:bodyPr/>
          <a:lstStyle/>
          <a:p>
            <a:fld id="{48ED069C-59D4-4843-967A-79626951CA5A}" type="slidenum">
              <a:rPr lang="en-US" smtClean="0"/>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Rectangle 2"/>
          <p:cNvSpPr>
            <a:spLocks noGrp="1" noChangeArrowheads="1"/>
          </p:cNvSpPr>
          <p:nvPr>
            <p:ph type="title"/>
          </p:nvPr>
        </p:nvSpPr>
        <p:spPr>
          <a:xfrm>
            <a:off x="1095023" y="817583"/>
            <a:ext cx="6965245" cy="1039782"/>
          </a:xfrm>
        </p:spPr>
        <p:txBody>
          <a:bodyPr>
            <a:noAutofit/>
          </a:bodyPr>
          <a:lstStyle/>
          <a:p>
            <a:r>
              <a:rPr lang="en-US" sz="3200" dirty="0" smtClean="0">
                <a:solidFill>
                  <a:schemeClr val="accent5">
                    <a:lumMod val="60000"/>
                    <a:lumOff val="40000"/>
                  </a:schemeClr>
                </a:solidFill>
                <a:latin typeface="Aharoni" pitchFamily="2" charset="-79"/>
                <a:cs typeface="Aharoni" pitchFamily="2" charset="-79"/>
              </a:rPr>
              <a:t>Ideal </a:t>
            </a:r>
            <a:r>
              <a:rPr lang="en-US" sz="3200" dirty="0">
                <a:solidFill>
                  <a:schemeClr val="accent5">
                    <a:lumMod val="60000"/>
                    <a:lumOff val="40000"/>
                  </a:schemeClr>
                </a:solidFill>
                <a:latin typeface="Aharoni" pitchFamily="2" charset="-79"/>
                <a:cs typeface="Aharoni" pitchFamily="2" charset="-79"/>
              </a:rPr>
              <a:t>case </a:t>
            </a:r>
          </a:p>
        </p:txBody>
      </p:sp>
      <p:sp>
        <p:nvSpPr>
          <p:cNvPr id="416771" name="Text Box 3"/>
          <p:cNvSpPr txBox="1">
            <a:spLocks noChangeArrowheads="1"/>
          </p:cNvSpPr>
          <p:nvPr/>
        </p:nvSpPr>
        <p:spPr bwMode="auto">
          <a:xfrm>
            <a:off x="3657600" y="2211388"/>
            <a:ext cx="1828800" cy="531812"/>
          </a:xfrm>
          <a:prstGeom prst="rect">
            <a:avLst/>
          </a:prstGeom>
          <a:solidFill>
            <a:schemeClr val="bg1"/>
          </a:solidFill>
          <a:ln w="12700">
            <a:solidFill>
              <a:schemeClr val="tx1"/>
            </a:solidFill>
            <a:miter lim="800000"/>
            <a:headEnd/>
            <a:tailEnd/>
          </a:ln>
          <a:effectLst/>
        </p:spPr>
        <p:txBody>
          <a:bodyPr>
            <a:spAutoFit/>
          </a:bodyPr>
          <a:lstStyle/>
          <a:p>
            <a:pPr algn="ctr"/>
            <a:r>
              <a:rPr lang="en-US" sz="2800">
                <a:latin typeface="Arial" pitchFamily="34" charset="0"/>
              </a:rPr>
              <a:t>Cut-off </a:t>
            </a:r>
            <a:r>
              <a:rPr lang="en-US">
                <a:latin typeface="Arial" pitchFamily="34" charset="0"/>
              </a:rPr>
              <a:t> </a:t>
            </a:r>
          </a:p>
        </p:txBody>
      </p:sp>
      <p:sp>
        <p:nvSpPr>
          <p:cNvPr id="416772" name="Rectangle 4"/>
          <p:cNvSpPr>
            <a:spLocks noChangeArrowheads="1"/>
          </p:cNvSpPr>
          <p:nvPr/>
        </p:nvSpPr>
        <p:spPr bwMode="auto">
          <a:xfrm>
            <a:off x="1962150" y="4865688"/>
            <a:ext cx="381000" cy="225425"/>
          </a:xfrm>
          <a:prstGeom prst="rect">
            <a:avLst/>
          </a:prstGeom>
          <a:solidFill>
            <a:srgbClr val="7F7F7F"/>
          </a:solidFill>
          <a:ln w="9525">
            <a:noFill/>
            <a:miter lim="800000"/>
            <a:headEnd/>
            <a:tailEnd/>
          </a:ln>
        </p:spPr>
        <p:txBody>
          <a:bodyPr/>
          <a:lstStyle/>
          <a:p>
            <a:endParaRPr lang="fa-IR"/>
          </a:p>
        </p:txBody>
      </p:sp>
      <p:sp>
        <p:nvSpPr>
          <p:cNvPr id="416773" name="Rectangle 5"/>
          <p:cNvSpPr>
            <a:spLocks noChangeArrowheads="1"/>
          </p:cNvSpPr>
          <p:nvPr/>
        </p:nvSpPr>
        <p:spPr bwMode="auto">
          <a:xfrm>
            <a:off x="2328863" y="4624388"/>
            <a:ext cx="381000" cy="466725"/>
          </a:xfrm>
          <a:prstGeom prst="rect">
            <a:avLst/>
          </a:prstGeom>
          <a:solidFill>
            <a:srgbClr val="7F7F7F"/>
          </a:solidFill>
          <a:ln w="9525">
            <a:noFill/>
            <a:miter lim="800000"/>
            <a:headEnd/>
            <a:tailEnd/>
          </a:ln>
        </p:spPr>
        <p:txBody>
          <a:bodyPr/>
          <a:lstStyle/>
          <a:p>
            <a:endParaRPr lang="fa-IR"/>
          </a:p>
        </p:txBody>
      </p:sp>
      <p:sp>
        <p:nvSpPr>
          <p:cNvPr id="416774" name="Rectangle 6"/>
          <p:cNvSpPr>
            <a:spLocks noChangeArrowheads="1"/>
          </p:cNvSpPr>
          <p:nvPr/>
        </p:nvSpPr>
        <p:spPr bwMode="auto">
          <a:xfrm>
            <a:off x="2695575" y="3919538"/>
            <a:ext cx="395288" cy="1171575"/>
          </a:xfrm>
          <a:prstGeom prst="rect">
            <a:avLst/>
          </a:prstGeom>
          <a:solidFill>
            <a:srgbClr val="7F7F7F"/>
          </a:solidFill>
          <a:ln w="9525">
            <a:noFill/>
            <a:miter lim="800000"/>
            <a:headEnd/>
            <a:tailEnd/>
          </a:ln>
        </p:spPr>
        <p:txBody>
          <a:bodyPr/>
          <a:lstStyle/>
          <a:p>
            <a:endParaRPr lang="fa-IR"/>
          </a:p>
        </p:txBody>
      </p:sp>
      <p:sp>
        <p:nvSpPr>
          <p:cNvPr id="416775" name="Rectangle 7"/>
          <p:cNvSpPr>
            <a:spLocks noChangeArrowheads="1"/>
          </p:cNvSpPr>
          <p:nvPr/>
        </p:nvSpPr>
        <p:spPr bwMode="auto">
          <a:xfrm>
            <a:off x="3076575" y="2735263"/>
            <a:ext cx="381000" cy="2355850"/>
          </a:xfrm>
          <a:prstGeom prst="rect">
            <a:avLst/>
          </a:prstGeom>
          <a:solidFill>
            <a:srgbClr val="7F7F7F"/>
          </a:solidFill>
          <a:ln w="9525">
            <a:noFill/>
            <a:miter lim="800000"/>
            <a:headEnd/>
            <a:tailEnd/>
          </a:ln>
        </p:spPr>
        <p:txBody>
          <a:bodyPr/>
          <a:lstStyle/>
          <a:p>
            <a:endParaRPr lang="fa-IR"/>
          </a:p>
        </p:txBody>
      </p:sp>
      <p:sp>
        <p:nvSpPr>
          <p:cNvPr id="416776" name="Rectangle 8"/>
          <p:cNvSpPr>
            <a:spLocks noChangeArrowheads="1"/>
          </p:cNvSpPr>
          <p:nvPr/>
        </p:nvSpPr>
        <p:spPr bwMode="auto">
          <a:xfrm>
            <a:off x="3443288" y="3919538"/>
            <a:ext cx="381000" cy="1171575"/>
          </a:xfrm>
          <a:prstGeom prst="rect">
            <a:avLst/>
          </a:prstGeom>
          <a:solidFill>
            <a:srgbClr val="7F7F7F"/>
          </a:solidFill>
          <a:ln w="9525">
            <a:noFill/>
            <a:miter lim="800000"/>
            <a:headEnd/>
            <a:tailEnd/>
          </a:ln>
        </p:spPr>
        <p:txBody>
          <a:bodyPr/>
          <a:lstStyle/>
          <a:p>
            <a:endParaRPr lang="fa-IR"/>
          </a:p>
        </p:txBody>
      </p:sp>
      <p:sp>
        <p:nvSpPr>
          <p:cNvPr id="416777" name="Rectangle 9"/>
          <p:cNvSpPr>
            <a:spLocks noChangeArrowheads="1"/>
          </p:cNvSpPr>
          <p:nvPr/>
        </p:nvSpPr>
        <p:spPr bwMode="auto">
          <a:xfrm>
            <a:off x="3810000" y="4624388"/>
            <a:ext cx="381000" cy="466725"/>
          </a:xfrm>
          <a:prstGeom prst="rect">
            <a:avLst/>
          </a:prstGeom>
          <a:solidFill>
            <a:srgbClr val="7F7F7F"/>
          </a:solidFill>
          <a:ln w="9525">
            <a:noFill/>
            <a:miter lim="800000"/>
            <a:headEnd/>
            <a:tailEnd/>
          </a:ln>
        </p:spPr>
        <p:txBody>
          <a:bodyPr/>
          <a:lstStyle/>
          <a:p>
            <a:endParaRPr lang="fa-IR"/>
          </a:p>
        </p:txBody>
      </p:sp>
      <p:sp>
        <p:nvSpPr>
          <p:cNvPr id="416778" name="Rectangle 10"/>
          <p:cNvSpPr>
            <a:spLocks noChangeArrowheads="1"/>
          </p:cNvSpPr>
          <p:nvPr/>
        </p:nvSpPr>
        <p:spPr bwMode="auto">
          <a:xfrm>
            <a:off x="4178300" y="4865688"/>
            <a:ext cx="395288" cy="225425"/>
          </a:xfrm>
          <a:prstGeom prst="rect">
            <a:avLst/>
          </a:prstGeom>
          <a:solidFill>
            <a:srgbClr val="7F7F7F"/>
          </a:solidFill>
          <a:ln w="9525">
            <a:noFill/>
            <a:miter lim="800000"/>
            <a:headEnd/>
            <a:tailEnd/>
          </a:ln>
        </p:spPr>
        <p:txBody>
          <a:bodyPr/>
          <a:lstStyle/>
          <a:p>
            <a:endParaRPr lang="fa-IR"/>
          </a:p>
        </p:txBody>
      </p:sp>
      <p:sp>
        <p:nvSpPr>
          <p:cNvPr id="416779" name="Rectangle 11"/>
          <p:cNvSpPr>
            <a:spLocks noChangeArrowheads="1"/>
          </p:cNvSpPr>
          <p:nvPr/>
        </p:nvSpPr>
        <p:spPr bwMode="auto">
          <a:xfrm>
            <a:off x="4559300" y="4865688"/>
            <a:ext cx="381000" cy="225425"/>
          </a:xfrm>
          <a:prstGeom prst="rect">
            <a:avLst/>
          </a:prstGeom>
          <a:solidFill>
            <a:srgbClr val="7F7F7F"/>
          </a:solidFill>
          <a:ln w="9525">
            <a:noFill/>
            <a:miter lim="800000"/>
            <a:headEnd/>
            <a:tailEnd/>
          </a:ln>
        </p:spPr>
        <p:txBody>
          <a:bodyPr/>
          <a:lstStyle/>
          <a:p>
            <a:endParaRPr lang="fa-IR"/>
          </a:p>
        </p:txBody>
      </p:sp>
      <p:sp>
        <p:nvSpPr>
          <p:cNvPr id="416780" name="Rectangle 12"/>
          <p:cNvSpPr>
            <a:spLocks noChangeArrowheads="1"/>
          </p:cNvSpPr>
          <p:nvPr/>
        </p:nvSpPr>
        <p:spPr bwMode="auto">
          <a:xfrm>
            <a:off x="4926013" y="4624388"/>
            <a:ext cx="381000" cy="466725"/>
          </a:xfrm>
          <a:prstGeom prst="rect">
            <a:avLst/>
          </a:prstGeom>
          <a:solidFill>
            <a:srgbClr val="7F7F7F"/>
          </a:solidFill>
          <a:ln w="9525">
            <a:noFill/>
            <a:miter lim="800000"/>
            <a:headEnd/>
            <a:tailEnd/>
          </a:ln>
        </p:spPr>
        <p:txBody>
          <a:bodyPr/>
          <a:lstStyle/>
          <a:p>
            <a:endParaRPr lang="fa-IR"/>
          </a:p>
        </p:txBody>
      </p:sp>
      <p:sp>
        <p:nvSpPr>
          <p:cNvPr id="416781" name="Rectangle 13"/>
          <p:cNvSpPr>
            <a:spLocks noChangeArrowheads="1"/>
          </p:cNvSpPr>
          <p:nvPr/>
        </p:nvSpPr>
        <p:spPr bwMode="auto">
          <a:xfrm>
            <a:off x="5292725" y="3919538"/>
            <a:ext cx="381000" cy="1171575"/>
          </a:xfrm>
          <a:prstGeom prst="rect">
            <a:avLst/>
          </a:prstGeom>
          <a:solidFill>
            <a:srgbClr val="7F7F7F"/>
          </a:solidFill>
          <a:ln w="9525">
            <a:noFill/>
            <a:miter lim="800000"/>
            <a:headEnd/>
            <a:tailEnd/>
          </a:ln>
        </p:spPr>
        <p:txBody>
          <a:bodyPr/>
          <a:lstStyle/>
          <a:p>
            <a:endParaRPr lang="fa-IR"/>
          </a:p>
        </p:txBody>
      </p:sp>
      <p:sp>
        <p:nvSpPr>
          <p:cNvPr id="416782" name="Rectangle 14"/>
          <p:cNvSpPr>
            <a:spLocks noChangeArrowheads="1"/>
          </p:cNvSpPr>
          <p:nvPr/>
        </p:nvSpPr>
        <p:spPr bwMode="auto">
          <a:xfrm>
            <a:off x="5659438" y="2735263"/>
            <a:ext cx="381000" cy="2355850"/>
          </a:xfrm>
          <a:prstGeom prst="rect">
            <a:avLst/>
          </a:prstGeom>
          <a:solidFill>
            <a:srgbClr val="7F7F7F"/>
          </a:solidFill>
          <a:ln w="9525">
            <a:noFill/>
            <a:miter lim="800000"/>
            <a:headEnd/>
            <a:tailEnd/>
          </a:ln>
        </p:spPr>
        <p:txBody>
          <a:bodyPr/>
          <a:lstStyle/>
          <a:p>
            <a:endParaRPr lang="fa-IR"/>
          </a:p>
        </p:txBody>
      </p:sp>
      <p:sp>
        <p:nvSpPr>
          <p:cNvPr id="416783" name="Rectangle 15"/>
          <p:cNvSpPr>
            <a:spLocks noChangeArrowheads="1"/>
          </p:cNvSpPr>
          <p:nvPr/>
        </p:nvSpPr>
        <p:spPr bwMode="auto">
          <a:xfrm>
            <a:off x="6026150" y="3919538"/>
            <a:ext cx="395288" cy="1171575"/>
          </a:xfrm>
          <a:prstGeom prst="rect">
            <a:avLst/>
          </a:prstGeom>
          <a:solidFill>
            <a:srgbClr val="7F7F7F"/>
          </a:solidFill>
          <a:ln w="9525">
            <a:noFill/>
            <a:miter lim="800000"/>
            <a:headEnd/>
            <a:tailEnd/>
          </a:ln>
        </p:spPr>
        <p:txBody>
          <a:bodyPr/>
          <a:lstStyle/>
          <a:p>
            <a:endParaRPr lang="fa-IR"/>
          </a:p>
        </p:txBody>
      </p:sp>
      <p:sp>
        <p:nvSpPr>
          <p:cNvPr id="416784" name="Rectangle 16"/>
          <p:cNvSpPr>
            <a:spLocks noChangeArrowheads="1"/>
          </p:cNvSpPr>
          <p:nvPr/>
        </p:nvSpPr>
        <p:spPr bwMode="auto">
          <a:xfrm>
            <a:off x="6407150" y="4624388"/>
            <a:ext cx="381000" cy="466725"/>
          </a:xfrm>
          <a:prstGeom prst="rect">
            <a:avLst/>
          </a:prstGeom>
          <a:solidFill>
            <a:srgbClr val="7F7F7F"/>
          </a:solidFill>
          <a:ln w="9525">
            <a:noFill/>
            <a:miter lim="800000"/>
            <a:headEnd/>
            <a:tailEnd/>
          </a:ln>
        </p:spPr>
        <p:txBody>
          <a:bodyPr/>
          <a:lstStyle/>
          <a:p>
            <a:endParaRPr lang="fa-IR"/>
          </a:p>
        </p:txBody>
      </p:sp>
      <p:sp>
        <p:nvSpPr>
          <p:cNvPr id="416785" name="Rectangle 17"/>
          <p:cNvSpPr>
            <a:spLocks noChangeArrowheads="1"/>
          </p:cNvSpPr>
          <p:nvPr/>
        </p:nvSpPr>
        <p:spPr bwMode="auto">
          <a:xfrm>
            <a:off x="6773863" y="4865688"/>
            <a:ext cx="382587" cy="225425"/>
          </a:xfrm>
          <a:prstGeom prst="rect">
            <a:avLst/>
          </a:prstGeom>
          <a:solidFill>
            <a:srgbClr val="7F7F7F"/>
          </a:solidFill>
          <a:ln w="9525">
            <a:noFill/>
            <a:miter lim="800000"/>
            <a:headEnd/>
            <a:tailEnd/>
          </a:ln>
        </p:spPr>
        <p:txBody>
          <a:bodyPr/>
          <a:lstStyle/>
          <a:p>
            <a:endParaRPr lang="fa-IR"/>
          </a:p>
        </p:txBody>
      </p:sp>
      <p:sp>
        <p:nvSpPr>
          <p:cNvPr id="416786" name="Rectangle 18"/>
          <p:cNvSpPr>
            <a:spLocks noChangeArrowheads="1"/>
          </p:cNvSpPr>
          <p:nvPr/>
        </p:nvSpPr>
        <p:spPr bwMode="auto">
          <a:xfrm>
            <a:off x="1933575" y="4837113"/>
            <a:ext cx="366713" cy="239712"/>
          </a:xfrm>
          <a:prstGeom prst="rect">
            <a:avLst/>
          </a:prstGeom>
          <a:solidFill>
            <a:srgbClr val="00CC99"/>
          </a:solidFill>
          <a:ln w="9525">
            <a:noFill/>
            <a:miter lim="800000"/>
            <a:headEnd/>
            <a:tailEnd/>
          </a:ln>
        </p:spPr>
        <p:txBody>
          <a:bodyPr/>
          <a:lstStyle/>
          <a:p>
            <a:endParaRPr lang="fa-IR"/>
          </a:p>
        </p:txBody>
      </p:sp>
      <p:sp>
        <p:nvSpPr>
          <p:cNvPr id="416787" name="Rectangle 19"/>
          <p:cNvSpPr>
            <a:spLocks noChangeArrowheads="1"/>
          </p:cNvSpPr>
          <p:nvPr/>
        </p:nvSpPr>
        <p:spPr bwMode="auto">
          <a:xfrm>
            <a:off x="2300288" y="4597400"/>
            <a:ext cx="366712" cy="479425"/>
          </a:xfrm>
          <a:prstGeom prst="rect">
            <a:avLst/>
          </a:prstGeom>
          <a:solidFill>
            <a:srgbClr val="00CC99"/>
          </a:solidFill>
          <a:ln w="9525">
            <a:noFill/>
            <a:miter lim="800000"/>
            <a:headEnd/>
            <a:tailEnd/>
          </a:ln>
        </p:spPr>
        <p:txBody>
          <a:bodyPr/>
          <a:lstStyle/>
          <a:p>
            <a:endParaRPr lang="fa-IR"/>
          </a:p>
        </p:txBody>
      </p:sp>
      <p:sp>
        <p:nvSpPr>
          <p:cNvPr id="416788" name="Rectangle 20"/>
          <p:cNvSpPr>
            <a:spLocks noChangeArrowheads="1"/>
          </p:cNvSpPr>
          <p:nvPr/>
        </p:nvSpPr>
        <p:spPr bwMode="auto">
          <a:xfrm>
            <a:off x="2667000" y="3890963"/>
            <a:ext cx="381000" cy="1185862"/>
          </a:xfrm>
          <a:prstGeom prst="rect">
            <a:avLst/>
          </a:prstGeom>
          <a:solidFill>
            <a:srgbClr val="00CC99"/>
          </a:solidFill>
          <a:ln w="9525">
            <a:noFill/>
            <a:miter lim="800000"/>
            <a:headEnd/>
            <a:tailEnd/>
          </a:ln>
        </p:spPr>
        <p:txBody>
          <a:bodyPr/>
          <a:lstStyle/>
          <a:p>
            <a:endParaRPr lang="fa-IR"/>
          </a:p>
        </p:txBody>
      </p:sp>
      <p:sp>
        <p:nvSpPr>
          <p:cNvPr id="416789" name="Rectangle 21"/>
          <p:cNvSpPr>
            <a:spLocks noChangeArrowheads="1"/>
          </p:cNvSpPr>
          <p:nvPr/>
        </p:nvSpPr>
        <p:spPr bwMode="auto">
          <a:xfrm>
            <a:off x="3048000" y="2706688"/>
            <a:ext cx="366713" cy="2370137"/>
          </a:xfrm>
          <a:prstGeom prst="rect">
            <a:avLst/>
          </a:prstGeom>
          <a:solidFill>
            <a:srgbClr val="00CC99"/>
          </a:solidFill>
          <a:ln w="9525">
            <a:noFill/>
            <a:miter lim="800000"/>
            <a:headEnd/>
            <a:tailEnd/>
          </a:ln>
        </p:spPr>
        <p:txBody>
          <a:bodyPr/>
          <a:lstStyle/>
          <a:p>
            <a:endParaRPr lang="fa-IR"/>
          </a:p>
        </p:txBody>
      </p:sp>
      <p:sp>
        <p:nvSpPr>
          <p:cNvPr id="416790" name="Rectangle 22"/>
          <p:cNvSpPr>
            <a:spLocks noChangeArrowheads="1"/>
          </p:cNvSpPr>
          <p:nvPr/>
        </p:nvSpPr>
        <p:spPr bwMode="auto">
          <a:xfrm>
            <a:off x="3414713" y="3890963"/>
            <a:ext cx="368300" cy="1185862"/>
          </a:xfrm>
          <a:prstGeom prst="rect">
            <a:avLst/>
          </a:prstGeom>
          <a:solidFill>
            <a:srgbClr val="00CC99"/>
          </a:solidFill>
          <a:ln w="9525">
            <a:noFill/>
            <a:miter lim="800000"/>
            <a:headEnd/>
            <a:tailEnd/>
          </a:ln>
        </p:spPr>
        <p:txBody>
          <a:bodyPr/>
          <a:lstStyle/>
          <a:p>
            <a:endParaRPr lang="fa-IR"/>
          </a:p>
        </p:txBody>
      </p:sp>
      <p:sp>
        <p:nvSpPr>
          <p:cNvPr id="416791" name="Rectangle 23"/>
          <p:cNvSpPr>
            <a:spLocks noChangeArrowheads="1"/>
          </p:cNvSpPr>
          <p:nvPr/>
        </p:nvSpPr>
        <p:spPr bwMode="auto">
          <a:xfrm>
            <a:off x="3783013" y="4597400"/>
            <a:ext cx="366712" cy="479425"/>
          </a:xfrm>
          <a:prstGeom prst="rect">
            <a:avLst/>
          </a:prstGeom>
          <a:solidFill>
            <a:srgbClr val="00CC99"/>
          </a:solidFill>
          <a:ln w="9525">
            <a:noFill/>
            <a:miter lim="800000"/>
            <a:headEnd/>
            <a:tailEnd/>
          </a:ln>
        </p:spPr>
        <p:txBody>
          <a:bodyPr/>
          <a:lstStyle/>
          <a:p>
            <a:endParaRPr lang="fa-IR"/>
          </a:p>
        </p:txBody>
      </p:sp>
      <p:sp>
        <p:nvSpPr>
          <p:cNvPr id="416792" name="Rectangle 24"/>
          <p:cNvSpPr>
            <a:spLocks noChangeArrowheads="1"/>
          </p:cNvSpPr>
          <p:nvPr/>
        </p:nvSpPr>
        <p:spPr bwMode="auto">
          <a:xfrm>
            <a:off x="4149725" y="4837113"/>
            <a:ext cx="381000" cy="239712"/>
          </a:xfrm>
          <a:prstGeom prst="rect">
            <a:avLst/>
          </a:prstGeom>
          <a:solidFill>
            <a:srgbClr val="00CC99"/>
          </a:solidFill>
          <a:ln w="9525">
            <a:noFill/>
            <a:miter lim="800000"/>
            <a:headEnd/>
            <a:tailEnd/>
          </a:ln>
        </p:spPr>
        <p:txBody>
          <a:bodyPr/>
          <a:lstStyle/>
          <a:p>
            <a:endParaRPr lang="fa-IR"/>
          </a:p>
        </p:txBody>
      </p:sp>
      <p:sp>
        <p:nvSpPr>
          <p:cNvPr id="416793" name="Rectangle 25"/>
          <p:cNvSpPr>
            <a:spLocks noChangeArrowheads="1"/>
          </p:cNvSpPr>
          <p:nvPr/>
        </p:nvSpPr>
        <p:spPr bwMode="auto">
          <a:xfrm>
            <a:off x="4530725" y="4837113"/>
            <a:ext cx="366713" cy="239712"/>
          </a:xfrm>
          <a:prstGeom prst="rect">
            <a:avLst/>
          </a:prstGeom>
          <a:solidFill>
            <a:srgbClr val="D60093"/>
          </a:solidFill>
          <a:ln w="9525">
            <a:noFill/>
            <a:miter lim="800000"/>
            <a:headEnd/>
            <a:tailEnd/>
          </a:ln>
        </p:spPr>
        <p:txBody>
          <a:bodyPr/>
          <a:lstStyle/>
          <a:p>
            <a:endParaRPr lang="fa-IR"/>
          </a:p>
        </p:txBody>
      </p:sp>
      <p:sp>
        <p:nvSpPr>
          <p:cNvPr id="416794" name="Rectangle 26"/>
          <p:cNvSpPr>
            <a:spLocks noChangeArrowheads="1"/>
          </p:cNvSpPr>
          <p:nvPr/>
        </p:nvSpPr>
        <p:spPr bwMode="auto">
          <a:xfrm>
            <a:off x="4897438" y="4597400"/>
            <a:ext cx="366712" cy="479425"/>
          </a:xfrm>
          <a:prstGeom prst="rect">
            <a:avLst/>
          </a:prstGeom>
          <a:solidFill>
            <a:srgbClr val="D60093"/>
          </a:solidFill>
          <a:ln w="9525">
            <a:noFill/>
            <a:miter lim="800000"/>
            <a:headEnd/>
            <a:tailEnd/>
          </a:ln>
        </p:spPr>
        <p:txBody>
          <a:bodyPr/>
          <a:lstStyle/>
          <a:p>
            <a:endParaRPr lang="fa-IR"/>
          </a:p>
        </p:txBody>
      </p:sp>
      <p:sp>
        <p:nvSpPr>
          <p:cNvPr id="416795" name="Rectangle 27"/>
          <p:cNvSpPr>
            <a:spLocks noChangeArrowheads="1"/>
          </p:cNvSpPr>
          <p:nvPr/>
        </p:nvSpPr>
        <p:spPr bwMode="auto">
          <a:xfrm>
            <a:off x="5264150" y="3890963"/>
            <a:ext cx="366713" cy="1185862"/>
          </a:xfrm>
          <a:prstGeom prst="rect">
            <a:avLst/>
          </a:prstGeom>
          <a:solidFill>
            <a:srgbClr val="D60093"/>
          </a:solidFill>
          <a:ln w="9525">
            <a:noFill/>
            <a:miter lim="800000"/>
            <a:headEnd/>
            <a:tailEnd/>
          </a:ln>
        </p:spPr>
        <p:txBody>
          <a:bodyPr/>
          <a:lstStyle/>
          <a:p>
            <a:endParaRPr lang="fa-IR"/>
          </a:p>
        </p:txBody>
      </p:sp>
      <p:sp>
        <p:nvSpPr>
          <p:cNvPr id="416796" name="Rectangle 28"/>
          <p:cNvSpPr>
            <a:spLocks noChangeArrowheads="1"/>
          </p:cNvSpPr>
          <p:nvPr/>
        </p:nvSpPr>
        <p:spPr bwMode="auto">
          <a:xfrm>
            <a:off x="5630863" y="2706688"/>
            <a:ext cx="366712" cy="2370137"/>
          </a:xfrm>
          <a:prstGeom prst="rect">
            <a:avLst/>
          </a:prstGeom>
          <a:solidFill>
            <a:srgbClr val="D60093"/>
          </a:solidFill>
          <a:ln w="9525">
            <a:noFill/>
            <a:miter lim="800000"/>
            <a:headEnd/>
            <a:tailEnd/>
          </a:ln>
        </p:spPr>
        <p:txBody>
          <a:bodyPr/>
          <a:lstStyle/>
          <a:p>
            <a:endParaRPr lang="fa-IR"/>
          </a:p>
        </p:txBody>
      </p:sp>
      <p:sp>
        <p:nvSpPr>
          <p:cNvPr id="416797" name="Rectangle 29"/>
          <p:cNvSpPr>
            <a:spLocks noChangeArrowheads="1"/>
          </p:cNvSpPr>
          <p:nvPr/>
        </p:nvSpPr>
        <p:spPr bwMode="auto">
          <a:xfrm>
            <a:off x="5997575" y="3890963"/>
            <a:ext cx="382588" cy="1185862"/>
          </a:xfrm>
          <a:prstGeom prst="rect">
            <a:avLst/>
          </a:prstGeom>
          <a:solidFill>
            <a:srgbClr val="D60093"/>
          </a:solidFill>
          <a:ln w="9525">
            <a:noFill/>
            <a:miter lim="800000"/>
            <a:headEnd/>
            <a:tailEnd/>
          </a:ln>
        </p:spPr>
        <p:txBody>
          <a:bodyPr/>
          <a:lstStyle/>
          <a:p>
            <a:endParaRPr lang="fa-IR"/>
          </a:p>
        </p:txBody>
      </p:sp>
      <p:sp>
        <p:nvSpPr>
          <p:cNvPr id="416798" name="Rectangle 30"/>
          <p:cNvSpPr>
            <a:spLocks noChangeArrowheads="1"/>
          </p:cNvSpPr>
          <p:nvPr/>
        </p:nvSpPr>
        <p:spPr bwMode="auto">
          <a:xfrm>
            <a:off x="6380163" y="4597400"/>
            <a:ext cx="366712" cy="479425"/>
          </a:xfrm>
          <a:prstGeom prst="rect">
            <a:avLst/>
          </a:prstGeom>
          <a:solidFill>
            <a:srgbClr val="D60093"/>
          </a:solidFill>
          <a:ln w="9525">
            <a:noFill/>
            <a:miter lim="800000"/>
            <a:headEnd/>
            <a:tailEnd/>
          </a:ln>
        </p:spPr>
        <p:txBody>
          <a:bodyPr/>
          <a:lstStyle/>
          <a:p>
            <a:endParaRPr lang="fa-IR"/>
          </a:p>
        </p:txBody>
      </p:sp>
      <p:sp>
        <p:nvSpPr>
          <p:cNvPr id="416799" name="Rectangle 31"/>
          <p:cNvSpPr>
            <a:spLocks noChangeArrowheads="1"/>
          </p:cNvSpPr>
          <p:nvPr/>
        </p:nvSpPr>
        <p:spPr bwMode="auto">
          <a:xfrm>
            <a:off x="6746875" y="4837113"/>
            <a:ext cx="366713" cy="239712"/>
          </a:xfrm>
          <a:prstGeom prst="rect">
            <a:avLst/>
          </a:prstGeom>
          <a:solidFill>
            <a:srgbClr val="D60093"/>
          </a:solidFill>
          <a:ln w="9525">
            <a:noFill/>
            <a:miter lim="800000"/>
            <a:headEnd/>
            <a:tailEnd/>
          </a:ln>
        </p:spPr>
        <p:txBody>
          <a:bodyPr/>
          <a:lstStyle/>
          <a:p>
            <a:endParaRPr lang="fa-IR"/>
          </a:p>
        </p:txBody>
      </p:sp>
      <p:sp>
        <p:nvSpPr>
          <p:cNvPr id="416800" name="Line 32"/>
          <p:cNvSpPr>
            <a:spLocks noChangeShapeType="1"/>
          </p:cNvSpPr>
          <p:nvPr/>
        </p:nvSpPr>
        <p:spPr bwMode="auto">
          <a:xfrm>
            <a:off x="1933575" y="2114550"/>
            <a:ext cx="1588" cy="2962275"/>
          </a:xfrm>
          <a:prstGeom prst="line">
            <a:avLst/>
          </a:prstGeom>
          <a:noFill/>
          <a:ln w="14288">
            <a:solidFill>
              <a:srgbClr val="000000"/>
            </a:solidFill>
            <a:round/>
            <a:headEnd/>
            <a:tailEnd/>
          </a:ln>
        </p:spPr>
        <p:txBody>
          <a:bodyPr/>
          <a:lstStyle/>
          <a:p>
            <a:endParaRPr lang="fa-IR"/>
          </a:p>
        </p:txBody>
      </p:sp>
      <p:sp>
        <p:nvSpPr>
          <p:cNvPr id="416801" name="Line 33"/>
          <p:cNvSpPr>
            <a:spLocks noChangeShapeType="1"/>
          </p:cNvSpPr>
          <p:nvPr/>
        </p:nvSpPr>
        <p:spPr bwMode="auto">
          <a:xfrm>
            <a:off x="1849438" y="5076825"/>
            <a:ext cx="84137" cy="1588"/>
          </a:xfrm>
          <a:prstGeom prst="line">
            <a:avLst/>
          </a:prstGeom>
          <a:noFill/>
          <a:ln w="14288">
            <a:solidFill>
              <a:srgbClr val="000000"/>
            </a:solidFill>
            <a:round/>
            <a:headEnd/>
            <a:tailEnd/>
          </a:ln>
        </p:spPr>
        <p:txBody>
          <a:bodyPr/>
          <a:lstStyle/>
          <a:p>
            <a:endParaRPr lang="fa-IR"/>
          </a:p>
        </p:txBody>
      </p:sp>
      <p:sp>
        <p:nvSpPr>
          <p:cNvPr id="416802" name="Line 34"/>
          <p:cNvSpPr>
            <a:spLocks noChangeShapeType="1"/>
          </p:cNvSpPr>
          <p:nvPr/>
        </p:nvSpPr>
        <p:spPr bwMode="auto">
          <a:xfrm>
            <a:off x="1849438" y="4484688"/>
            <a:ext cx="84137" cy="1587"/>
          </a:xfrm>
          <a:prstGeom prst="line">
            <a:avLst/>
          </a:prstGeom>
          <a:noFill/>
          <a:ln w="14288">
            <a:solidFill>
              <a:srgbClr val="000000"/>
            </a:solidFill>
            <a:round/>
            <a:headEnd/>
            <a:tailEnd/>
          </a:ln>
        </p:spPr>
        <p:txBody>
          <a:bodyPr/>
          <a:lstStyle/>
          <a:p>
            <a:endParaRPr lang="fa-IR"/>
          </a:p>
        </p:txBody>
      </p:sp>
      <p:sp>
        <p:nvSpPr>
          <p:cNvPr id="416803" name="Line 35"/>
          <p:cNvSpPr>
            <a:spLocks noChangeShapeType="1"/>
          </p:cNvSpPr>
          <p:nvPr/>
        </p:nvSpPr>
        <p:spPr bwMode="auto">
          <a:xfrm>
            <a:off x="1849438" y="3890963"/>
            <a:ext cx="84137" cy="1587"/>
          </a:xfrm>
          <a:prstGeom prst="line">
            <a:avLst/>
          </a:prstGeom>
          <a:noFill/>
          <a:ln w="14288">
            <a:solidFill>
              <a:srgbClr val="000000"/>
            </a:solidFill>
            <a:round/>
            <a:headEnd/>
            <a:tailEnd/>
          </a:ln>
        </p:spPr>
        <p:txBody>
          <a:bodyPr/>
          <a:lstStyle/>
          <a:p>
            <a:endParaRPr lang="fa-IR"/>
          </a:p>
        </p:txBody>
      </p:sp>
      <p:sp>
        <p:nvSpPr>
          <p:cNvPr id="416804" name="Line 36"/>
          <p:cNvSpPr>
            <a:spLocks noChangeShapeType="1"/>
          </p:cNvSpPr>
          <p:nvPr/>
        </p:nvSpPr>
        <p:spPr bwMode="auto">
          <a:xfrm>
            <a:off x="1849438" y="3298825"/>
            <a:ext cx="84137" cy="1588"/>
          </a:xfrm>
          <a:prstGeom prst="line">
            <a:avLst/>
          </a:prstGeom>
          <a:noFill/>
          <a:ln w="14288">
            <a:solidFill>
              <a:srgbClr val="000000"/>
            </a:solidFill>
            <a:round/>
            <a:headEnd/>
            <a:tailEnd/>
          </a:ln>
        </p:spPr>
        <p:txBody>
          <a:bodyPr/>
          <a:lstStyle/>
          <a:p>
            <a:endParaRPr lang="fa-IR"/>
          </a:p>
        </p:txBody>
      </p:sp>
      <p:sp>
        <p:nvSpPr>
          <p:cNvPr id="416805" name="Line 37"/>
          <p:cNvSpPr>
            <a:spLocks noChangeShapeType="1"/>
          </p:cNvSpPr>
          <p:nvPr/>
        </p:nvSpPr>
        <p:spPr bwMode="auto">
          <a:xfrm>
            <a:off x="1849438" y="2706688"/>
            <a:ext cx="84137" cy="1587"/>
          </a:xfrm>
          <a:prstGeom prst="line">
            <a:avLst/>
          </a:prstGeom>
          <a:noFill/>
          <a:ln w="14288">
            <a:solidFill>
              <a:srgbClr val="000000"/>
            </a:solidFill>
            <a:round/>
            <a:headEnd/>
            <a:tailEnd/>
          </a:ln>
        </p:spPr>
        <p:txBody>
          <a:bodyPr/>
          <a:lstStyle/>
          <a:p>
            <a:endParaRPr lang="fa-IR"/>
          </a:p>
        </p:txBody>
      </p:sp>
      <p:sp>
        <p:nvSpPr>
          <p:cNvPr id="416806" name="Line 38"/>
          <p:cNvSpPr>
            <a:spLocks noChangeShapeType="1"/>
          </p:cNvSpPr>
          <p:nvPr/>
        </p:nvSpPr>
        <p:spPr bwMode="auto">
          <a:xfrm>
            <a:off x="1849438" y="2114550"/>
            <a:ext cx="84137" cy="1588"/>
          </a:xfrm>
          <a:prstGeom prst="line">
            <a:avLst/>
          </a:prstGeom>
          <a:noFill/>
          <a:ln w="14288">
            <a:solidFill>
              <a:srgbClr val="000000"/>
            </a:solidFill>
            <a:round/>
            <a:headEnd/>
            <a:tailEnd/>
          </a:ln>
        </p:spPr>
        <p:txBody>
          <a:bodyPr/>
          <a:lstStyle/>
          <a:p>
            <a:endParaRPr lang="fa-IR"/>
          </a:p>
        </p:txBody>
      </p:sp>
      <p:sp>
        <p:nvSpPr>
          <p:cNvPr id="416807" name="Line 39"/>
          <p:cNvSpPr>
            <a:spLocks noChangeShapeType="1"/>
          </p:cNvSpPr>
          <p:nvPr/>
        </p:nvSpPr>
        <p:spPr bwMode="auto">
          <a:xfrm>
            <a:off x="1933575" y="5076825"/>
            <a:ext cx="5208588" cy="1588"/>
          </a:xfrm>
          <a:prstGeom prst="line">
            <a:avLst/>
          </a:prstGeom>
          <a:noFill/>
          <a:ln w="14288">
            <a:solidFill>
              <a:srgbClr val="000000"/>
            </a:solidFill>
            <a:round/>
            <a:headEnd/>
            <a:tailEnd/>
          </a:ln>
        </p:spPr>
        <p:txBody>
          <a:bodyPr/>
          <a:lstStyle/>
          <a:p>
            <a:endParaRPr lang="fa-IR"/>
          </a:p>
        </p:txBody>
      </p:sp>
      <p:sp>
        <p:nvSpPr>
          <p:cNvPr id="416808" name="Line 40"/>
          <p:cNvSpPr>
            <a:spLocks noChangeShapeType="1"/>
          </p:cNvSpPr>
          <p:nvPr/>
        </p:nvSpPr>
        <p:spPr bwMode="auto">
          <a:xfrm flipV="1">
            <a:off x="1933575" y="5076825"/>
            <a:ext cx="1588" cy="69850"/>
          </a:xfrm>
          <a:prstGeom prst="line">
            <a:avLst/>
          </a:prstGeom>
          <a:noFill/>
          <a:ln w="14288">
            <a:solidFill>
              <a:srgbClr val="000000"/>
            </a:solidFill>
            <a:round/>
            <a:headEnd/>
            <a:tailEnd/>
          </a:ln>
        </p:spPr>
        <p:txBody>
          <a:bodyPr/>
          <a:lstStyle/>
          <a:p>
            <a:endParaRPr lang="fa-IR"/>
          </a:p>
        </p:txBody>
      </p:sp>
      <p:sp>
        <p:nvSpPr>
          <p:cNvPr id="416809" name="Line 41"/>
          <p:cNvSpPr>
            <a:spLocks noChangeShapeType="1"/>
          </p:cNvSpPr>
          <p:nvPr/>
        </p:nvSpPr>
        <p:spPr bwMode="auto">
          <a:xfrm flipV="1">
            <a:off x="2300288" y="5076825"/>
            <a:ext cx="1587" cy="69850"/>
          </a:xfrm>
          <a:prstGeom prst="line">
            <a:avLst/>
          </a:prstGeom>
          <a:noFill/>
          <a:ln w="14288">
            <a:solidFill>
              <a:srgbClr val="000000"/>
            </a:solidFill>
            <a:round/>
            <a:headEnd/>
            <a:tailEnd/>
          </a:ln>
        </p:spPr>
        <p:txBody>
          <a:bodyPr/>
          <a:lstStyle/>
          <a:p>
            <a:endParaRPr lang="fa-IR"/>
          </a:p>
        </p:txBody>
      </p:sp>
      <p:sp>
        <p:nvSpPr>
          <p:cNvPr id="416810" name="Line 42"/>
          <p:cNvSpPr>
            <a:spLocks noChangeShapeType="1"/>
          </p:cNvSpPr>
          <p:nvPr/>
        </p:nvSpPr>
        <p:spPr bwMode="auto">
          <a:xfrm flipV="1">
            <a:off x="2667000" y="5076825"/>
            <a:ext cx="1588" cy="69850"/>
          </a:xfrm>
          <a:prstGeom prst="line">
            <a:avLst/>
          </a:prstGeom>
          <a:noFill/>
          <a:ln w="14288">
            <a:solidFill>
              <a:srgbClr val="000000"/>
            </a:solidFill>
            <a:round/>
            <a:headEnd/>
            <a:tailEnd/>
          </a:ln>
        </p:spPr>
        <p:txBody>
          <a:bodyPr/>
          <a:lstStyle/>
          <a:p>
            <a:endParaRPr lang="fa-IR"/>
          </a:p>
        </p:txBody>
      </p:sp>
      <p:sp>
        <p:nvSpPr>
          <p:cNvPr id="416811" name="Line 43"/>
          <p:cNvSpPr>
            <a:spLocks noChangeShapeType="1"/>
          </p:cNvSpPr>
          <p:nvPr/>
        </p:nvSpPr>
        <p:spPr bwMode="auto">
          <a:xfrm flipV="1">
            <a:off x="3048000" y="5076825"/>
            <a:ext cx="1588" cy="69850"/>
          </a:xfrm>
          <a:prstGeom prst="line">
            <a:avLst/>
          </a:prstGeom>
          <a:noFill/>
          <a:ln w="14288">
            <a:solidFill>
              <a:srgbClr val="000000"/>
            </a:solidFill>
            <a:round/>
            <a:headEnd/>
            <a:tailEnd/>
          </a:ln>
        </p:spPr>
        <p:txBody>
          <a:bodyPr/>
          <a:lstStyle/>
          <a:p>
            <a:endParaRPr lang="fa-IR"/>
          </a:p>
        </p:txBody>
      </p:sp>
      <p:sp>
        <p:nvSpPr>
          <p:cNvPr id="416812" name="Line 44"/>
          <p:cNvSpPr>
            <a:spLocks noChangeShapeType="1"/>
          </p:cNvSpPr>
          <p:nvPr/>
        </p:nvSpPr>
        <p:spPr bwMode="auto">
          <a:xfrm flipV="1">
            <a:off x="3414713" y="5076825"/>
            <a:ext cx="1587" cy="69850"/>
          </a:xfrm>
          <a:prstGeom prst="line">
            <a:avLst/>
          </a:prstGeom>
          <a:noFill/>
          <a:ln w="14288">
            <a:solidFill>
              <a:srgbClr val="000000"/>
            </a:solidFill>
            <a:round/>
            <a:headEnd/>
            <a:tailEnd/>
          </a:ln>
        </p:spPr>
        <p:txBody>
          <a:bodyPr/>
          <a:lstStyle/>
          <a:p>
            <a:endParaRPr lang="fa-IR"/>
          </a:p>
        </p:txBody>
      </p:sp>
      <p:sp>
        <p:nvSpPr>
          <p:cNvPr id="416813" name="Line 45"/>
          <p:cNvSpPr>
            <a:spLocks noChangeShapeType="1"/>
          </p:cNvSpPr>
          <p:nvPr/>
        </p:nvSpPr>
        <p:spPr bwMode="auto">
          <a:xfrm flipV="1">
            <a:off x="3783013" y="5076825"/>
            <a:ext cx="1587" cy="69850"/>
          </a:xfrm>
          <a:prstGeom prst="line">
            <a:avLst/>
          </a:prstGeom>
          <a:noFill/>
          <a:ln w="14288">
            <a:solidFill>
              <a:srgbClr val="000000"/>
            </a:solidFill>
            <a:round/>
            <a:headEnd/>
            <a:tailEnd/>
          </a:ln>
        </p:spPr>
        <p:txBody>
          <a:bodyPr/>
          <a:lstStyle/>
          <a:p>
            <a:endParaRPr lang="fa-IR"/>
          </a:p>
        </p:txBody>
      </p:sp>
      <p:sp>
        <p:nvSpPr>
          <p:cNvPr id="416814" name="Line 46"/>
          <p:cNvSpPr>
            <a:spLocks noChangeShapeType="1"/>
          </p:cNvSpPr>
          <p:nvPr/>
        </p:nvSpPr>
        <p:spPr bwMode="auto">
          <a:xfrm flipV="1">
            <a:off x="4149725" y="5076825"/>
            <a:ext cx="1588" cy="69850"/>
          </a:xfrm>
          <a:prstGeom prst="line">
            <a:avLst/>
          </a:prstGeom>
          <a:noFill/>
          <a:ln w="14288">
            <a:solidFill>
              <a:srgbClr val="000000"/>
            </a:solidFill>
            <a:round/>
            <a:headEnd/>
            <a:tailEnd/>
          </a:ln>
        </p:spPr>
        <p:txBody>
          <a:bodyPr/>
          <a:lstStyle/>
          <a:p>
            <a:endParaRPr lang="fa-IR"/>
          </a:p>
        </p:txBody>
      </p:sp>
      <p:sp>
        <p:nvSpPr>
          <p:cNvPr id="416815" name="Line 47"/>
          <p:cNvSpPr>
            <a:spLocks noChangeShapeType="1"/>
          </p:cNvSpPr>
          <p:nvPr/>
        </p:nvSpPr>
        <p:spPr bwMode="auto">
          <a:xfrm flipV="1">
            <a:off x="4530725" y="5076825"/>
            <a:ext cx="1588" cy="69850"/>
          </a:xfrm>
          <a:prstGeom prst="line">
            <a:avLst/>
          </a:prstGeom>
          <a:noFill/>
          <a:ln w="14288">
            <a:solidFill>
              <a:srgbClr val="000000"/>
            </a:solidFill>
            <a:round/>
            <a:headEnd/>
            <a:tailEnd/>
          </a:ln>
        </p:spPr>
        <p:txBody>
          <a:bodyPr/>
          <a:lstStyle/>
          <a:p>
            <a:endParaRPr lang="fa-IR"/>
          </a:p>
        </p:txBody>
      </p:sp>
      <p:sp>
        <p:nvSpPr>
          <p:cNvPr id="416816" name="Line 48"/>
          <p:cNvSpPr>
            <a:spLocks noChangeShapeType="1"/>
          </p:cNvSpPr>
          <p:nvPr/>
        </p:nvSpPr>
        <p:spPr bwMode="auto">
          <a:xfrm flipV="1">
            <a:off x="4897438" y="5076825"/>
            <a:ext cx="1587" cy="69850"/>
          </a:xfrm>
          <a:prstGeom prst="line">
            <a:avLst/>
          </a:prstGeom>
          <a:noFill/>
          <a:ln w="14288">
            <a:solidFill>
              <a:srgbClr val="000000"/>
            </a:solidFill>
            <a:round/>
            <a:headEnd/>
            <a:tailEnd/>
          </a:ln>
        </p:spPr>
        <p:txBody>
          <a:bodyPr/>
          <a:lstStyle/>
          <a:p>
            <a:endParaRPr lang="fa-IR"/>
          </a:p>
        </p:txBody>
      </p:sp>
      <p:sp>
        <p:nvSpPr>
          <p:cNvPr id="416817" name="Line 49"/>
          <p:cNvSpPr>
            <a:spLocks noChangeShapeType="1"/>
          </p:cNvSpPr>
          <p:nvPr/>
        </p:nvSpPr>
        <p:spPr bwMode="auto">
          <a:xfrm flipV="1">
            <a:off x="5264150" y="5076825"/>
            <a:ext cx="1588" cy="69850"/>
          </a:xfrm>
          <a:prstGeom prst="line">
            <a:avLst/>
          </a:prstGeom>
          <a:noFill/>
          <a:ln w="14288">
            <a:solidFill>
              <a:srgbClr val="000000"/>
            </a:solidFill>
            <a:round/>
            <a:headEnd/>
            <a:tailEnd/>
          </a:ln>
        </p:spPr>
        <p:txBody>
          <a:bodyPr/>
          <a:lstStyle/>
          <a:p>
            <a:endParaRPr lang="fa-IR"/>
          </a:p>
        </p:txBody>
      </p:sp>
      <p:sp>
        <p:nvSpPr>
          <p:cNvPr id="416818" name="Line 50"/>
          <p:cNvSpPr>
            <a:spLocks noChangeShapeType="1"/>
          </p:cNvSpPr>
          <p:nvPr/>
        </p:nvSpPr>
        <p:spPr bwMode="auto">
          <a:xfrm flipV="1">
            <a:off x="5630863" y="5076825"/>
            <a:ext cx="1587" cy="69850"/>
          </a:xfrm>
          <a:prstGeom prst="line">
            <a:avLst/>
          </a:prstGeom>
          <a:noFill/>
          <a:ln w="14288">
            <a:solidFill>
              <a:srgbClr val="000000"/>
            </a:solidFill>
            <a:round/>
            <a:headEnd/>
            <a:tailEnd/>
          </a:ln>
        </p:spPr>
        <p:txBody>
          <a:bodyPr/>
          <a:lstStyle/>
          <a:p>
            <a:endParaRPr lang="fa-IR"/>
          </a:p>
        </p:txBody>
      </p:sp>
      <p:sp>
        <p:nvSpPr>
          <p:cNvPr id="416819" name="Line 51"/>
          <p:cNvSpPr>
            <a:spLocks noChangeShapeType="1"/>
          </p:cNvSpPr>
          <p:nvPr/>
        </p:nvSpPr>
        <p:spPr bwMode="auto">
          <a:xfrm flipV="1">
            <a:off x="5997575" y="5076825"/>
            <a:ext cx="1588" cy="69850"/>
          </a:xfrm>
          <a:prstGeom prst="line">
            <a:avLst/>
          </a:prstGeom>
          <a:noFill/>
          <a:ln w="14288">
            <a:solidFill>
              <a:srgbClr val="000000"/>
            </a:solidFill>
            <a:round/>
            <a:headEnd/>
            <a:tailEnd/>
          </a:ln>
        </p:spPr>
        <p:txBody>
          <a:bodyPr/>
          <a:lstStyle/>
          <a:p>
            <a:endParaRPr lang="fa-IR"/>
          </a:p>
        </p:txBody>
      </p:sp>
      <p:sp>
        <p:nvSpPr>
          <p:cNvPr id="416820" name="Line 52"/>
          <p:cNvSpPr>
            <a:spLocks noChangeShapeType="1"/>
          </p:cNvSpPr>
          <p:nvPr/>
        </p:nvSpPr>
        <p:spPr bwMode="auto">
          <a:xfrm flipV="1">
            <a:off x="6380163" y="5076825"/>
            <a:ext cx="1587" cy="69850"/>
          </a:xfrm>
          <a:prstGeom prst="line">
            <a:avLst/>
          </a:prstGeom>
          <a:noFill/>
          <a:ln w="14288">
            <a:solidFill>
              <a:srgbClr val="000000"/>
            </a:solidFill>
            <a:round/>
            <a:headEnd/>
            <a:tailEnd/>
          </a:ln>
        </p:spPr>
        <p:txBody>
          <a:bodyPr/>
          <a:lstStyle/>
          <a:p>
            <a:endParaRPr lang="fa-IR"/>
          </a:p>
        </p:txBody>
      </p:sp>
      <p:sp>
        <p:nvSpPr>
          <p:cNvPr id="416821" name="Line 53"/>
          <p:cNvSpPr>
            <a:spLocks noChangeShapeType="1"/>
          </p:cNvSpPr>
          <p:nvPr/>
        </p:nvSpPr>
        <p:spPr bwMode="auto">
          <a:xfrm flipV="1">
            <a:off x="6746875" y="5076825"/>
            <a:ext cx="1588" cy="69850"/>
          </a:xfrm>
          <a:prstGeom prst="line">
            <a:avLst/>
          </a:prstGeom>
          <a:noFill/>
          <a:ln w="14288">
            <a:solidFill>
              <a:srgbClr val="000000"/>
            </a:solidFill>
            <a:round/>
            <a:headEnd/>
            <a:tailEnd/>
          </a:ln>
        </p:spPr>
        <p:txBody>
          <a:bodyPr/>
          <a:lstStyle/>
          <a:p>
            <a:endParaRPr lang="fa-IR"/>
          </a:p>
        </p:txBody>
      </p:sp>
      <p:sp>
        <p:nvSpPr>
          <p:cNvPr id="416822" name="Line 54"/>
          <p:cNvSpPr>
            <a:spLocks noChangeShapeType="1"/>
          </p:cNvSpPr>
          <p:nvPr/>
        </p:nvSpPr>
        <p:spPr bwMode="auto">
          <a:xfrm flipV="1">
            <a:off x="7113588" y="5076825"/>
            <a:ext cx="1587" cy="69850"/>
          </a:xfrm>
          <a:prstGeom prst="line">
            <a:avLst/>
          </a:prstGeom>
          <a:noFill/>
          <a:ln w="14288">
            <a:solidFill>
              <a:srgbClr val="000000"/>
            </a:solidFill>
            <a:round/>
            <a:headEnd/>
            <a:tailEnd/>
          </a:ln>
        </p:spPr>
        <p:txBody>
          <a:bodyPr/>
          <a:lstStyle/>
          <a:p>
            <a:endParaRPr lang="fa-IR"/>
          </a:p>
        </p:txBody>
      </p:sp>
      <p:sp>
        <p:nvSpPr>
          <p:cNvPr id="416823" name="Rectangle 55"/>
          <p:cNvSpPr>
            <a:spLocks noChangeArrowheads="1"/>
          </p:cNvSpPr>
          <p:nvPr/>
        </p:nvSpPr>
        <p:spPr bwMode="auto">
          <a:xfrm>
            <a:off x="1558925" y="4899025"/>
            <a:ext cx="169863" cy="358775"/>
          </a:xfrm>
          <a:prstGeom prst="rect">
            <a:avLst/>
          </a:prstGeom>
          <a:noFill/>
          <a:ln w="9525">
            <a:noFill/>
            <a:miter lim="800000"/>
            <a:headEnd/>
            <a:tailEnd/>
          </a:ln>
        </p:spPr>
        <p:txBody>
          <a:bodyPr wrap="none" lIns="0" tIns="0" rIns="0" bIns="0">
            <a:spAutoFit/>
          </a:bodyPr>
          <a:lstStyle/>
          <a:p>
            <a:r>
              <a:rPr lang="en-US" sz="2000" b="1">
                <a:solidFill>
                  <a:srgbClr val="000000"/>
                </a:solidFill>
                <a:latin typeface="Arial Black" pitchFamily="34" charset="0"/>
              </a:rPr>
              <a:t>0</a:t>
            </a:r>
            <a:endParaRPr lang="en-US"/>
          </a:p>
        </p:txBody>
      </p:sp>
      <p:sp>
        <p:nvSpPr>
          <p:cNvPr id="416824" name="Rectangle 56"/>
          <p:cNvSpPr>
            <a:spLocks noChangeArrowheads="1"/>
          </p:cNvSpPr>
          <p:nvPr/>
        </p:nvSpPr>
        <p:spPr bwMode="auto">
          <a:xfrm>
            <a:off x="1558925" y="4306888"/>
            <a:ext cx="169863" cy="358775"/>
          </a:xfrm>
          <a:prstGeom prst="rect">
            <a:avLst/>
          </a:prstGeom>
          <a:noFill/>
          <a:ln w="9525">
            <a:noFill/>
            <a:miter lim="800000"/>
            <a:headEnd/>
            <a:tailEnd/>
          </a:ln>
        </p:spPr>
        <p:txBody>
          <a:bodyPr wrap="none" lIns="0" tIns="0" rIns="0" bIns="0">
            <a:spAutoFit/>
          </a:bodyPr>
          <a:lstStyle/>
          <a:p>
            <a:r>
              <a:rPr lang="en-US" sz="2000" b="1">
                <a:solidFill>
                  <a:srgbClr val="000000"/>
                </a:solidFill>
                <a:latin typeface="Arial Black" pitchFamily="34" charset="0"/>
              </a:rPr>
              <a:t>5</a:t>
            </a:r>
            <a:endParaRPr lang="en-US"/>
          </a:p>
        </p:txBody>
      </p:sp>
      <p:sp>
        <p:nvSpPr>
          <p:cNvPr id="416825" name="Rectangle 57"/>
          <p:cNvSpPr>
            <a:spLocks noChangeArrowheads="1"/>
          </p:cNvSpPr>
          <p:nvPr/>
        </p:nvSpPr>
        <p:spPr bwMode="auto">
          <a:xfrm>
            <a:off x="1389063" y="3713163"/>
            <a:ext cx="338137" cy="358775"/>
          </a:xfrm>
          <a:prstGeom prst="rect">
            <a:avLst/>
          </a:prstGeom>
          <a:noFill/>
          <a:ln w="9525">
            <a:noFill/>
            <a:miter lim="800000"/>
            <a:headEnd/>
            <a:tailEnd/>
          </a:ln>
        </p:spPr>
        <p:txBody>
          <a:bodyPr wrap="none" lIns="0" tIns="0" rIns="0" bIns="0">
            <a:spAutoFit/>
          </a:bodyPr>
          <a:lstStyle/>
          <a:p>
            <a:r>
              <a:rPr lang="en-US" sz="2000" b="1">
                <a:solidFill>
                  <a:srgbClr val="000000"/>
                </a:solidFill>
                <a:latin typeface="Arial Black" pitchFamily="34" charset="0"/>
              </a:rPr>
              <a:t>10</a:t>
            </a:r>
            <a:endParaRPr lang="en-US"/>
          </a:p>
        </p:txBody>
      </p:sp>
      <p:sp>
        <p:nvSpPr>
          <p:cNvPr id="416826" name="Rectangle 58"/>
          <p:cNvSpPr>
            <a:spLocks noChangeArrowheads="1"/>
          </p:cNvSpPr>
          <p:nvPr/>
        </p:nvSpPr>
        <p:spPr bwMode="auto">
          <a:xfrm>
            <a:off x="1389063" y="3121025"/>
            <a:ext cx="338137" cy="358775"/>
          </a:xfrm>
          <a:prstGeom prst="rect">
            <a:avLst/>
          </a:prstGeom>
          <a:noFill/>
          <a:ln w="9525">
            <a:noFill/>
            <a:miter lim="800000"/>
            <a:headEnd/>
            <a:tailEnd/>
          </a:ln>
        </p:spPr>
        <p:txBody>
          <a:bodyPr wrap="none" lIns="0" tIns="0" rIns="0" bIns="0">
            <a:spAutoFit/>
          </a:bodyPr>
          <a:lstStyle/>
          <a:p>
            <a:r>
              <a:rPr lang="en-US" sz="2000" b="1">
                <a:solidFill>
                  <a:srgbClr val="000000"/>
                </a:solidFill>
                <a:latin typeface="Arial Black" pitchFamily="34" charset="0"/>
              </a:rPr>
              <a:t>15</a:t>
            </a:r>
            <a:endParaRPr lang="en-US"/>
          </a:p>
        </p:txBody>
      </p:sp>
      <p:sp>
        <p:nvSpPr>
          <p:cNvPr id="416827" name="Rectangle 59"/>
          <p:cNvSpPr>
            <a:spLocks noChangeArrowheads="1"/>
          </p:cNvSpPr>
          <p:nvPr/>
        </p:nvSpPr>
        <p:spPr bwMode="auto">
          <a:xfrm>
            <a:off x="1389063" y="2528888"/>
            <a:ext cx="338137" cy="358775"/>
          </a:xfrm>
          <a:prstGeom prst="rect">
            <a:avLst/>
          </a:prstGeom>
          <a:noFill/>
          <a:ln w="9525">
            <a:noFill/>
            <a:miter lim="800000"/>
            <a:headEnd/>
            <a:tailEnd/>
          </a:ln>
        </p:spPr>
        <p:txBody>
          <a:bodyPr wrap="none" lIns="0" tIns="0" rIns="0" bIns="0">
            <a:spAutoFit/>
          </a:bodyPr>
          <a:lstStyle/>
          <a:p>
            <a:r>
              <a:rPr lang="en-US" sz="2000" b="1">
                <a:solidFill>
                  <a:srgbClr val="000000"/>
                </a:solidFill>
                <a:latin typeface="Arial Black" pitchFamily="34" charset="0"/>
              </a:rPr>
              <a:t>20</a:t>
            </a:r>
            <a:endParaRPr lang="en-US"/>
          </a:p>
        </p:txBody>
      </p:sp>
      <p:sp>
        <p:nvSpPr>
          <p:cNvPr id="416828" name="Rectangle 60"/>
          <p:cNvSpPr>
            <a:spLocks noChangeArrowheads="1"/>
          </p:cNvSpPr>
          <p:nvPr/>
        </p:nvSpPr>
        <p:spPr bwMode="auto">
          <a:xfrm>
            <a:off x="1389063" y="1936750"/>
            <a:ext cx="338137" cy="358775"/>
          </a:xfrm>
          <a:prstGeom prst="rect">
            <a:avLst/>
          </a:prstGeom>
          <a:noFill/>
          <a:ln w="9525">
            <a:noFill/>
            <a:miter lim="800000"/>
            <a:headEnd/>
            <a:tailEnd/>
          </a:ln>
        </p:spPr>
        <p:txBody>
          <a:bodyPr wrap="none" lIns="0" tIns="0" rIns="0" bIns="0">
            <a:spAutoFit/>
          </a:bodyPr>
          <a:lstStyle/>
          <a:p>
            <a:r>
              <a:rPr lang="en-US" sz="2000" b="1">
                <a:solidFill>
                  <a:srgbClr val="000000"/>
                </a:solidFill>
                <a:latin typeface="Arial Black" pitchFamily="34" charset="0"/>
              </a:rPr>
              <a:t>25</a:t>
            </a:r>
            <a:endParaRPr lang="en-US"/>
          </a:p>
        </p:txBody>
      </p:sp>
      <p:sp>
        <p:nvSpPr>
          <p:cNvPr id="416829" name="Rectangle 61"/>
          <p:cNvSpPr>
            <a:spLocks noChangeArrowheads="1"/>
          </p:cNvSpPr>
          <p:nvPr/>
        </p:nvSpPr>
        <p:spPr bwMode="auto">
          <a:xfrm>
            <a:off x="2066925" y="5281613"/>
            <a:ext cx="134938" cy="287337"/>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Black" pitchFamily="34" charset="0"/>
              </a:rPr>
              <a:t>1</a:t>
            </a:r>
            <a:endParaRPr lang="en-US"/>
          </a:p>
        </p:txBody>
      </p:sp>
      <p:sp>
        <p:nvSpPr>
          <p:cNvPr id="416830" name="Rectangle 62"/>
          <p:cNvSpPr>
            <a:spLocks noChangeArrowheads="1"/>
          </p:cNvSpPr>
          <p:nvPr/>
        </p:nvSpPr>
        <p:spPr bwMode="auto">
          <a:xfrm>
            <a:off x="2433638" y="5281613"/>
            <a:ext cx="134937" cy="287337"/>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Black" pitchFamily="34" charset="0"/>
              </a:rPr>
              <a:t>2</a:t>
            </a:r>
            <a:endParaRPr lang="en-US"/>
          </a:p>
        </p:txBody>
      </p:sp>
      <p:sp>
        <p:nvSpPr>
          <p:cNvPr id="416831" name="Rectangle 63"/>
          <p:cNvSpPr>
            <a:spLocks noChangeArrowheads="1"/>
          </p:cNvSpPr>
          <p:nvPr/>
        </p:nvSpPr>
        <p:spPr bwMode="auto">
          <a:xfrm>
            <a:off x="2814638" y="5281613"/>
            <a:ext cx="134937" cy="287337"/>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Black" pitchFamily="34" charset="0"/>
              </a:rPr>
              <a:t>3</a:t>
            </a:r>
            <a:endParaRPr lang="en-US"/>
          </a:p>
        </p:txBody>
      </p:sp>
      <p:sp>
        <p:nvSpPr>
          <p:cNvPr id="416832" name="Rectangle 64"/>
          <p:cNvSpPr>
            <a:spLocks noChangeArrowheads="1"/>
          </p:cNvSpPr>
          <p:nvPr/>
        </p:nvSpPr>
        <p:spPr bwMode="auto">
          <a:xfrm>
            <a:off x="3181350" y="5281613"/>
            <a:ext cx="134938" cy="287337"/>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Black" pitchFamily="34" charset="0"/>
              </a:rPr>
              <a:t>4</a:t>
            </a:r>
            <a:endParaRPr lang="en-US"/>
          </a:p>
        </p:txBody>
      </p:sp>
      <p:sp>
        <p:nvSpPr>
          <p:cNvPr id="416833" name="Rectangle 65"/>
          <p:cNvSpPr>
            <a:spLocks noChangeArrowheads="1"/>
          </p:cNvSpPr>
          <p:nvPr/>
        </p:nvSpPr>
        <p:spPr bwMode="auto">
          <a:xfrm>
            <a:off x="3548063" y="5281613"/>
            <a:ext cx="134937" cy="287337"/>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Black" pitchFamily="34" charset="0"/>
              </a:rPr>
              <a:t>5</a:t>
            </a:r>
            <a:endParaRPr lang="en-US"/>
          </a:p>
        </p:txBody>
      </p:sp>
      <p:sp>
        <p:nvSpPr>
          <p:cNvPr id="416834" name="Rectangle 66"/>
          <p:cNvSpPr>
            <a:spLocks noChangeArrowheads="1"/>
          </p:cNvSpPr>
          <p:nvPr/>
        </p:nvSpPr>
        <p:spPr bwMode="auto">
          <a:xfrm>
            <a:off x="3916363" y="5281613"/>
            <a:ext cx="134937" cy="287337"/>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Black" pitchFamily="34" charset="0"/>
              </a:rPr>
              <a:t>6</a:t>
            </a:r>
            <a:endParaRPr lang="en-US"/>
          </a:p>
        </p:txBody>
      </p:sp>
      <p:sp>
        <p:nvSpPr>
          <p:cNvPr id="416835" name="Rectangle 67"/>
          <p:cNvSpPr>
            <a:spLocks noChangeArrowheads="1"/>
          </p:cNvSpPr>
          <p:nvPr/>
        </p:nvSpPr>
        <p:spPr bwMode="auto">
          <a:xfrm>
            <a:off x="4283075" y="5281613"/>
            <a:ext cx="134938" cy="287337"/>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Black" pitchFamily="34" charset="0"/>
              </a:rPr>
              <a:t>7</a:t>
            </a:r>
            <a:endParaRPr lang="en-US"/>
          </a:p>
        </p:txBody>
      </p:sp>
      <p:sp>
        <p:nvSpPr>
          <p:cNvPr id="416836" name="Rectangle 68"/>
          <p:cNvSpPr>
            <a:spLocks noChangeArrowheads="1"/>
          </p:cNvSpPr>
          <p:nvPr/>
        </p:nvSpPr>
        <p:spPr bwMode="auto">
          <a:xfrm>
            <a:off x="4664075" y="5281613"/>
            <a:ext cx="134938" cy="287337"/>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Black" pitchFamily="34" charset="0"/>
              </a:rPr>
              <a:t>8</a:t>
            </a:r>
            <a:endParaRPr lang="en-US"/>
          </a:p>
        </p:txBody>
      </p:sp>
      <p:sp>
        <p:nvSpPr>
          <p:cNvPr id="416837" name="Rectangle 69"/>
          <p:cNvSpPr>
            <a:spLocks noChangeArrowheads="1"/>
          </p:cNvSpPr>
          <p:nvPr/>
        </p:nvSpPr>
        <p:spPr bwMode="auto">
          <a:xfrm>
            <a:off x="5030788" y="5281613"/>
            <a:ext cx="134937" cy="287337"/>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Black" pitchFamily="34" charset="0"/>
              </a:rPr>
              <a:t>9</a:t>
            </a:r>
            <a:endParaRPr lang="en-US"/>
          </a:p>
        </p:txBody>
      </p:sp>
      <p:sp>
        <p:nvSpPr>
          <p:cNvPr id="416838" name="Rectangle 70"/>
          <p:cNvSpPr>
            <a:spLocks noChangeArrowheads="1"/>
          </p:cNvSpPr>
          <p:nvPr/>
        </p:nvSpPr>
        <p:spPr bwMode="auto">
          <a:xfrm>
            <a:off x="5327650" y="5281613"/>
            <a:ext cx="271463" cy="287337"/>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Black" pitchFamily="34" charset="0"/>
              </a:rPr>
              <a:t>10</a:t>
            </a:r>
            <a:endParaRPr lang="en-US"/>
          </a:p>
        </p:txBody>
      </p:sp>
      <p:sp>
        <p:nvSpPr>
          <p:cNvPr id="416839" name="Rectangle 71"/>
          <p:cNvSpPr>
            <a:spLocks noChangeArrowheads="1"/>
          </p:cNvSpPr>
          <p:nvPr/>
        </p:nvSpPr>
        <p:spPr bwMode="auto">
          <a:xfrm>
            <a:off x="5694363" y="5281613"/>
            <a:ext cx="271462" cy="287337"/>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Black" pitchFamily="34" charset="0"/>
              </a:rPr>
              <a:t>11</a:t>
            </a:r>
            <a:endParaRPr lang="en-US"/>
          </a:p>
        </p:txBody>
      </p:sp>
      <p:sp>
        <p:nvSpPr>
          <p:cNvPr id="416840" name="Rectangle 72"/>
          <p:cNvSpPr>
            <a:spLocks noChangeArrowheads="1"/>
          </p:cNvSpPr>
          <p:nvPr/>
        </p:nvSpPr>
        <p:spPr bwMode="auto">
          <a:xfrm>
            <a:off x="6061075" y="5281613"/>
            <a:ext cx="271463" cy="287337"/>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Black" pitchFamily="34" charset="0"/>
              </a:rPr>
              <a:t>12</a:t>
            </a:r>
            <a:endParaRPr lang="en-US"/>
          </a:p>
        </p:txBody>
      </p:sp>
      <p:sp>
        <p:nvSpPr>
          <p:cNvPr id="416841" name="Rectangle 73"/>
          <p:cNvSpPr>
            <a:spLocks noChangeArrowheads="1"/>
          </p:cNvSpPr>
          <p:nvPr/>
        </p:nvSpPr>
        <p:spPr bwMode="auto">
          <a:xfrm>
            <a:off x="6442075" y="5281613"/>
            <a:ext cx="271463" cy="287337"/>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Black" pitchFamily="34" charset="0"/>
              </a:rPr>
              <a:t>13</a:t>
            </a:r>
            <a:endParaRPr lang="en-US"/>
          </a:p>
        </p:txBody>
      </p:sp>
      <p:sp>
        <p:nvSpPr>
          <p:cNvPr id="416842" name="Rectangle 74"/>
          <p:cNvSpPr>
            <a:spLocks noChangeArrowheads="1"/>
          </p:cNvSpPr>
          <p:nvPr/>
        </p:nvSpPr>
        <p:spPr bwMode="auto">
          <a:xfrm>
            <a:off x="6808788" y="5281613"/>
            <a:ext cx="271462" cy="287337"/>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Black" pitchFamily="34" charset="0"/>
              </a:rPr>
              <a:t>14</a:t>
            </a:r>
            <a:endParaRPr lang="en-US"/>
          </a:p>
        </p:txBody>
      </p:sp>
      <p:sp>
        <p:nvSpPr>
          <p:cNvPr id="416843" name="Rectangle 75"/>
          <p:cNvSpPr>
            <a:spLocks noChangeArrowheads="1"/>
          </p:cNvSpPr>
          <p:nvPr/>
        </p:nvSpPr>
        <p:spPr bwMode="auto">
          <a:xfrm>
            <a:off x="3082925" y="5675313"/>
            <a:ext cx="2946400" cy="287337"/>
          </a:xfrm>
          <a:prstGeom prst="rect">
            <a:avLst/>
          </a:prstGeom>
          <a:noFill/>
          <a:ln w="9525">
            <a:noFill/>
            <a:miter lim="800000"/>
            <a:headEnd/>
            <a:tailEnd/>
          </a:ln>
        </p:spPr>
        <p:txBody>
          <a:bodyPr wrap="none" lIns="0" tIns="0" rIns="0" bIns="0">
            <a:spAutoFit/>
          </a:bodyPr>
          <a:lstStyle/>
          <a:p>
            <a:r>
              <a:rPr lang="en-US" sz="1600" b="1">
                <a:solidFill>
                  <a:srgbClr val="000000"/>
                </a:solidFill>
                <a:latin typeface="Arial Black" pitchFamily="34" charset="0"/>
              </a:rPr>
              <a:t>Possible values of the test</a:t>
            </a:r>
            <a:endParaRPr lang="en-US"/>
          </a:p>
        </p:txBody>
      </p:sp>
      <p:sp>
        <p:nvSpPr>
          <p:cNvPr id="416844" name="Rectangle 76"/>
          <p:cNvSpPr>
            <a:spLocks noChangeArrowheads="1"/>
          </p:cNvSpPr>
          <p:nvPr/>
        </p:nvSpPr>
        <p:spPr bwMode="auto">
          <a:xfrm rot="16200000">
            <a:off x="257969" y="3436144"/>
            <a:ext cx="1784350" cy="287338"/>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Black" pitchFamily="34" charset="0"/>
              </a:rPr>
              <a:t>Number of tests</a:t>
            </a:r>
            <a:endParaRPr lang="en-US"/>
          </a:p>
        </p:txBody>
      </p:sp>
      <p:sp>
        <p:nvSpPr>
          <p:cNvPr id="416845" name="Rectangle 77"/>
          <p:cNvSpPr>
            <a:spLocks noChangeArrowheads="1"/>
          </p:cNvSpPr>
          <p:nvPr/>
        </p:nvSpPr>
        <p:spPr bwMode="auto">
          <a:xfrm>
            <a:off x="7310438" y="3270250"/>
            <a:ext cx="227012" cy="225425"/>
          </a:xfrm>
          <a:prstGeom prst="rect">
            <a:avLst/>
          </a:prstGeom>
          <a:solidFill>
            <a:srgbClr val="D60093"/>
          </a:solidFill>
          <a:ln w="9525">
            <a:noFill/>
            <a:miter lim="800000"/>
            <a:headEnd/>
            <a:tailEnd/>
          </a:ln>
        </p:spPr>
        <p:txBody>
          <a:bodyPr/>
          <a:lstStyle/>
          <a:p>
            <a:endParaRPr lang="fa-IR"/>
          </a:p>
        </p:txBody>
      </p:sp>
      <p:sp>
        <p:nvSpPr>
          <p:cNvPr id="416846" name="Rectangle 78"/>
          <p:cNvSpPr>
            <a:spLocks noChangeArrowheads="1"/>
          </p:cNvSpPr>
          <p:nvPr/>
        </p:nvSpPr>
        <p:spPr bwMode="auto">
          <a:xfrm>
            <a:off x="7613650" y="3219450"/>
            <a:ext cx="606425" cy="358775"/>
          </a:xfrm>
          <a:prstGeom prst="rect">
            <a:avLst/>
          </a:prstGeom>
          <a:noFill/>
          <a:ln w="9525">
            <a:noFill/>
            <a:miter lim="800000"/>
            <a:headEnd/>
            <a:tailEnd/>
          </a:ln>
        </p:spPr>
        <p:txBody>
          <a:bodyPr wrap="none" lIns="0" tIns="0" rIns="0" bIns="0">
            <a:spAutoFit/>
          </a:bodyPr>
          <a:lstStyle/>
          <a:p>
            <a:r>
              <a:rPr lang="en-US" sz="2000" dirty="0">
                <a:solidFill>
                  <a:srgbClr val="000000"/>
                </a:solidFill>
                <a:latin typeface="Arial Black" pitchFamily="34" charset="0"/>
              </a:rPr>
              <a:t>Sick</a:t>
            </a:r>
            <a:endParaRPr lang="en-US" dirty="0"/>
          </a:p>
        </p:txBody>
      </p:sp>
      <p:sp>
        <p:nvSpPr>
          <p:cNvPr id="416847" name="Rectangle 79"/>
          <p:cNvSpPr>
            <a:spLocks noChangeArrowheads="1"/>
          </p:cNvSpPr>
          <p:nvPr/>
        </p:nvSpPr>
        <p:spPr bwMode="auto">
          <a:xfrm>
            <a:off x="7310438" y="3694113"/>
            <a:ext cx="227012" cy="225425"/>
          </a:xfrm>
          <a:prstGeom prst="rect">
            <a:avLst/>
          </a:prstGeom>
          <a:solidFill>
            <a:srgbClr val="00CC99"/>
          </a:solidFill>
          <a:ln w="9525">
            <a:noFill/>
            <a:miter lim="800000"/>
            <a:headEnd/>
            <a:tailEnd/>
          </a:ln>
        </p:spPr>
        <p:txBody>
          <a:bodyPr/>
          <a:lstStyle/>
          <a:p>
            <a:endParaRPr lang="fa-IR"/>
          </a:p>
        </p:txBody>
      </p:sp>
      <p:sp>
        <p:nvSpPr>
          <p:cNvPr id="416848" name="Rectangle 80"/>
          <p:cNvSpPr>
            <a:spLocks noChangeArrowheads="1"/>
          </p:cNvSpPr>
          <p:nvPr/>
        </p:nvSpPr>
        <p:spPr bwMode="auto">
          <a:xfrm>
            <a:off x="7613650" y="3643313"/>
            <a:ext cx="592138" cy="358775"/>
          </a:xfrm>
          <a:prstGeom prst="rect">
            <a:avLst/>
          </a:prstGeom>
          <a:noFill/>
          <a:ln w="9525">
            <a:noFill/>
            <a:miter lim="800000"/>
            <a:headEnd/>
            <a:tailEnd/>
          </a:ln>
        </p:spPr>
        <p:txBody>
          <a:bodyPr wrap="none" lIns="0" tIns="0" rIns="0" bIns="0">
            <a:spAutoFit/>
          </a:bodyPr>
          <a:lstStyle/>
          <a:p>
            <a:r>
              <a:rPr lang="en-US" sz="2000">
                <a:solidFill>
                  <a:srgbClr val="000000"/>
                </a:solidFill>
                <a:latin typeface="Arial Black" pitchFamily="34" charset="0"/>
              </a:rPr>
              <a:t>Well</a:t>
            </a:r>
            <a:endParaRPr lang="en-US"/>
          </a:p>
        </p:txBody>
      </p:sp>
      <p:sp>
        <p:nvSpPr>
          <p:cNvPr id="416849" name="Line 81"/>
          <p:cNvSpPr>
            <a:spLocks noChangeShapeType="1"/>
          </p:cNvSpPr>
          <p:nvPr/>
        </p:nvSpPr>
        <p:spPr bwMode="auto">
          <a:xfrm>
            <a:off x="4572000" y="2895600"/>
            <a:ext cx="0" cy="762000"/>
          </a:xfrm>
          <a:prstGeom prst="line">
            <a:avLst/>
          </a:prstGeom>
          <a:noFill/>
          <a:ln w="63500">
            <a:solidFill>
              <a:schemeClr val="tx1"/>
            </a:solidFill>
            <a:round/>
            <a:headEnd/>
            <a:tailEnd type="triangle" w="med" len="med"/>
          </a:ln>
          <a:effectLst/>
        </p:spPr>
        <p:txBody>
          <a:bodyPr wrap="none" anchor="ctr"/>
          <a:lstStyle/>
          <a:p>
            <a:endParaRPr lang="fa-IR"/>
          </a:p>
        </p:txBody>
      </p:sp>
      <p:sp>
        <p:nvSpPr>
          <p:cNvPr id="82" name="Slide Number Placeholder 81"/>
          <p:cNvSpPr>
            <a:spLocks noGrp="1"/>
          </p:cNvSpPr>
          <p:nvPr>
            <p:ph type="sldNum" sz="quarter" idx="12"/>
          </p:nvPr>
        </p:nvSpPr>
        <p:spPr/>
        <p:txBody>
          <a:bodyPr/>
          <a:lstStyle/>
          <a:p>
            <a:fld id="{48ED069C-59D4-4843-967A-79626951CA5A}" type="slidenum">
              <a:rPr lang="en-US" smtClean="0"/>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1463040" y="1071546"/>
            <a:ext cx="6196405" cy="4651523"/>
          </a:xfrm>
        </p:spPr>
        <p:txBody>
          <a:bodyPr>
            <a:normAutofit/>
          </a:bodyPr>
          <a:lstStyle/>
          <a:p>
            <a:pPr algn="just" rtl="1"/>
            <a:r>
              <a:rPr lang="fa-IR" dirty="0" smtClean="0">
                <a:solidFill>
                  <a:srgbClr val="002060"/>
                </a:solidFill>
                <a:cs typeface="B Mitra" pitchFamily="2" charset="-78"/>
              </a:rPr>
              <a:t>یک آزمون غربالگری مطلوب، دارای 100% حساسیت و 100% ویژگی است. ولی در عمل چنین حالتی رخ نمی دهد.</a:t>
            </a:r>
          </a:p>
          <a:p>
            <a:pPr algn="just" rtl="1">
              <a:buNone/>
            </a:pPr>
            <a:endParaRPr lang="fa-IR" dirty="0" smtClean="0">
              <a:solidFill>
                <a:srgbClr val="002060"/>
              </a:solidFill>
              <a:cs typeface="B Mitra" pitchFamily="2" charset="-78"/>
            </a:endParaRPr>
          </a:p>
          <a:p>
            <a:pPr algn="just" rtl="1"/>
            <a:r>
              <a:rPr lang="fa-IR" dirty="0" smtClean="0">
                <a:solidFill>
                  <a:srgbClr val="002060"/>
                </a:solidFill>
                <a:cs typeface="B Mitra" pitchFamily="2" charset="-78"/>
              </a:rPr>
              <a:t>یک فرد در آزمون، بسته به اینکه </a:t>
            </a:r>
            <a:r>
              <a:rPr lang="fa-IR" u="sng" dirty="0" smtClean="0">
                <a:solidFill>
                  <a:srgbClr val="7030A0"/>
                </a:solidFill>
                <a:cs typeface="B Mitra" pitchFamily="2" charset="-78"/>
              </a:rPr>
              <a:t>بیمار یا سالم </a:t>
            </a:r>
            <a:r>
              <a:rPr lang="fa-IR" dirty="0" smtClean="0">
                <a:solidFill>
                  <a:srgbClr val="002060"/>
                </a:solidFill>
                <a:cs typeface="B Mitra" pitchFamily="2" charset="-78"/>
              </a:rPr>
              <a:t>و </a:t>
            </a:r>
            <a:r>
              <a:rPr lang="fa-IR" u="sng" dirty="0" smtClean="0">
                <a:solidFill>
                  <a:srgbClr val="0070C0"/>
                </a:solidFill>
                <a:cs typeface="B Mitra" pitchFamily="2" charset="-78"/>
              </a:rPr>
              <a:t>مثبت یا منفی </a:t>
            </a:r>
            <a:r>
              <a:rPr lang="fa-IR" dirty="0" smtClean="0">
                <a:solidFill>
                  <a:srgbClr val="002060"/>
                </a:solidFill>
                <a:cs typeface="B Mitra" pitchFamily="2" charset="-78"/>
              </a:rPr>
              <a:t>باشد، در یکی از چهار گروه ( </a:t>
            </a:r>
            <a:r>
              <a:rPr lang="en-US" dirty="0" smtClean="0">
                <a:solidFill>
                  <a:srgbClr val="002060"/>
                </a:solidFill>
                <a:cs typeface="B Mitra" pitchFamily="2" charset="-78"/>
              </a:rPr>
              <a:t>TP, FP, TN, FN</a:t>
            </a:r>
            <a:r>
              <a:rPr lang="fa-IR" dirty="0" smtClean="0">
                <a:solidFill>
                  <a:srgbClr val="002060"/>
                </a:solidFill>
                <a:cs typeface="B Mitra" pitchFamily="2" charset="-78"/>
              </a:rPr>
              <a:t> )  قرار خواهد گرفت.</a:t>
            </a:r>
          </a:p>
          <a:p>
            <a:pPr algn="just" rtl="1">
              <a:buNone/>
            </a:pPr>
            <a:endParaRPr lang="fa-IR" dirty="0" smtClean="0">
              <a:solidFill>
                <a:srgbClr val="002060"/>
              </a:solidFill>
              <a:cs typeface="B Mitra" pitchFamily="2" charset="-78"/>
            </a:endParaRPr>
          </a:p>
          <a:p>
            <a:pPr algn="just" rtl="1"/>
            <a:r>
              <a:rPr lang="fa-IR" dirty="0" smtClean="0">
                <a:solidFill>
                  <a:srgbClr val="002060"/>
                </a:solidFill>
                <a:cs typeface="B Mitra" pitchFamily="2" charset="-78"/>
              </a:rPr>
              <a:t>طبیعتا آزمونی </a:t>
            </a:r>
            <a:r>
              <a:rPr lang="fa-IR" dirty="0" smtClean="0">
                <a:solidFill>
                  <a:srgbClr val="C00000"/>
                </a:solidFill>
                <a:cs typeface="B Mitra" pitchFamily="2" charset="-78"/>
              </a:rPr>
              <a:t>حساس</a:t>
            </a:r>
            <a:r>
              <a:rPr lang="fa-IR" dirty="0" smtClean="0">
                <a:solidFill>
                  <a:srgbClr val="002060"/>
                </a:solidFill>
                <a:cs typeface="B Mitra" pitchFamily="2" charset="-78"/>
              </a:rPr>
              <a:t> می خواهیم که نسبت بالایی از افراد واقعا بیمار را تشخیص دهد و تعداد کمی منفی کاذب بوجود آورد و بطور همزمان آزمونی می خواهیم که برای بیماری، اختصاصی و </a:t>
            </a:r>
            <a:r>
              <a:rPr lang="fa-IR" dirty="0" smtClean="0">
                <a:solidFill>
                  <a:srgbClr val="C00000"/>
                </a:solidFill>
                <a:cs typeface="B Mitra" pitchFamily="2" charset="-78"/>
              </a:rPr>
              <a:t>ویژه</a:t>
            </a:r>
            <a:r>
              <a:rPr lang="fa-IR" dirty="0" smtClean="0">
                <a:solidFill>
                  <a:srgbClr val="002060"/>
                </a:solidFill>
                <a:cs typeface="B Mitra" pitchFamily="2" charset="-78"/>
              </a:rPr>
              <a:t> باشد و تعداد کمی مثبت کاذب داشته باشد.</a:t>
            </a:r>
            <a:endParaRPr lang="fa-IR" dirty="0">
              <a:solidFill>
                <a:srgbClr val="002060"/>
              </a:solidFill>
              <a:cs typeface="B Mitra" pitchFamily="2" charset="-78"/>
            </a:endParaRPr>
          </a:p>
        </p:txBody>
      </p:sp>
      <p:sp>
        <p:nvSpPr>
          <p:cNvPr id="6" name="Slide Number Placeholder 5"/>
          <p:cNvSpPr>
            <a:spLocks noGrp="1"/>
          </p:cNvSpPr>
          <p:nvPr>
            <p:ph type="sldNum" sz="quarter" idx="12"/>
          </p:nvPr>
        </p:nvSpPr>
        <p:spPr/>
        <p:txBody>
          <a:bodyPr/>
          <a:lstStyle/>
          <a:p>
            <a:fld id="{48ED069C-59D4-4843-967A-79626951CA5A}" type="slidenum">
              <a:rPr lang="en-US" smtClean="0"/>
              <a:pPr/>
              <a:t>33</a:t>
            </a:fld>
            <a:endParaRPr lang="en-US"/>
          </a:p>
        </p:txBody>
      </p:sp>
      <p:sp>
        <p:nvSpPr>
          <p:cNvPr id="7" name="Rectangle 6"/>
          <p:cNvSpPr/>
          <p:nvPr/>
        </p:nvSpPr>
        <p:spPr>
          <a:xfrm>
            <a:off x="928662" y="5786454"/>
            <a:ext cx="6858048" cy="428628"/>
          </a:xfrm>
          <a:prstGeom prst="rect">
            <a:avLst/>
          </a:prstGeom>
          <a:ln>
            <a:solidFill>
              <a:schemeClr val="bg1"/>
            </a:solidFill>
          </a:ln>
        </p:spPr>
        <p:style>
          <a:lnRef idx="2">
            <a:schemeClr val="accent6"/>
          </a:lnRef>
          <a:fillRef idx="1001">
            <a:schemeClr val="lt1"/>
          </a:fillRef>
          <a:effectRef idx="0">
            <a:schemeClr val="accent6"/>
          </a:effectRef>
          <a:fontRef idx="minor">
            <a:schemeClr val="dk1"/>
          </a:fontRef>
        </p:style>
        <p:txBody>
          <a:bodyPr rtlCol="1" anchor="ctr"/>
          <a:lstStyle/>
          <a:p>
            <a:pPr algn="ctr"/>
            <a:endParaRPr lang="en-US" sz="1400" dirty="0" smtClean="0"/>
          </a:p>
          <a:p>
            <a:pPr algn="ctr"/>
            <a:endParaRPr lang="en-US" sz="1400" dirty="0" smtClean="0"/>
          </a:p>
          <a:p>
            <a:pPr algn="ctr"/>
            <a:r>
              <a:rPr lang="fa-IR" sz="1200" dirty="0" smtClean="0">
                <a:solidFill>
                  <a:schemeClr val="bg1">
                    <a:lumMod val="65000"/>
                  </a:schemeClr>
                </a:solidFill>
              </a:rPr>
              <a:t>یعقوبی حمید. غربالگری اختلالات روانی: جایگاه آزمونها و نحوه تعیین نقطه برش و اعتبار یابی. فصلنامه سلامت روان، سال اول، شماره اول، بهار 1387.</a:t>
            </a:r>
            <a:endParaRPr lang="en-US" sz="1200" dirty="0" smtClean="0"/>
          </a:p>
          <a:p>
            <a:pPr algn="ctr"/>
            <a:endParaRPr lang="en-US" sz="1400" b="1" dirty="0" smtClean="0"/>
          </a:p>
          <a:p>
            <a:pPr algn="ctr"/>
            <a:r>
              <a:rPr lang="en-US" dirty="0" smtClean="0"/>
              <a:t>  </a:t>
            </a:r>
            <a:endParaRPr lang="fa-IR"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933575" y="2895600"/>
            <a:ext cx="3697288" cy="2370138"/>
            <a:chOff x="1218" y="1824"/>
            <a:chExt cx="2329" cy="1493"/>
          </a:xfrm>
        </p:grpSpPr>
        <p:sp>
          <p:nvSpPr>
            <p:cNvPr id="418819" name="Rectangle 3"/>
            <p:cNvSpPr>
              <a:spLocks noChangeArrowheads="1"/>
            </p:cNvSpPr>
            <p:nvPr/>
          </p:nvSpPr>
          <p:spPr bwMode="auto">
            <a:xfrm>
              <a:off x="1218" y="3246"/>
              <a:ext cx="231" cy="71"/>
            </a:xfrm>
            <a:prstGeom prst="rect">
              <a:avLst/>
            </a:prstGeom>
            <a:solidFill>
              <a:srgbClr val="00CC99"/>
            </a:solidFill>
            <a:ln w="9525">
              <a:noFill/>
              <a:miter lim="800000"/>
              <a:headEnd/>
              <a:tailEnd/>
            </a:ln>
          </p:spPr>
          <p:txBody>
            <a:bodyPr/>
            <a:lstStyle/>
            <a:p>
              <a:endParaRPr lang="fa-IR"/>
            </a:p>
          </p:txBody>
        </p:sp>
        <p:sp>
          <p:nvSpPr>
            <p:cNvPr id="418820" name="Rectangle 4"/>
            <p:cNvSpPr>
              <a:spLocks noChangeArrowheads="1"/>
            </p:cNvSpPr>
            <p:nvPr/>
          </p:nvSpPr>
          <p:spPr bwMode="auto">
            <a:xfrm>
              <a:off x="1449" y="3166"/>
              <a:ext cx="231" cy="151"/>
            </a:xfrm>
            <a:prstGeom prst="rect">
              <a:avLst/>
            </a:prstGeom>
            <a:solidFill>
              <a:srgbClr val="00CC99"/>
            </a:solidFill>
            <a:ln w="9525">
              <a:noFill/>
              <a:miter lim="800000"/>
              <a:headEnd/>
              <a:tailEnd/>
            </a:ln>
          </p:spPr>
          <p:txBody>
            <a:bodyPr/>
            <a:lstStyle/>
            <a:p>
              <a:endParaRPr lang="fa-IR"/>
            </a:p>
          </p:txBody>
        </p:sp>
        <p:sp>
          <p:nvSpPr>
            <p:cNvPr id="418821" name="Rectangle 5"/>
            <p:cNvSpPr>
              <a:spLocks noChangeArrowheads="1"/>
            </p:cNvSpPr>
            <p:nvPr/>
          </p:nvSpPr>
          <p:spPr bwMode="auto">
            <a:xfrm>
              <a:off x="1680" y="2944"/>
              <a:ext cx="240" cy="373"/>
            </a:xfrm>
            <a:prstGeom prst="rect">
              <a:avLst/>
            </a:prstGeom>
            <a:solidFill>
              <a:srgbClr val="00CC99"/>
            </a:solidFill>
            <a:ln w="9525">
              <a:noFill/>
              <a:miter lim="800000"/>
              <a:headEnd/>
              <a:tailEnd/>
            </a:ln>
          </p:spPr>
          <p:txBody>
            <a:bodyPr/>
            <a:lstStyle/>
            <a:p>
              <a:endParaRPr lang="fa-IR"/>
            </a:p>
          </p:txBody>
        </p:sp>
        <p:sp>
          <p:nvSpPr>
            <p:cNvPr id="418822" name="Rectangle 6"/>
            <p:cNvSpPr>
              <a:spLocks noChangeArrowheads="1"/>
            </p:cNvSpPr>
            <p:nvPr/>
          </p:nvSpPr>
          <p:spPr bwMode="auto">
            <a:xfrm>
              <a:off x="1920" y="2721"/>
              <a:ext cx="231" cy="596"/>
            </a:xfrm>
            <a:prstGeom prst="rect">
              <a:avLst/>
            </a:prstGeom>
            <a:solidFill>
              <a:srgbClr val="00CC99"/>
            </a:solidFill>
            <a:ln w="9525">
              <a:noFill/>
              <a:miter lim="800000"/>
              <a:headEnd/>
              <a:tailEnd/>
            </a:ln>
          </p:spPr>
          <p:txBody>
            <a:bodyPr/>
            <a:lstStyle/>
            <a:p>
              <a:endParaRPr lang="fa-IR"/>
            </a:p>
          </p:txBody>
        </p:sp>
        <p:sp>
          <p:nvSpPr>
            <p:cNvPr id="418823" name="Rectangle 7"/>
            <p:cNvSpPr>
              <a:spLocks noChangeArrowheads="1"/>
            </p:cNvSpPr>
            <p:nvPr/>
          </p:nvSpPr>
          <p:spPr bwMode="auto">
            <a:xfrm>
              <a:off x="2151" y="2419"/>
              <a:ext cx="232" cy="866"/>
            </a:xfrm>
            <a:prstGeom prst="rect">
              <a:avLst/>
            </a:prstGeom>
            <a:solidFill>
              <a:srgbClr val="00CC99"/>
            </a:solidFill>
            <a:ln w="9525">
              <a:noFill/>
              <a:miter lim="800000"/>
              <a:headEnd/>
              <a:tailEnd/>
            </a:ln>
          </p:spPr>
          <p:txBody>
            <a:bodyPr/>
            <a:lstStyle/>
            <a:p>
              <a:endParaRPr lang="fa-IR"/>
            </a:p>
          </p:txBody>
        </p:sp>
        <p:sp>
          <p:nvSpPr>
            <p:cNvPr id="418824" name="Rectangle 8"/>
            <p:cNvSpPr>
              <a:spLocks noChangeArrowheads="1"/>
            </p:cNvSpPr>
            <p:nvPr/>
          </p:nvSpPr>
          <p:spPr bwMode="auto">
            <a:xfrm>
              <a:off x="2383" y="1824"/>
              <a:ext cx="231" cy="1493"/>
            </a:xfrm>
            <a:prstGeom prst="rect">
              <a:avLst/>
            </a:prstGeom>
            <a:solidFill>
              <a:srgbClr val="00CC99"/>
            </a:solidFill>
            <a:ln w="9525">
              <a:noFill/>
              <a:miter lim="800000"/>
              <a:headEnd/>
              <a:tailEnd/>
            </a:ln>
          </p:spPr>
          <p:txBody>
            <a:bodyPr/>
            <a:lstStyle/>
            <a:p>
              <a:endParaRPr lang="fa-IR"/>
            </a:p>
          </p:txBody>
        </p:sp>
        <p:sp>
          <p:nvSpPr>
            <p:cNvPr id="418825" name="Rectangle 9"/>
            <p:cNvSpPr>
              <a:spLocks noChangeArrowheads="1"/>
            </p:cNvSpPr>
            <p:nvPr/>
          </p:nvSpPr>
          <p:spPr bwMode="auto">
            <a:xfrm>
              <a:off x="2614" y="2570"/>
              <a:ext cx="240" cy="747"/>
            </a:xfrm>
            <a:prstGeom prst="rect">
              <a:avLst/>
            </a:prstGeom>
            <a:solidFill>
              <a:srgbClr val="00CC99"/>
            </a:solidFill>
            <a:ln w="9525">
              <a:noFill/>
              <a:miter lim="800000"/>
              <a:headEnd/>
              <a:tailEnd/>
            </a:ln>
          </p:spPr>
          <p:txBody>
            <a:bodyPr/>
            <a:lstStyle/>
            <a:p>
              <a:endParaRPr lang="fa-IR"/>
            </a:p>
          </p:txBody>
        </p:sp>
        <p:sp>
          <p:nvSpPr>
            <p:cNvPr id="418826" name="Rectangle 10"/>
            <p:cNvSpPr>
              <a:spLocks noChangeArrowheads="1"/>
            </p:cNvSpPr>
            <p:nvPr/>
          </p:nvSpPr>
          <p:spPr bwMode="auto">
            <a:xfrm>
              <a:off x="2854" y="2944"/>
              <a:ext cx="231" cy="373"/>
            </a:xfrm>
            <a:prstGeom prst="rect">
              <a:avLst/>
            </a:prstGeom>
            <a:solidFill>
              <a:srgbClr val="00CC99"/>
            </a:solidFill>
            <a:ln w="9525">
              <a:noFill/>
              <a:miter lim="800000"/>
              <a:headEnd/>
              <a:tailEnd/>
            </a:ln>
          </p:spPr>
          <p:txBody>
            <a:bodyPr/>
            <a:lstStyle/>
            <a:p>
              <a:endParaRPr lang="fa-IR"/>
            </a:p>
          </p:txBody>
        </p:sp>
        <p:sp>
          <p:nvSpPr>
            <p:cNvPr id="418827" name="Rectangle 11"/>
            <p:cNvSpPr>
              <a:spLocks noChangeArrowheads="1"/>
            </p:cNvSpPr>
            <p:nvPr/>
          </p:nvSpPr>
          <p:spPr bwMode="auto">
            <a:xfrm>
              <a:off x="3085" y="3166"/>
              <a:ext cx="231" cy="151"/>
            </a:xfrm>
            <a:prstGeom prst="rect">
              <a:avLst/>
            </a:prstGeom>
            <a:solidFill>
              <a:srgbClr val="00CC99"/>
            </a:solidFill>
            <a:ln w="9525">
              <a:noFill/>
              <a:miter lim="800000"/>
              <a:headEnd/>
              <a:tailEnd/>
            </a:ln>
          </p:spPr>
          <p:txBody>
            <a:bodyPr/>
            <a:lstStyle/>
            <a:p>
              <a:endParaRPr lang="fa-IR"/>
            </a:p>
          </p:txBody>
        </p:sp>
        <p:sp>
          <p:nvSpPr>
            <p:cNvPr id="418828" name="Rectangle 12"/>
            <p:cNvSpPr>
              <a:spLocks noChangeArrowheads="1"/>
            </p:cNvSpPr>
            <p:nvPr/>
          </p:nvSpPr>
          <p:spPr bwMode="auto">
            <a:xfrm>
              <a:off x="3316" y="3246"/>
              <a:ext cx="231" cy="71"/>
            </a:xfrm>
            <a:prstGeom prst="rect">
              <a:avLst/>
            </a:prstGeom>
            <a:solidFill>
              <a:srgbClr val="00CC99"/>
            </a:solidFill>
            <a:ln w="9525">
              <a:noFill/>
              <a:miter lim="800000"/>
              <a:headEnd/>
              <a:tailEnd/>
            </a:ln>
          </p:spPr>
          <p:txBody>
            <a:bodyPr/>
            <a:lstStyle/>
            <a:p>
              <a:endParaRPr lang="fa-IR"/>
            </a:p>
          </p:txBody>
        </p:sp>
      </p:grpSp>
      <p:sp>
        <p:nvSpPr>
          <p:cNvPr id="418829" name="Rectangle 13"/>
          <p:cNvSpPr>
            <a:spLocks noGrp="1" noChangeArrowheads="1"/>
          </p:cNvSpPr>
          <p:nvPr>
            <p:ph type="title"/>
          </p:nvPr>
        </p:nvSpPr>
        <p:spPr/>
        <p:txBody>
          <a:bodyPr>
            <a:noAutofit/>
          </a:bodyPr>
          <a:lstStyle/>
          <a:p>
            <a:r>
              <a:rPr lang="en-US" sz="3200" dirty="0" smtClean="0">
                <a:solidFill>
                  <a:schemeClr val="accent5">
                    <a:lumMod val="60000"/>
                    <a:lumOff val="40000"/>
                  </a:schemeClr>
                </a:solidFill>
                <a:latin typeface="Aharoni" pitchFamily="2" charset="-79"/>
                <a:cs typeface="Aharoni" pitchFamily="2" charset="-79"/>
              </a:rPr>
              <a:t>Real case </a:t>
            </a:r>
            <a:endParaRPr lang="en-US" sz="3200" dirty="0">
              <a:solidFill>
                <a:schemeClr val="accent5">
                  <a:lumMod val="60000"/>
                  <a:lumOff val="40000"/>
                </a:schemeClr>
              </a:solidFill>
              <a:latin typeface="Aharoni" pitchFamily="2" charset="-79"/>
              <a:cs typeface="Aharoni" pitchFamily="2" charset="-79"/>
            </a:endParaRPr>
          </a:p>
        </p:txBody>
      </p:sp>
      <p:sp>
        <p:nvSpPr>
          <p:cNvPr id="418830" name="Text Box 14"/>
          <p:cNvSpPr txBox="1">
            <a:spLocks noChangeArrowheads="1"/>
          </p:cNvSpPr>
          <p:nvPr/>
        </p:nvSpPr>
        <p:spPr bwMode="auto">
          <a:xfrm>
            <a:off x="3657600" y="1982788"/>
            <a:ext cx="1828800" cy="531812"/>
          </a:xfrm>
          <a:prstGeom prst="rect">
            <a:avLst/>
          </a:prstGeom>
          <a:solidFill>
            <a:schemeClr val="bg1"/>
          </a:solidFill>
          <a:ln w="12700">
            <a:solidFill>
              <a:schemeClr val="tx1"/>
            </a:solidFill>
            <a:miter lim="800000"/>
            <a:headEnd/>
            <a:tailEnd/>
          </a:ln>
          <a:effectLst/>
        </p:spPr>
        <p:txBody>
          <a:bodyPr>
            <a:spAutoFit/>
          </a:bodyPr>
          <a:lstStyle/>
          <a:p>
            <a:pPr algn="ctr"/>
            <a:r>
              <a:rPr lang="en-US" sz="2800" dirty="0" smtClean="0">
                <a:latin typeface="Arial" pitchFamily="34" charset="0"/>
              </a:rPr>
              <a:t>Cut-off </a:t>
            </a:r>
            <a:r>
              <a:rPr lang="en-US" dirty="0" smtClean="0">
                <a:latin typeface="Arial" pitchFamily="34" charset="0"/>
              </a:rPr>
              <a:t> </a:t>
            </a:r>
            <a:endParaRPr lang="en-US" dirty="0">
              <a:latin typeface="Arial" pitchFamily="34" charset="0"/>
            </a:endParaRPr>
          </a:p>
        </p:txBody>
      </p:sp>
      <p:grpSp>
        <p:nvGrpSpPr>
          <p:cNvPr id="3" name="Group 15"/>
          <p:cNvGrpSpPr>
            <a:grpSpLocks/>
          </p:cNvGrpSpPr>
          <p:nvPr/>
        </p:nvGrpSpPr>
        <p:grpSpPr bwMode="auto">
          <a:xfrm>
            <a:off x="3414713" y="2667000"/>
            <a:ext cx="3698875" cy="2617788"/>
            <a:chOff x="2151" y="1686"/>
            <a:chExt cx="2330" cy="1649"/>
          </a:xfrm>
        </p:grpSpPr>
        <p:sp>
          <p:nvSpPr>
            <p:cNvPr id="418832" name="Rectangle 16"/>
            <p:cNvSpPr>
              <a:spLocks noChangeArrowheads="1"/>
            </p:cNvSpPr>
            <p:nvPr/>
          </p:nvSpPr>
          <p:spPr bwMode="auto">
            <a:xfrm>
              <a:off x="2151" y="3264"/>
              <a:ext cx="232" cy="71"/>
            </a:xfrm>
            <a:prstGeom prst="rect">
              <a:avLst/>
            </a:prstGeom>
            <a:solidFill>
              <a:srgbClr val="D60093"/>
            </a:solidFill>
            <a:ln w="9525">
              <a:noFill/>
              <a:miter lim="800000"/>
              <a:headEnd/>
              <a:tailEnd/>
            </a:ln>
          </p:spPr>
          <p:txBody>
            <a:bodyPr/>
            <a:lstStyle/>
            <a:p>
              <a:endParaRPr lang="fa-IR"/>
            </a:p>
          </p:txBody>
        </p:sp>
        <p:sp>
          <p:nvSpPr>
            <p:cNvPr id="418833" name="Rectangle 17"/>
            <p:cNvSpPr>
              <a:spLocks noChangeArrowheads="1"/>
            </p:cNvSpPr>
            <p:nvPr/>
          </p:nvSpPr>
          <p:spPr bwMode="auto">
            <a:xfrm>
              <a:off x="2383" y="3168"/>
              <a:ext cx="231" cy="151"/>
            </a:xfrm>
            <a:prstGeom prst="rect">
              <a:avLst/>
            </a:prstGeom>
            <a:solidFill>
              <a:srgbClr val="D60093"/>
            </a:solidFill>
            <a:ln w="9525">
              <a:noFill/>
              <a:miter lim="800000"/>
              <a:headEnd/>
              <a:tailEnd/>
            </a:ln>
          </p:spPr>
          <p:txBody>
            <a:bodyPr/>
            <a:lstStyle/>
            <a:p>
              <a:endParaRPr lang="fa-IR"/>
            </a:p>
          </p:txBody>
        </p:sp>
        <p:sp>
          <p:nvSpPr>
            <p:cNvPr id="418834" name="Rectangle 18"/>
            <p:cNvSpPr>
              <a:spLocks noChangeArrowheads="1"/>
            </p:cNvSpPr>
            <p:nvPr/>
          </p:nvSpPr>
          <p:spPr bwMode="auto">
            <a:xfrm>
              <a:off x="2614" y="2928"/>
              <a:ext cx="240" cy="373"/>
            </a:xfrm>
            <a:prstGeom prst="rect">
              <a:avLst/>
            </a:prstGeom>
            <a:solidFill>
              <a:srgbClr val="D60093"/>
            </a:solidFill>
            <a:ln w="9525">
              <a:noFill/>
              <a:miter lim="800000"/>
              <a:headEnd/>
              <a:tailEnd/>
            </a:ln>
          </p:spPr>
          <p:txBody>
            <a:bodyPr/>
            <a:lstStyle/>
            <a:p>
              <a:endParaRPr lang="fa-IR"/>
            </a:p>
          </p:txBody>
        </p:sp>
        <p:sp>
          <p:nvSpPr>
            <p:cNvPr id="418835" name="Rectangle 19"/>
            <p:cNvSpPr>
              <a:spLocks noChangeArrowheads="1"/>
            </p:cNvSpPr>
            <p:nvPr/>
          </p:nvSpPr>
          <p:spPr bwMode="auto">
            <a:xfrm>
              <a:off x="2854" y="2210"/>
              <a:ext cx="231" cy="747"/>
            </a:xfrm>
            <a:prstGeom prst="rect">
              <a:avLst/>
            </a:prstGeom>
            <a:solidFill>
              <a:srgbClr val="D60093"/>
            </a:solidFill>
            <a:ln w="9525">
              <a:noFill/>
              <a:miter lim="800000"/>
              <a:headEnd/>
              <a:tailEnd/>
            </a:ln>
          </p:spPr>
          <p:txBody>
            <a:bodyPr/>
            <a:lstStyle/>
            <a:p>
              <a:endParaRPr lang="fa-IR"/>
            </a:p>
          </p:txBody>
        </p:sp>
        <p:sp>
          <p:nvSpPr>
            <p:cNvPr id="418836" name="Rectangle 20"/>
            <p:cNvSpPr>
              <a:spLocks noChangeArrowheads="1"/>
            </p:cNvSpPr>
            <p:nvPr/>
          </p:nvSpPr>
          <p:spPr bwMode="auto">
            <a:xfrm>
              <a:off x="3085" y="1686"/>
              <a:ext cx="231" cy="1493"/>
            </a:xfrm>
            <a:prstGeom prst="rect">
              <a:avLst/>
            </a:prstGeom>
            <a:solidFill>
              <a:srgbClr val="D60093"/>
            </a:solidFill>
            <a:ln w="9525">
              <a:noFill/>
              <a:miter lim="800000"/>
              <a:headEnd/>
              <a:tailEnd/>
            </a:ln>
          </p:spPr>
          <p:txBody>
            <a:bodyPr/>
            <a:lstStyle/>
            <a:p>
              <a:endParaRPr lang="fa-IR"/>
            </a:p>
          </p:txBody>
        </p:sp>
        <p:sp>
          <p:nvSpPr>
            <p:cNvPr id="418837" name="Rectangle 21"/>
            <p:cNvSpPr>
              <a:spLocks noChangeArrowheads="1"/>
            </p:cNvSpPr>
            <p:nvPr/>
          </p:nvSpPr>
          <p:spPr bwMode="auto">
            <a:xfrm>
              <a:off x="3316" y="2361"/>
              <a:ext cx="231" cy="898"/>
            </a:xfrm>
            <a:prstGeom prst="rect">
              <a:avLst/>
            </a:prstGeom>
            <a:solidFill>
              <a:srgbClr val="D60093"/>
            </a:solidFill>
            <a:ln w="9525">
              <a:noFill/>
              <a:miter lim="800000"/>
              <a:headEnd/>
              <a:tailEnd/>
            </a:ln>
          </p:spPr>
          <p:txBody>
            <a:bodyPr/>
            <a:lstStyle/>
            <a:p>
              <a:endParaRPr lang="fa-IR"/>
            </a:p>
          </p:txBody>
        </p:sp>
        <p:sp>
          <p:nvSpPr>
            <p:cNvPr id="418838" name="Rectangle 22"/>
            <p:cNvSpPr>
              <a:spLocks noChangeArrowheads="1"/>
            </p:cNvSpPr>
            <p:nvPr/>
          </p:nvSpPr>
          <p:spPr bwMode="auto">
            <a:xfrm>
              <a:off x="3547" y="2734"/>
              <a:ext cx="231" cy="596"/>
            </a:xfrm>
            <a:prstGeom prst="rect">
              <a:avLst/>
            </a:prstGeom>
            <a:solidFill>
              <a:srgbClr val="D60093"/>
            </a:solidFill>
            <a:ln w="9525">
              <a:noFill/>
              <a:miter lim="800000"/>
              <a:headEnd/>
              <a:tailEnd/>
            </a:ln>
          </p:spPr>
          <p:txBody>
            <a:bodyPr/>
            <a:lstStyle/>
            <a:p>
              <a:endParaRPr lang="fa-IR"/>
            </a:p>
          </p:txBody>
        </p:sp>
        <p:sp>
          <p:nvSpPr>
            <p:cNvPr id="418839" name="Rectangle 23"/>
            <p:cNvSpPr>
              <a:spLocks noChangeArrowheads="1"/>
            </p:cNvSpPr>
            <p:nvPr/>
          </p:nvSpPr>
          <p:spPr bwMode="auto">
            <a:xfrm>
              <a:off x="3778" y="2957"/>
              <a:ext cx="241" cy="373"/>
            </a:xfrm>
            <a:prstGeom prst="rect">
              <a:avLst/>
            </a:prstGeom>
            <a:solidFill>
              <a:srgbClr val="D60093"/>
            </a:solidFill>
            <a:ln w="9525">
              <a:noFill/>
              <a:miter lim="800000"/>
              <a:headEnd/>
              <a:tailEnd/>
            </a:ln>
          </p:spPr>
          <p:txBody>
            <a:bodyPr/>
            <a:lstStyle/>
            <a:p>
              <a:endParaRPr lang="fa-IR"/>
            </a:p>
          </p:txBody>
        </p:sp>
        <p:sp>
          <p:nvSpPr>
            <p:cNvPr id="418840" name="Rectangle 24"/>
            <p:cNvSpPr>
              <a:spLocks noChangeArrowheads="1"/>
            </p:cNvSpPr>
            <p:nvPr/>
          </p:nvSpPr>
          <p:spPr bwMode="auto">
            <a:xfrm>
              <a:off x="4019" y="3179"/>
              <a:ext cx="231" cy="151"/>
            </a:xfrm>
            <a:prstGeom prst="rect">
              <a:avLst/>
            </a:prstGeom>
            <a:solidFill>
              <a:srgbClr val="D60093"/>
            </a:solidFill>
            <a:ln w="9525">
              <a:noFill/>
              <a:miter lim="800000"/>
              <a:headEnd/>
              <a:tailEnd/>
            </a:ln>
          </p:spPr>
          <p:txBody>
            <a:bodyPr/>
            <a:lstStyle/>
            <a:p>
              <a:endParaRPr lang="fa-IR"/>
            </a:p>
          </p:txBody>
        </p:sp>
        <p:sp>
          <p:nvSpPr>
            <p:cNvPr id="418841" name="Rectangle 25"/>
            <p:cNvSpPr>
              <a:spLocks noChangeArrowheads="1"/>
            </p:cNvSpPr>
            <p:nvPr/>
          </p:nvSpPr>
          <p:spPr bwMode="auto">
            <a:xfrm>
              <a:off x="4250" y="3259"/>
              <a:ext cx="231" cy="71"/>
            </a:xfrm>
            <a:prstGeom prst="rect">
              <a:avLst/>
            </a:prstGeom>
            <a:solidFill>
              <a:srgbClr val="D60093"/>
            </a:solidFill>
            <a:ln w="9525">
              <a:noFill/>
              <a:miter lim="800000"/>
              <a:headEnd/>
              <a:tailEnd/>
            </a:ln>
          </p:spPr>
          <p:txBody>
            <a:bodyPr/>
            <a:lstStyle/>
            <a:p>
              <a:endParaRPr lang="fa-IR"/>
            </a:p>
          </p:txBody>
        </p:sp>
      </p:grpSp>
      <p:sp>
        <p:nvSpPr>
          <p:cNvPr id="418842" name="Line 26"/>
          <p:cNvSpPr>
            <a:spLocks noChangeShapeType="1"/>
          </p:cNvSpPr>
          <p:nvPr/>
        </p:nvSpPr>
        <p:spPr bwMode="auto">
          <a:xfrm>
            <a:off x="1933575" y="2324100"/>
            <a:ext cx="1588" cy="2962275"/>
          </a:xfrm>
          <a:prstGeom prst="line">
            <a:avLst/>
          </a:prstGeom>
          <a:noFill/>
          <a:ln w="14288">
            <a:solidFill>
              <a:srgbClr val="000000"/>
            </a:solidFill>
            <a:round/>
            <a:headEnd/>
            <a:tailEnd/>
          </a:ln>
        </p:spPr>
        <p:txBody>
          <a:bodyPr/>
          <a:lstStyle/>
          <a:p>
            <a:endParaRPr lang="fa-IR"/>
          </a:p>
        </p:txBody>
      </p:sp>
      <p:sp>
        <p:nvSpPr>
          <p:cNvPr id="418843" name="Line 27"/>
          <p:cNvSpPr>
            <a:spLocks noChangeShapeType="1"/>
          </p:cNvSpPr>
          <p:nvPr/>
        </p:nvSpPr>
        <p:spPr bwMode="auto">
          <a:xfrm>
            <a:off x="1849438" y="5286375"/>
            <a:ext cx="84137" cy="1588"/>
          </a:xfrm>
          <a:prstGeom prst="line">
            <a:avLst/>
          </a:prstGeom>
          <a:noFill/>
          <a:ln w="14288">
            <a:solidFill>
              <a:srgbClr val="000000"/>
            </a:solidFill>
            <a:round/>
            <a:headEnd/>
            <a:tailEnd/>
          </a:ln>
        </p:spPr>
        <p:txBody>
          <a:bodyPr/>
          <a:lstStyle/>
          <a:p>
            <a:endParaRPr lang="fa-IR"/>
          </a:p>
        </p:txBody>
      </p:sp>
      <p:sp>
        <p:nvSpPr>
          <p:cNvPr id="418844" name="Line 28"/>
          <p:cNvSpPr>
            <a:spLocks noChangeShapeType="1"/>
          </p:cNvSpPr>
          <p:nvPr/>
        </p:nvSpPr>
        <p:spPr bwMode="auto">
          <a:xfrm>
            <a:off x="1849438" y="4694238"/>
            <a:ext cx="84137" cy="1587"/>
          </a:xfrm>
          <a:prstGeom prst="line">
            <a:avLst/>
          </a:prstGeom>
          <a:noFill/>
          <a:ln w="14288">
            <a:solidFill>
              <a:srgbClr val="000000"/>
            </a:solidFill>
            <a:round/>
            <a:headEnd/>
            <a:tailEnd/>
          </a:ln>
        </p:spPr>
        <p:txBody>
          <a:bodyPr/>
          <a:lstStyle/>
          <a:p>
            <a:endParaRPr lang="fa-IR"/>
          </a:p>
        </p:txBody>
      </p:sp>
      <p:sp>
        <p:nvSpPr>
          <p:cNvPr id="418845" name="Line 29"/>
          <p:cNvSpPr>
            <a:spLocks noChangeShapeType="1"/>
          </p:cNvSpPr>
          <p:nvPr/>
        </p:nvSpPr>
        <p:spPr bwMode="auto">
          <a:xfrm>
            <a:off x="1849438" y="4100513"/>
            <a:ext cx="84137" cy="1587"/>
          </a:xfrm>
          <a:prstGeom prst="line">
            <a:avLst/>
          </a:prstGeom>
          <a:noFill/>
          <a:ln w="14288">
            <a:solidFill>
              <a:srgbClr val="000000"/>
            </a:solidFill>
            <a:round/>
            <a:headEnd/>
            <a:tailEnd/>
          </a:ln>
        </p:spPr>
        <p:txBody>
          <a:bodyPr/>
          <a:lstStyle/>
          <a:p>
            <a:endParaRPr lang="fa-IR"/>
          </a:p>
        </p:txBody>
      </p:sp>
      <p:sp>
        <p:nvSpPr>
          <p:cNvPr id="418846" name="Line 30"/>
          <p:cNvSpPr>
            <a:spLocks noChangeShapeType="1"/>
          </p:cNvSpPr>
          <p:nvPr/>
        </p:nvSpPr>
        <p:spPr bwMode="auto">
          <a:xfrm>
            <a:off x="1849438" y="3508375"/>
            <a:ext cx="84137" cy="1588"/>
          </a:xfrm>
          <a:prstGeom prst="line">
            <a:avLst/>
          </a:prstGeom>
          <a:noFill/>
          <a:ln w="14288">
            <a:solidFill>
              <a:srgbClr val="000000"/>
            </a:solidFill>
            <a:round/>
            <a:headEnd/>
            <a:tailEnd/>
          </a:ln>
        </p:spPr>
        <p:txBody>
          <a:bodyPr/>
          <a:lstStyle/>
          <a:p>
            <a:endParaRPr lang="fa-IR"/>
          </a:p>
        </p:txBody>
      </p:sp>
      <p:sp>
        <p:nvSpPr>
          <p:cNvPr id="418847" name="Line 31"/>
          <p:cNvSpPr>
            <a:spLocks noChangeShapeType="1"/>
          </p:cNvSpPr>
          <p:nvPr/>
        </p:nvSpPr>
        <p:spPr bwMode="auto">
          <a:xfrm>
            <a:off x="1849438" y="2916238"/>
            <a:ext cx="84137" cy="1587"/>
          </a:xfrm>
          <a:prstGeom prst="line">
            <a:avLst/>
          </a:prstGeom>
          <a:noFill/>
          <a:ln w="14288">
            <a:solidFill>
              <a:srgbClr val="000000"/>
            </a:solidFill>
            <a:round/>
            <a:headEnd/>
            <a:tailEnd/>
          </a:ln>
        </p:spPr>
        <p:txBody>
          <a:bodyPr/>
          <a:lstStyle/>
          <a:p>
            <a:endParaRPr lang="fa-IR"/>
          </a:p>
        </p:txBody>
      </p:sp>
      <p:sp>
        <p:nvSpPr>
          <p:cNvPr id="418848" name="Line 32"/>
          <p:cNvSpPr>
            <a:spLocks noChangeShapeType="1"/>
          </p:cNvSpPr>
          <p:nvPr/>
        </p:nvSpPr>
        <p:spPr bwMode="auto">
          <a:xfrm>
            <a:off x="1849438" y="2324100"/>
            <a:ext cx="84137" cy="1588"/>
          </a:xfrm>
          <a:prstGeom prst="line">
            <a:avLst/>
          </a:prstGeom>
          <a:noFill/>
          <a:ln w="14288">
            <a:solidFill>
              <a:srgbClr val="000000"/>
            </a:solidFill>
            <a:round/>
            <a:headEnd/>
            <a:tailEnd/>
          </a:ln>
        </p:spPr>
        <p:txBody>
          <a:bodyPr/>
          <a:lstStyle/>
          <a:p>
            <a:endParaRPr lang="fa-IR"/>
          </a:p>
        </p:txBody>
      </p:sp>
      <p:sp>
        <p:nvSpPr>
          <p:cNvPr id="418849" name="Line 33"/>
          <p:cNvSpPr>
            <a:spLocks noChangeShapeType="1"/>
          </p:cNvSpPr>
          <p:nvPr/>
        </p:nvSpPr>
        <p:spPr bwMode="auto">
          <a:xfrm flipV="1">
            <a:off x="1933575" y="5286375"/>
            <a:ext cx="1588" cy="69850"/>
          </a:xfrm>
          <a:prstGeom prst="line">
            <a:avLst/>
          </a:prstGeom>
          <a:noFill/>
          <a:ln w="14288">
            <a:solidFill>
              <a:srgbClr val="000000"/>
            </a:solidFill>
            <a:round/>
            <a:headEnd/>
            <a:tailEnd/>
          </a:ln>
        </p:spPr>
        <p:txBody>
          <a:bodyPr/>
          <a:lstStyle/>
          <a:p>
            <a:endParaRPr lang="fa-IR"/>
          </a:p>
        </p:txBody>
      </p:sp>
      <p:sp>
        <p:nvSpPr>
          <p:cNvPr id="418850" name="Line 34"/>
          <p:cNvSpPr>
            <a:spLocks noChangeShapeType="1"/>
          </p:cNvSpPr>
          <p:nvPr/>
        </p:nvSpPr>
        <p:spPr bwMode="auto">
          <a:xfrm flipV="1">
            <a:off x="2300288" y="5286375"/>
            <a:ext cx="1587" cy="69850"/>
          </a:xfrm>
          <a:prstGeom prst="line">
            <a:avLst/>
          </a:prstGeom>
          <a:noFill/>
          <a:ln w="14288">
            <a:solidFill>
              <a:srgbClr val="000000"/>
            </a:solidFill>
            <a:round/>
            <a:headEnd/>
            <a:tailEnd/>
          </a:ln>
        </p:spPr>
        <p:txBody>
          <a:bodyPr/>
          <a:lstStyle/>
          <a:p>
            <a:endParaRPr lang="fa-IR"/>
          </a:p>
        </p:txBody>
      </p:sp>
      <p:sp>
        <p:nvSpPr>
          <p:cNvPr id="418851" name="Line 35"/>
          <p:cNvSpPr>
            <a:spLocks noChangeShapeType="1"/>
          </p:cNvSpPr>
          <p:nvPr/>
        </p:nvSpPr>
        <p:spPr bwMode="auto">
          <a:xfrm flipV="1">
            <a:off x="2667000" y="5286375"/>
            <a:ext cx="1588" cy="69850"/>
          </a:xfrm>
          <a:prstGeom prst="line">
            <a:avLst/>
          </a:prstGeom>
          <a:noFill/>
          <a:ln w="14288">
            <a:solidFill>
              <a:srgbClr val="000000"/>
            </a:solidFill>
            <a:round/>
            <a:headEnd/>
            <a:tailEnd/>
          </a:ln>
        </p:spPr>
        <p:txBody>
          <a:bodyPr/>
          <a:lstStyle/>
          <a:p>
            <a:endParaRPr lang="fa-IR"/>
          </a:p>
        </p:txBody>
      </p:sp>
      <p:sp>
        <p:nvSpPr>
          <p:cNvPr id="418852" name="Line 36"/>
          <p:cNvSpPr>
            <a:spLocks noChangeShapeType="1"/>
          </p:cNvSpPr>
          <p:nvPr/>
        </p:nvSpPr>
        <p:spPr bwMode="auto">
          <a:xfrm flipV="1">
            <a:off x="3048000" y="5286375"/>
            <a:ext cx="1588" cy="69850"/>
          </a:xfrm>
          <a:prstGeom prst="line">
            <a:avLst/>
          </a:prstGeom>
          <a:noFill/>
          <a:ln w="14288">
            <a:solidFill>
              <a:srgbClr val="000000"/>
            </a:solidFill>
            <a:round/>
            <a:headEnd/>
            <a:tailEnd/>
          </a:ln>
        </p:spPr>
        <p:txBody>
          <a:bodyPr/>
          <a:lstStyle/>
          <a:p>
            <a:endParaRPr lang="fa-IR"/>
          </a:p>
        </p:txBody>
      </p:sp>
      <p:sp>
        <p:nvSpPr>
          <p:cNvPr id="418853" name="Line 37"/>
          <p:cNvSpPr>
            <a:spLocks noChangeShapeType="1"/>
          </p:cNvSpPr>
          <p:nvPr/>
        </p:nvSpPr>
        <p:spPr bwMode="auto">
          <a:xfrm flipV="1">
            <a:off x="3414713" y="5286375"/>
            <a:ext cx="1587" cy="69850"/>
          </a:xfrm>
          <a:prstGeom prst="line">
            <a:avLst/>
          </a:prstGeom>
          <a:noFill/>
          <a:ln w="14288">
            <a:solidFill>
              <a:srgbClr val="000000"/>
            </a:solidFill>
            <a:round/>
            <a:headEnd/>
            <a:tailEnd/>
          </a:ln>
        </p:spPr>
        <p:txBody>
          <a:bodyPr/>
          <a:lstStyle/>
          <a:p>
            <a:endParaRPr lang="fa-IR"/>
          </a:p>
        </p:txBody>
      </p:sp>
      <p:sp>
        <p:nvSpPr>
          <p:cNvPr id="418854" name="Line 38"/>
          <p:cNvSpPr>
            <a:spLocks noChangeShapeType="1"/>
          </p:cNvSpPr>
          <p:nvPr/>
        </p:nvSpPr>
        <p:spPr bwMode="auto">
          <a:xfrm flipV="1">
            <a:off x="3783013" y="5286375"/>
            <a:ext cx="1587" cy="69850"/>
          </a:xfrm>
          <a:prstGeom prst="line">
            <a:avLst/>
          </a:prstGeom>
          <a:noFill/>
          <a:ln w="14288">
            <a:solidFill>
              <a:srgbClr val="000000"/>
            </a:solidFill>
            <a:round/>
            <a:headEnd/>
            <a:tailEnd/>
          </a:ln>
        </p:spPr>
        <p:txBody>
          <a:bodyPr/>
          <a:lstStyle/>
          <a:p>
            <a:endParaRPr lang="fa-IR"/>
          </a:p>
        </p:txBody>
      </p:sp>
      <p:sp>
        <p:nvSpPr>
          <p:cNvPr id="418855" name="Line 39"/>
          <p:cNvSpPr>
            <a:spLocks noChangeShapeType="1"/>
          </p:cNvSpPr>
          <p:nvPr/>
        </p:nvSpPr>
        <p:spPr bwMode="auto">
          <a:xfrm flipV="1">
            <a:off x="4149725" y="5286375"/>
            <a:ext cx="1588" cy="69850"/>
          </a:xfrm>
          <a:prstGeom prst="line">
            <a:avLst/>
          </a:prstGeom>
          <a:noFill/>
          <a:ln w="14288">
            <a:solidFill>
              <a:srgbClr val="000000"/>
            </a:solidFill>
            <a:round/>
            <a:headEnd/>
            <a:tailEnd/>
          </a:ln>
        </p:spPr>
        <p:txBody>
          <a:bodyPr/>
          <a:lstStyle/>
          <a:p>
            <a:endParaRPr lang="fa-IR"/>
          </a:p>
        </p:txBody>
      </p:sp>
      <p:sp>
        <p:nvSpPr>
          <p:cNvPr id="418856" name="Line 40"/>
          <p:cNvSpPr>
            <a:spLocks noChangeShapeType="1"/>
          </p:cNvSpPr>
          <p:nvPr/>
        </p:nvSpPr>
        <p:spPr bwMode="auto">
          <a:xfrm flipV="1">
            <a:off x="4530725" y="5286375"/>
            <a:ext cx="1588" cy="69850"/>
          </a:xfrm>
          <a:prstGeom prst="line">
            <a:avLst/>
          </a:prstGeom>
          <a:noFill/>
          <a:ln w="14288">
            <a:solidFill>
              <a:srgbClr val="000000"/>
            </a:solidFill>
            <a:round/>
            <a:headEnd/>
            <a:tailEnd/>
          </a:ln>
        </p:spPr>
        <p:txBody>
          <a:bodyPr/>
          <a:lstStyle/>
          <a:p>
            <a:endParaRPr lang="fa-IR"/>
          </a:p>
        </p:txBody>
      </p:sp>
      <p:sp>
        <p:nvSpPr>
          <p:cNvPr id="418857" name="Line 41"/>
          <p:cNvSpPr>
            <a:spLocks noChangeShapeType="1"/>
          </p:cNvSpPr>
          <p:nvPr/>
        </p:nvSpPr>
        <p:spPr bwMode="auto">
          <a:xfrm flipV="1">
            <a:off x="4897438" y="5286375"/>
            <a:ext cx="1587" cy="69850"/>
          </a:xfrm>
          <a:prstGeom prst="line">
            <a:avLst/>
          </a:prstGeom>
          <a:noFill/>
          <a:ln w="14288">
            <a:solidFill>
              <a:srgbClr val="000000"/>
            </a:solidFill>
            <a:round/>
            <a:headEnd/>
            <a:tailEnd/>
          </a:ln>
        </p:spPr>
        <p:txBody>
          <a:bodyPr/>
          <a:lstStyle/>
          <a:p>
            <a:endParaRPr lang="fa-IR"/>
          </a:p>
        </p:txBody>
      </p:sp>
      <p:sp>
        <p:nvSpPr>
          <p:cNvPr id="418858" name="Line 42"/>
          <p:cNvSpPr>
            <a:spLocks noChangeShapeType="1"/>
          </p:cNvSpPr>
          <p:nvPr/>
        </p:nvSpPr>
        <p:spPr bwMode="auto">
          <a:xfrm flipV="1">
            <a:off x="5264150" y="5286375"/>
            <a:ext cx="1588" cy="69850"/>
          </a:xfrm>
          <a:prstGeom prst="line">
            <a:avLst/>
          </a:prstGeom>
          <a:noFill/>
          <a:ln w="14288">
            <a:solidFill>
              <a:srgbClr val="000000"/>
            </a:solidFill>
            <a:round/>
            <a:headEnd/>
            <a:tailEnd/>
          </a:ln>
        </p:spPr>
        <p:txBody>
          <a:bodyPr/>
          <a:lstStyle/>
          <a:p>
            <a:endParaRPr lang="fa-IR"/>
          </a:p>
        </p:txBody>
      </p:sp>
      <p:sp>
        <p:nvSpPr>
          <p:cNvPr id="418859" name="Line 43"/>
          <p:cNvSpPr>
            <a:spLocks noChangeShapeType="1"/>
          </p:cNvSpPr>
          <p:nvPr/>
        </p:nvSpPr>
        <p:spPr bwMode="auto">
          <a:xfrm flipV="1">
            <a:off x="5638800" y="5257800"/>
            <a:ext cx="1588" cy="69850"/>
          </a:xfrm>
          <a:prstGeom prst="line">
            <a:avLst/>
          </a:prstGeom>
          <a:noFill/>
          <a:ln w="14288">
            <a:solidFill>
              <a:srgbClr val="000000"/>
            </a:solidFill>
            <a:round/>
            <a:headEnd/>
            <a:tailEnd/>
          </a:ln>
        </p:spPr>
        <p:txBody>
          <a:bodyPr/>
          <a:lstStyle/>
          <a:p>
            <a:endParaRPr lang="fa-IR"/>
          </a:p>
        </p:txBody>
      </p:sp>
      <p:sp>
        <p:nvSpPr>
          <p:cNvPr id="418860" name="Line 44"/>
          <p:cNvSpPr>
            <a:spLocks noChangeShapeType="1"/>
          </p:cNvSpPr>
          <p:nvPr/>
        </p:nvSpPr>
        <p:spPr bwMode="auto">
          <a:xfrm flipV="1">
            <a:off x="5997575" y="5286375"/>
            <a:ext cx="1588" cy="69850"/>
          </a:xfrm>
          <a:prstGeom prst="line">
            <a:avLst/>
          </a:prstGeom>
          <a:noFill/>
          <a:ln w="14288">
            <a:solidFill>
              <a:srgbClr val="000000"/>
            </a:solidFill>
            <a:round/>
            <a:headEnd/>
            <a:tailEnd/>
          </a:ln>
        </p:spPr>
        <p:txBody>
          <a:bodyPr/>
          <a:lstStyle/>
          <a:p>
            <a:endParaRPr lang="fa-IR"/>
          </a:p>
        </p:txBody>
      </p:sp>
      <p:sp>
        <p:nvSpPr>
          <p:cNvPr id="418861" name="Line 45"/>
          <p:cNvSpPr>
            <a:spLocks noChangeShapeType="1"/>
          </p:cNvSpPr>
          <p:nvPr/>
        </p:nvSpPr>
        <p:spPr bwMode="auto">
          <a:xfrm flipV="1">
            <a:off x="6380163" y="5286375"/>
            <a:ext cx="1587" cy="69850"/>
          </a:xfrm>
          <a:prstGeom prst="line">
            <a:avLst/>
          </a:prstGeom>
          <a:noFill/>
          <a:ln w="14288">
            <a:solidFill>
              <a:srgbClr val="000000"/>
            </a:solidFill>
            <a:round/>
            <a:headEnd/>
            <a:tailEnd/>
          </a:ln>
        </p:spPr>
        <p:txBody>
          <a:bodyPr/>
          <a:lstStyle/>
          <a:p>
            <a:endParaRPr lang="fa-IR"/>
          </a:p>
        </p:txBody>
      </p:sp>
      <p:sp>
        <p:nvSpPr>
          <p:cNvPr id="418862" name="Line 46"/>
          <p:cNvSpPr>
            <a:spLocks noChangeShapeType="1"/>
          </p:cNvSpPr>
          <p:nvPr/>
        </p:nvSpPr>
        <p:spPr bwMode="auto">
          <a:xfrm flipV="1">
            <a:off x="6746875" y="5286375"/>
            <a:ext cx="1588" cy="69850"/>
          </a:xfrm>
          <a:prstGeom prst="line">
            <a:avLst/>
          </a:prstGeom>
          <a:noFill/>
          <a:ln w="14288">
            <a:solidFill>
              <a:srgbClr val="000000"/>
            </a:solidFill>
            <a:round/>
            <a:headEnd/>
            <a:tailEnd/>
          </a:ln>
        </p:spPr>
        <p:txBody>
          <a:bodyPr/>
          <a:lstStyle/>
          <a:p>
            <a:endParaRPr lang="fa-IR"/>
          </a:p>
        </p:txBody>
      </p:sp>
      <p:sp>
        <p:nvSpPr>
          <p:cNvPr id="418863" name="Line 47"/>
          <p:cNvSpPr>
            <a:spLocks noChangeShapeType="1"/>
          </p:cNvSpPr>
          <p:nvPr/>
        </p:nvSpPr>
        <p:spPr bwMode="auto">
          <a:xfrm flipV="1">
            <a:off x="7113588" y="5286375"/>
            <a:ext cx="1587" cy="69850"/>
          </a:xfrm>
          <a:prstGeom prst="line">
            <a:avLst/>
          </a:prstGeom>
          <a:noFill/>
          <a:ln w="14288">
            <a:solidFill>
              <a:srgbClr val="000000"/>
            </a:solidFill>
            <a:round/>
            <a:headEnd/>
            <a:tailEnd/>
          </a:ln>
        </p:spPr>
        <p:txBody>
          <a:bodyPr/>
          <a:lstStyle/>
          <a:p>
            <a:endParaRPr lang="fa-IR"/>
          </a:p>
        </p:txBody>
      </p:sp>
      <p:sp>
        <p:nvSpPr>
          <p:cNvPr id="418864" name="Rectangle 48"/>
          <p:cNvSpPr>
            <a:spLocks noChangeArrowheads="1"/>
          </p:cNvSpPr>
          <p:nvPr/>
        </p:nvSpPr>
        <p:spPr bwMode="auto">
          <a:xfrm>
            <a:off x="1558925" y="5108575"/>
            <a:ext cx="169863" cy="358775"/>
          </a:xfrm>
          <a:prstGeom prst="rect">
            <a:avLst/>
          </a:prstGeom>
          <a:noFill/>
          <a:ln w="9525">
            <a:noFill/>
            <a:miter lim="800000"/>
            <a:headEnd/>
            <a:tailEnd/>
          </a:ln>
        </p:spPr>
        <p:txBody>
          <a:bodyPr wrap="none" lIns="0" tIns="0" rIns="0" bIns="0">
            <a:spAutoFit/>
          </a:bodyPr>
          <a:lstStyle/>
          <a:p>
            <a:r>
              <a:rPr lang="en-US" sz="2000" b="1">
                <a:solidFill>
                  <a:srgbClr val="000000"/>
                </a:solidFill>
                <a:latin typeface="Arial Black" pitchFamily="34" charset="0"/>
              </a:rPr>
              <a:t>0</a:t>
            </a:r>
            <a:endParaRPr lang="en-US"/>
          </a:p>
        </p:txBody>
      </p:sp>
      <p:sp>
        <p:nvSpPr>
          <p:cNvPr id="418865" name="Rectangle 49"/>
          <p:cNvSpPr>
            <a:spLocks noChangeArrowheads="1"/>
          </p:cNvSpPr>
          <p:nvPr/>
        </p:nvSpPr>
        <p:spPr bwMode="auto">
          <a:xfrm>
            <a:off x="1558925" y="4516438"/>
            <a:ext cx="169863" cy="358775"/>
          </a:xfrm>
          <a:prstGeom prst="rect">
            <a:avLst/>
          </a:prstGeom>
          <a:noFill/>
          <a:ln w="9525">
            <a:noFill/>
            <a:miter lim="800000"/>
            <a:headEnd/>
            <a:tailEnd/>
          </a:ln>
        </p:spPr>
        <p:txBody>
          <a:bodyPr wrap="none" lIns="0" tIns="0" rIns="0" bIns="0">
            <a:spAutoFit/>
          </a:bodyPr>
          <a:lstStyle/>
          <a:p>
            <a:r>
              <a:rPr lang="en-US" sz="2000" b="1">
                <a:solidFill>
                  <a:srgbClr val="000000"/>
                </a:solidFill>
                <a:latin typeface="Arial Black" pitchFamily="34" charset="0"/>
              </a:rPr>
              <a:t>5</a:t>
            </a:r>
            <a:endParaRPr lang="en-US"/>
          </a:p>
        </p:txBody>
      </p:sp>
      <p:sp>
        <p:nvSpPr>
          <p:cNvPr id="418866" name="Rectangle 50"/>
          <p:cNvSpPr>
            <a:spLocks noChangeArrowheads="1"/>
          </p:cNvSpPr>
          <p:nvPr/>
        </p:nvSpPr>
        <p:spPr bwMode="auto">
          <a:xfrm>
            <a:off x="1389063" y="3922713"/>
            <a:ext cx="338137" cy="358775"/>
          </a:xfrm>
          <a:prstGeom prst="rect">
            <a:avLst/>
          </a:prstGeom>
          <a:noFill/>
          <a:ln w="9525">
            <a:noFill/>
            <a:miter lim="800000"/>
            <a:headEnd/>
            <a:tailEnd/>
          </a:ln>
        </p:spPr>
        <p:txBody>
          <a:bodyPr wrap="none" lIns="0" tIns="0" rIns="0" bIns="0">
            <a:spAutoFit/>
          </a:bodyPr>
          <a:lstStyle/>
          <a:p>
            <a:r>
              <a:rPr lang="en-US" sz="2000" b="1">
                <a:solidFill>
                  <a:srgbClr val="000000"/>
                </a:solidFill>
                <a:latin typeface="Arial Black" pitchFamily="34" charset="0"/>
              </a:rPr>
              <a:t>10</a:t>
            </a:r>
            <a:endParaRPr lang="en-US"/>
          </a:p>
        </p:txBody>
      </p:sp>
      <p:sp>
        <p:nvSpPr>
          <p:cNvPr id="418867" name="Rectangle 51"/>
          <p:cNvSpPr>
            <a:spLocks noChangeArrowheads="1"/>
          </p:cNvSpPr>
          <p:nvPr/>
        </p:nvSpPr>
        <p:spPr bwMode="auto">
          <a:xfrm>
            <a:off x="1389063" y="3330575"/>
            <a:ext cx="338137" cy="358775"/>
          </a:xfrm>
          <a:prstGeom prst="rect">
            <a:avLst/>
          </a:prstGeom>
          <a:noFill/>
          <a:ln w="9525">
            <a:noFill/>
            <a:miter lim="800000"/>
            <a:headEnd/>
            <a:tailEnd/>
          </a:ln>
        </p:spPr>
        <p:txBody>
          <a:bodyPr wrap="none" lIns="0" tIns="0" rIns="0" bIns="0">
            <a:spAutoFit/>
          </a:bodyPr>
          <a:lstStyle/>
          <a:p>
            <a:r>
              <a:rPr lang="en-US" sz="2000" b="1">
                <a:solidFill>
                  <a:srgbClr val="000000"/>
                </a:solidFill>
                <a:latin typeface="Arial Black" pitchFamily="34" charset="0"/>
              </a:rPr>
              <a:t>15</a:t>
            </a:r>
            <a:endParaRPr lang="en-US"/>
          </a:p>
        </p:txBody>
      </p:sp>
      <p:sp>
        <p:nvSpPr>
          <p:cNvPr id="418868" name="Rectangle 52"/>
          <p:cNvSpPr>
            <a:spLocks noChangeArrowheads="1"/>
          </p:cNvSpPr>
          <p:nvPr/>
        </p:nvSpPr>
        <p:spPr bwMode="auto">
          <a:xfrm>
            <a:off x="1389063" y="2738438"/>
            <a:ext cx="338137" cy="358775"/>
          </a:xfrm>
          <a:prstGeom prst="rect">
            <a:avLst/>
          </a:prstGeom>
          <a:noFill/>
          <a:ln w="9525">
            <a:noFill/>
            <a:miter lim="800000"/>
            <a:headEnd/>
            <a:tailEnd/>
          </a:ln>
        </p:spPr>
        <p:txBody>
          <a:bodyPr wrap="none" lIns="0" tIns="0" rIns="0" bIns="0">
            <a:spAutoFit/>
          </a:bodyPr>
          <a:lstStyle/>
          <a:p>
            <a:r>
              <a:rPr lang="en-US" sz="2000" b="1">
                <a:solidFill>
                  <a:srgbClr val="000000"/>
                </a:solidFill>
                <a:latin typeface="Arial Black" pitchFamily="34" charset="0"/>
              </a:rPr>
              <a:t>20</a:t>
            </a:r>
            <a:endParaRPr lang="en-US"/>
          </a:p>
        </p:txBody>
      </p:sp>
      <p:sp>
        <p:nvSpPr>
          <p:cNvPr id="418869" name="Rectangle 53"/>
          <p:cNvSpPr>
            <a:spLocks noChangeArrowheads="1"/>
          </p:cNvSpPr>
          <p:nvPr/>
        </p:nvSpPr>
        <p:spPr bwMode="auto">
          <a:xfrm>
            <a:off x="1389063" y="2146300"/>
            <a:ext cx="338137" cy="358775"/>
          </a:xfrm>
          <a:prstGeom prst="rect">
            <a:avLst/>
          </a:prstGeom>
          <a:noFill/>
          <a:ln w="9525">
            <a:noFill/>
            <a:miter lim="800000"/>
            <a:headEnd/>
            <a:tailEnd/>
          </a:ln>
        </p:spPr>
        <p:txBody>
          <a:bodyPr wrap="none" lIns="0" tIns="0" rIns="0" bIns="0">
            <a:spAutoFit/>
          </a:bodyPr>
          <a:lstStyle/>
          <a:p>
            <a:r>
              <a:rPr lang="en-US" sz="2000" b="1">
                <a:solidFill>
                  <a:srgbClr val="000000"/>
                </a:solidFill>
                <a:latin typeface="Arial Black" pitchFamily="34" charset="0"/>
              </a:rPr>
              <a:t>25</a:t>
            </a:r>
            <a:endParaRPr lang="en-US"/>
          </a:p>
        </p:txBody>
      </p:sp>
      <p:sp>
        <p:nvSpPr>
          <p:cNvPr id="418870" name="Rectangle 54"/>
          <p:cNvSpPr>
            <a:spLocks noChangeArrowheads="1"/>
          </p:cNvSpPr>
          <p:nvPr/>
        </p:nvSpPr>
        <p:spPr bwMode="auto">
          <a:xfrm>
            <a:off x="2066925" y="5491163"/>
            <a:ext cx="134938" cy="287337"/>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Black" pitchFamily="34" charset="0"/>
              </a:rPr>
              <a:t>1</a:t>
            </a:r>
            <a:endParaRPr lang="en-US"/>
          </a:p>
        </p:txBody>
      </p:sp>
      <p:sp>
        <p:nvSpPr>
          <p:cNvPr id="418871" name="Rectangle 55"/>
          <p:cNvSpPr>
            <a:spLocks noChangeArrowheads="1"/>
          </p:cNvSpPr>
          <p:nvPr/>
        </p:nvSpPr>
        <p:spPr bwMode="auto">
          <a:xfrm>
            <a:off x="2433638" y="5491163"/>
            <a:ext cx="134937" cy="287337"/>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Black" pitchFamily="34" charset="0"/>
              </a:rPr>
              <a:t>2</a:t>
            </a:r>
            <a:endParaRPr lang="en-US"/>
          </a:p>
        </p:txBody>
      </p:sp>
      <p:sp>
        <p:nvSpPr>
          <p:cNvPr id="418872" name="Rectangle 56"/>
          <p:cNvSpPr>
            <a:spLocks noChangeArrowheads="1"/>
          </p:cNvSpPr>
          <p:nvPr/>
        </p:nvSpPr>
        <p:spPr bwMode="auto">
          <a:xfrm>
            <a:off x="2814638" y="5491163"/>
            <a:ext cx="134937" cy="287337"/>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Black" pitchFamily="34" charset="0"/>
              </a:rPr>
              <a:t>3</a:t>
            </a:r>
            <a:endParaRPr lang="en-US"/>
          </a:p>
        </p:txBody>
      </p:sp>
      <p:sp>
        <p:nvSpPr>
          <p:cNvPr id="418873" name="Rectangle 57"/>
          <p:cNvSpPr>
            <a:spLocks noChangeArrowheads="1"/>
          </p:cNvSpPr>
          <p:nvPr/>
        </p:nvSpPr>
        <p:spPr bwMode="auto">
          <a:xfrm>
            <a:off x="3181350" y="5491163"/>
            <a:ext cx="134938" cy="287337"/>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Black" pitchFamily="34" charset="0"/>
              </a:rPr>
              <a:t>4</a:t>
            </a:r>
            <a:endParaRPr lang="en-US"/>
          </a:p>
        </p:txBody>
      </p:sp>
      <p:sp>
        <p:nvSpPr>
          <p:cNvPr id="418874" name="Rectangle 58"/>
          <p:cNvSpPr>
            <a:spLocks noChangeArrowheads="1"/>
          </p:cNvSpPr>
          <p:nvPr/>
        </p:nvSpPr>
        <p:spPr bwMode="auto">
          <a:xfrm>
            <a:off x="3548063" y="5491163"/>
            <a:ext cx="134937" cy="287337"/>
          </a:xfrm>
          <a:prstGeom prst="rect">
            <a:avLst/>
          </a:prstGeom>
          <a:noFill/>
          <a:ln w="9525">
            <a:noFill/>
            <a:miter lim="800000"/>
            <a:headEnd/>
            <a:tailEnd/>
          </a:ln>
        </p:spPr>
        <p:txBody>
          <a:bodyPr wrap="none" lIns="0" tIns="0" rIns="0" bIns="0">
            <a:spAutoFit/>
          </a:bodyPr>
          <a:lstStyle/>
          <a:p>
            <a:r>
              <a:rPr lang="en-US" sz="1600" dirty="0">
                <a:solidFill>
                  <a:srgbClr val="000000"/>
                </a:solidFill>
                <a:latin typeface="Arial Black" pitchFamily="34" charset="0"/>
              </a:rPr>
              <a:t>5</a:t>
            </a:r>
            <a:endParaRPr lang="en-US" dirty="0"/>
          </a:p>
        </p:txBody>
      </p:sp>
      <p:sp>
        <p:nvSpPr>
          <p:cNvPr id="418875" name="Rectangle 59"/>
          <p:cNvSpPr>
            <a:spLocks noChangeArrowheads="1"/>
          </p:cNvSpPr>
          <p:nvPr/>
        </p:nvSpPr>
        <p:spPr bwMode="auto">
          <a:xfrm>
            <a:off x="3916363" y="5491163"/>
            <a:ext cx="134937" cy="287337"/>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Black" pitchFamily="34" charset="0"/>
              </a:rPr>
              <a:t>6</a:t>
            </a:r>
            <a:endParaRPr lang="en-US"/>
          </a:p>
        </p:txBody>
      </p:sp>
      <p:sp>
        <p:nvSpPr>
          <p:cNvPr id="418876" name="Rectangle 60"/>
          <p:cNvSpPr>
            <a:spLocks noChangeArrowheads="1"/>
          </p:cNvSpPr>
          <p:nvPr/>
        </p:nvSpPr>
        <p:spPr bwMode="auto">
          <a:xfrm>
            <a:off x="4283075" y="5491163"/>
            <a:ext cx="134938" cy="287337"/>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Black" pitchFamily="34" charset="0"/>
              </a:rPr>
              <a:t>7</a:t>
            </a:r>
            <a:endParaRPr lang="en-US"/>
          </a:p>
        </p:txBody>
      </p:sp>
      <p:sp>
        <p:nvSpPr>
          <p:cNvPr id="418877" name="Rectangle 61"/>
          <p:cNvSpPr>
            <a:spLocks noChangeArrowheads="1"/>
          </p:cNvSpPr>
          <p:nvPr/>
        </p:nvSpPr>
        <p:spPr bwMode="auto">
          <a:xfrm>
            <a:off x="4664075" y="5491163"/>
            <a:ext cx="134938" cy="287337"/>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Black" pitchFamily="34" charset="0"/>
              </a:rPr>
              <a:t>8</a:t>
            </a:r>
            <a:endParaRPr lang="en-US"/>
          </a:p>
        </p:txBody>
      </p:sp>
      <p:sp>
        <p:nvSpPr>
          <p:cNvPr id="418878" name="Rectangle 62"/>
          <p:cNvSpPr>
            <a:spLocks noChangeArrowheads="1"/>
          </p:cNvSpPr>
          <p:nvPr/>
        </p:nvSpPr>
        <p:spPr bwMode="auto">
          <a:xfrm>
            <a:off x="5030788" y="5491163"/>
            <a:ext cx="134937" cy="287337"/>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Black" pitchFamily="34" charset="0"/>
              </a:rPr>
              <a:t>9</a:t>
            </a:r>
            <a:endParaRPr lang="en-US"/>
          </a:p>
        </p:txBody>
      </p:sp>
      <p:sp>
        <p:nvSpPr>
          <p:cNvPr id="418879" name="Rectangle 63"/>
          <p:cNvSpPr>
            <a:spLocks noChangeArrowheads="1"/>
          </p:cNvSpPr>
          <p:nvPr/>
        </p:nvSpPr>
        <p:spPr bwMode="auto">
          <a:xfrm>
            <a:off x="5327650" y="5491163"/>
            <a:ext cx="271463" cy="287337"/>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Black" pitchFamily="34" charset="0"/>
              </a:rPr>
              <a:t>10</a:t>
            </a:r>
            <a:endParaRPr lang="en-US"/>
          </a:p>
        </p:txBody>
      </p:sp>
      <p:sp>
        <p:nvSpPr>
          <p:cNvPr id="418880" name="Rectangle 64"/>
          <p:cNvSpPr>
            <a:spLocks noChangeArrowheads="1"/>
          </p:cNvSpPr>
          <p:nvPr/>
        </p:nvSpPr>
        <p:spPr bwMode="auto">
          <a:xfrm>
            <a:off x="5694363" y="5491163"/>
            <a:ext cx="271462" cy="287337"/>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Black" pitchFamily="34" charset="0"/>
              </a:rPr>
              <a:t>11</a:t>
            </a:r>
            <a:endParaRPr lang="en-US"/>
          </a:p>
        </p:txBody>
      </p:sp>
      <p:sp>
        <p:nvSpPr>
          <p:cNvPr id="418881" name="Rectangle 65"/>
          <p:cNvSpPr>
            <a:spLocks noChangeArrowheads="1"/>
          </p:cNvSpPr>
          <p:nvPr/>
        </p:nvSpPr>
        <p:spPr bwMode="auto">
          <a:xfrm>
            <a:off x="6061075" y="5491163"/>
            <a:ext cx="271463" cy="287337"/>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Black" pitchFamily="34" charset="0"/>
              </a:rPr>
              <a:t>12</a:t>
            </a:r>
            <a:endParaRPr lang="en-US"/>
          </a:p>
        </p:txBody>
      </p:sp>
      <p:sp>
        <p:nvSpPr>
          <p:cNvPr id="418882" name="Rectangle 66"/>
          <p:cNvSpPr>
            <a:spLocks noChangeArrowheads="1"/>
          </p:cNvSpPr>
          <p:nvPr/>
        </p:nvSpPr>
        <p:spPr bwMode="auto">
          <a:xfrm>
            <a:off x="6442075" y="5491163"/>
            <a:ext cx="271463" cy="287337"/>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Black" pitchFamily="34" charset="0"/>
              </a:rPr>
              <a:t>13</a:t>
            </a:r>
            <a:endParaRPr lang="en-US"/>
          </a:p>
        </p:txBody>
      </p:sp>
      <p:sp>
        <p:nvSpPr>
          <p:cNvPr id="418883" name="Rectangle 67"/>
          <p:cNvSpPr>
            <a:spLocks noChangeArrowheads="1"/>
          </p:cNvSpPr>
          <p:nvPr/>
        </p:nvSpPr>
        <p:spPr bwMode="auto">
          <a:xfrm>
            <a:off x="6808788" y="5491163"/>
            <a:ext cx="271462" cy="287337"/>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Black" pitchFamily="34" charset="0"/>
              </a:rPr>
              <a:t>14</a:t>
            </a:r>
            <a:endParaRPr lang="en-US"/>
          </a:p>
        </p:txBody>
      </p:sp>
      <p:sp>
        <p:nvSpPr>
          <p:cNvPr id="418884" name="Rectangle 68"/>
          <p:cNvSpPr>
            <a:spLocks noChangeArrowheads="1"/>
          </p:cNvSpPr>
          <p:nvPr/>
        </p:nvSpPr>
        <p:spPr bwMode="auto">
          <a:xfrm>
            <a:off x="3082925" y="5884863"/>
            <a:ext cx="2946400" cy="287337"/>
          </a:xfrm>
          <a:prstGeom prst="rect">
            <a:avLst/>
          </a:prstGeom>
          <a:noFill/>
          <a:ln w="9525">
            <a:noFill/>
            <a:miter lim="800000"/>
            <a:headEnd/>
            <a:tailEnd/>
          </a:ln>
        </p:spPr>
        <p:txBody>
          <a:bodyPr wrap="none" lIns="0" tIns="0" rIns="0" bIns="0">
            <a:spAutoFit/>
          </a:bodyPr>
          <a:lstStyle/>
          <a:p>
            <a:r>
              <a:rPr lang="en-US" sz="1600" b="1">
                <a:solidFill>
                  <a:srgbClr val="000000"/>
                </a:solidFill>
                <a:latin typeface="Arial Black" pitchFamily="34" charset="0"/>
              </a:rPr>
              <a:t>Possible values of the test</a:t>
            </a:r>
            <a:endParaRPr lang="en-US"/>
          </a:p>
        </p:txBody>
      </p:sp>
      <p:sp>
        <p:nvSpPr>
          <p:cNvPr id="418885" name="Rectangle 69"/>
          <p:cNvSpPr>
            <a:spLocks noChangeArrowheads="1"/>
          </p:cNvSpPr>
          <p:nvPr/>
        </p:nvSpPr>
        <p:spPr bwMode="auto">
          <a:xfrm rot="16200000">
            <a:off x="257969" y="3645694"/>
            <a:ext cx="1784350" cy="287338"/>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Black" pitchFamily="34" charset="0"/>
              </a:rPr>
              <a:t>Number of tests</a:t>
            </a:r>
            <a:endParaRPr lang="en-US"/>
          </a:p>
        </p:txBody>
      </p:sp>
      <p:sp>
        <p:nvSpPr>
          <p:cNvPr id="418886" name="Rectangle 70"/>
          <p:cNvSpPr>
            <a:spLocks noChangeArrowheads="1"/>
          </p:cNvSpPr>
          <p:nvPr/>
        </p:nvSpPr>
        <p:spPr bwMode="auto">
          <a:xfrm>
            <a:off x="7310438" y="3479800"/>
            <a:ext cx="227012" cy="225425"/>
          </a:xfrm>
          <a:prstGeom prst="rect">
            <a:avLst/>
          </a:prstGeom>
          <a:solidFill>
            <a:srgbClr val="D60093"/>
          </a:solidFill>
          <a:ln w="9525">
            <a:noFill/>
            <a:miter lim="800000"/>
            <a:headEnd/>
            <a:tailEnd/>
          </a:ln>
        </p:spPr>
        <p:txBody>
          <a:bodyPr/>
          <a:lstStyle/>
          <a:p>
            <a:endParaRPr lang="fa-IR"/>
          </a:p>
        </p:txBody>
      </p:sp>
      <p:sp>
        <p:nvSpPr>
          <p:cNvPr id="418887" name="Rectangle 71"/>
          <p:cNvSpPr>
            <a:spLocks noChangeArrowheads="1"/>
          </p:cNvSpPr>
          <p:nvPr/>
        </p:nvSpPr>
        <p:spPr bwMode="auto">
          <a:xfrm>
            <a:off x="7613650" y="3429000"/>
            <a:ext cx="606425" cy="358775"/>
          </a:xfrm>
          <a:prstGeom prst="rect">
            <a:avLst/>
          </a:prstGeom>
          <a:noFill/>
          <a:ln w="9525">
            <a:noFill/>
            <a:miter lim="800000"/>
            <a:headEnd/>
            <a:tailEnd/>
          </a:ln>
        </p:spPr>
        <p:txBody>
          <a:bodyPr wrap="none" lIns="0" tIns="0" rIns="0" bIns="0">
            <a:spAutoFit/>
          </a:bodyPr>
          <a:lstStyle/>
          <a:p>
            <a:r>
              <a:rPr lang="en-US" sz="2000">
                <a:solidFill>
                  <a:srgbClr val="000000"/>
                </a:solidFill>
                <a:latin typeface="Arial Black" pitchFamily="34" charset="0"/>
              </a:rPr>
              <a:t>Sick</a:t>
            </a:r>
            <a:endParaRPr lang="en-US"/>
          </a:p>
        </p:txBody>
      </p:sp>
      <p:sp>
        <p:nvSpPr>
          <p:cNvPr id="418888" name="Rectangle 72"/>
          <p:cNvSpPr>
            <a:spLocks noChangeArrowheads="1"/>
          </p:cNvSpPr>
          <p:nvPr/>
        </p:nvSpPr>
        <p:spPr bwMode="auto">
          <a:xfrm>
            <a:off x="7310438" y="3903663"/>
            <a:ext cx="227012" cy="225425"/>
          </a:xfrm>
          <a:prstGeom prst="rect">
            <a:avLst/>
          </a:prstGeom>
          <a:solidFill>
            <a:srgbClr val="00CC99"/>
          </a:solidFill>
          <a:ln w="9525">
            <a:noFill/>
            <a:miter lim="800000"/>
            <a:headEnd/>
            <a:tailEnd/>
          </a:ln>
        </p:spPr>
        <p:txBody>
          <a:bodyPr/>
          <a:lstStyle/>
          <a:p>
            <a:endParaRPr lang="fa-IR"/>
          </a:p>
        </p:txBody>
      </p:sp>
      <p:sp>
        <p:nvSpPr>
          <p:cNvPr id="418889" name="Rectangle 73"/>
          <p:cNvSpPr>
            <a:spLocks noChangeArrowheads="1"/>
          </p:cNvSpPr>
          <p:nvPr/>
        </p:nvSpPr>
        <p:spPr bwMode="auto">
          <a:xfrm>
            <a:off x="7613650" y="3852863"/>
            <a:ext cx="592138" cy="358775"/>
          </a:xfrm>
          <a:prstGeom prst="rect">
            <a:avLst/>
          </a:prstGeom>
          <a:noFill/>
          <a:ln w="9525">
            <a:noFill/>
            <a:miter lim="800000"/>
            <a:headEnd/>
            <a:tailEnd/>
          </a:ln>
        </p:spPr>
        <p:txBody>
          <a:bodyPr wrap="none" lIns="0" tIns="0" rIns="0" bIns="0">
            <a:spAutoFit/>
          </a:bodyPr>
          <a:lstStyle/>
          <a:p>
            <a:r>
              <a:rPr lang="en-US" sz="2000">
                <a:solidFill>
                  <a:srgbClr val="000000"/>
                </a:solidFill>
                <a:latin typeface="Arial Black" pitchFamily="34" charset="0"/>
              </a:rPr>
              <a:t>Well</a:t>
            </a:r>
            <a:endParaRPr lang="en-US"/>
          </a:p>
        </p:txBody>
      </p:sp>
      <p:grpSp>
        <p:nvGrpSpPr>
          <p:cNvPr id="4" name="Group 74"/>
          <p:cNvGrpSpPr>
            <a:grpSpLocks/>
          </p:cNvGrpSpPr>
          <p:nvPr/>
        </p:nvGrpSpPr>
        <p:grpSpPr bwMode="auto">
          <a:xfrm>
            <a:off x="1981200" y="3505200"/>
            <a:ext cx="1295400" cy="1143000"/>
            <a:chOff x="1248" y="2400"/>
            <a:chExt cx="816" cy="720"/>
          </a:xfrm>
        </p:grpSpPr>
        <p:sp>
          <p:nvSpPr>
            <p:cNvPr id="418891" name="Text Box 75"/>
            <p:cNvSpPr txBox="1">
              <a:spLocks noChangeArrowheads="1"/>
            </p:cNvSpPr>
            <p:nvPr/>
          </p:nvSpPr>
          <p:spPr bwMode="auto">
            <a:xfrm>
              <a:off x="1248" y="2400"/>
              <a:ext cx="816" cy="450"/>
            </a:xfrm>
            <a:prstGeom prst="rect">
              <a:avLst/>
            </a:prstGeom>
            <a:solidFill>
              <a:schemeClr val="bg1"/>
            </a:solidFill>
            <a:ln w="12700">
              <a:solidFill>
                <a:schemeClr val="bg1"/>
              </a:solidFill>
              <a:miter lim="800000"/>
              <a:headEnd/>
              <a:tailEnd/>
            </a:ln>
            <a:effectLst/>
          </p:spPr>
          <p:txBody>
            <a:bodyPr>
              <a:spAutoFit/>
            </a:bodyPr>
            <a:lstStyle/>
            <a:p>
              <a:pPr algn="ctr"/>
              <a:r>
                <a:rPr lang="en-US" sz="2000">
                  <a:latin typeface="Arial" pitchFamily="34" charset="0"/>
                </a:rPr>
                <a:t>True negatives</a:t>
              </a:r>
            </a:p>
          </p:txBody>
        </p:sp>
        <p:sp>
          <p:nvSpPr>
            <p:cNvPr id="418892" name="Line 76"/>
            <p:cNvSpPr>
              <a:spLocks noChangeShapeType="1"/>
            </p:cNvSpPr>
            <p:nvPr/>
          </p:nvSpPr>
          <p:spPr bwMode="auto">
            <a:xfrm>
              <a:off x="1584" y="2832"/>
              <a:ext cx="240" cy="288"/>
            </a:xfrm>
            <a:prstGeom prst="line">
              <a:avLst/>
            </a:prstGeom>
            <a:noFill/>
            <a:ln w="63500">
              <a:solidFill>
                <a:schemeClr val="tx1"/>
              </a:solidFill>
              <a:round/>
              <a:headEnd/>
              <a:tailEnd type="triangle" w="med" len="med"/>
            </a:ln>
            <a:effectLst/>
          </p:spPr>
          <p:txBody>
            <a:bodyPr wrap="none" anchor="ctr"/>
            <a:lstStyle/>
            <a:p>
              <a:endParaRPr lang="fa-IR"/>
            </a:p>
          </p:txBody>
        </p:sp>
      </p:grpSp>
      <p:grpSp>
        <p:nvGrpSpPr>
          <p:cNvPr id="5" name="Group 77"/>
          <p:cNvGrpSpPr>
            <a:grpSpLocks/>
          </p:cNvGrpSpPr>
          <p:nvPr/>
        </p:nvGrpSpPr>
        <p:grpSpPr bwMode="auto">
          <a:xfrm>
            <a:off x="2362200" y="2690813"/>
            <a:ext cx="1676400" cy="2338387"/>
            <a:chOff x="1488" y="1695"/>
            <a:chExt cx="1056" cy="1473"/>
          </a:xfrm>
        </p:grpSpPr>
        <p:sp>
          <p:nvSpPr>
            <p:cNvPr id="418894" name="Text Box 78"/>
            <p:cNvSpPr txBox="1">
              <a:spLocks noChangeArrowheads="1"/>
            </p:cNvSpPr>
            <p:nvPr/>
          </p:nvSpPr>
          <p:spPr bwMode="auto">
            <a:xfrm>
              <a:off x="1488" y="1695"/>
              <a:ext cx="864" cy="450"/>
            </a:xfrm>
            <a:prstGeom prst="rect">
              <a:avLst/>
            </a:prstGeom>
            <a:solidFill>
              <a:schemeClr val="bg1"/>
            </a:solidFill>
            <a:ln w="12700">
              <a:solidFill>
                <a:schemeClr val="bg1"/>
              </a:solidFill>
              <a:miter lim="800000"/>
              <a:headEnd/>
              <a:tailEnd/>
            </a:ln>
            <a:effectLst/>
          </p:spPr>
          <p:txBody>
            <a:bodyPr>
              <a:spAutoFit/>
            </a:bodyPr>
            <a:lstStyle/>
            <a:p>
              <a:pPr algn="ctr"/>
              <a:r>
                <a:rPr lang="en-US" sz="2000" b="1">
                  <a:solidFill>
                    <a:srgbClr val="FF0000"/>
                  </a:solidFill>
                  <a:latin typeface="Arial" pitchFamily="34" charset="0"/>
                </a:rPr>
                <a:t>False negatives</a:t>
              </a:r>
              <a:endParaRPr lang="en-US" sz="2000">
                <a:latin typeface="Arial" pitchFamily="34" charset="0"/>
              </a:endParaRPr>
            </a:p>
          </p:txBody>
        </p:sp>
        <p:sp>
          <p:nvSpPr>
            <p:cNvPr id="418895" name="Line 79"/>
            <p:cNvSpPr>
              <a:spLocks noChangeShapeType="1"/>
            </p:cNvSpPr>
            <p:nvPr/>
          </p:nvSpPr>
          <p:spPr bwMode="auto">
            <a:xfrm>
              <a:off x="1920" y="2160"/>
              <a:ext cx="624" cy="1008"/>
            </a:xfrm>
            <a:prstGeom prst="line">
              <a:avLst/>
            </a:prstGeom>
            <a:noFill/>
            <a:ln w="63500">
              <a:solidFill>
                <a:srgbClr val="FF0000"/>
              </a:solidFill>
              <a:round/>
              <a:headEnd/>
              <a:tailEnd type="triangle" w="med" len="med"/>
            </a:ln>
            <a:effectLst/>
          </p:spPr>
          <p:txBody>
            <a:bodyPr wrap="none" anchor="ctr"/>
            <a:lstStyle/>
            <a:p>
              <a:endParaRPr lang="fa-IR"/>
            </a:p>
          </p:txBody>
        </p:sp>
      </p:grpSp>
      <p:grpSp>
        <p:nvGrpSpPr>
          <p:cNvPr id="6" name="Group 80"/>
          <p:cNvGrpSpPr>
            <a:grpSpLocks/>
          </p:cNvGrpSpPr>
          <p:nvPr/>
        </p:nvGrpSpPr>
        <p:grpSpPr bwMode="auto">
          <a:xfrm>
            <a:off x="6019800" y="4314825"/>
            <a:ext cx="2362200" cy="714375"/>
            <a:chOff x="3792" y="2718"/>
            <a:chExt cx="1488" cy="450"/>
          </a:xfrm>
        </p:grpSpPr>
        <p:sp>
          <p:nvSpPr>
            <p:cNvPr id="418897" name="Text Box 81"/>
            <p:cNvSpPr txBox="1">
              <a:spLocks noChangeArrowheads="1"/>
            </p:cNvSpPr>
            <p:nvPr/>
          </p:nvSpPr>
          <p:spPr bwMode="auto">
            <a:xfrm>
              <a:off x="4512" y="2718"/>
              <a:ext cx="768" cy="450"/>
            </a:xfrm>
            <a:prstGeom prst="rect">
              <a:avLst/>
            </a:prstGeom>
            <a:solidFill>
              <a:schemeClr val="bg1"/>
            </a:solidFill>
            <a:ln w="12700">
              <a:solidFill>
                <a:schemeClr val="bg1"/>
              </a:solidFill>
              <a:miter lim="800000"/>
              <a:headEnd/>
              <a:tailEnd/>
            </a:ln>
            <a:effectLst/>
          </p:spPr>
          <p:txBody>
            <a:bodyPr>
              <a:spAutoFit/>
            </a:bodyPr>
            <a:lstStyle/>
            <a:p>
              <a:pPr algn="ctr"/>
              <a:r>
                <a:rPr lang="en-US" sz="2000">
                  <a:latin typeface="Arial" pitchFamily="34" charset="0"/>
                </a:rPr>
                <a:t>True positives</a:t>
              </a:r>
            </a:p>
          </p:txBody>
        </p:sp>
        <p:sp>
          <p:nvSpPr>
            <p:cNvPr id="418898" name="Line 82"/>
            <p:cNvSpPr>
              <a:spLocks noChangeShapeType="1"/>
            </p:cNvSpPr>
            <p:nvPr/>
          </p:nvSpPr>
          <p:spPr bwMode="auto">
            <a:xfrm flipH="1">
              <a:off x="3792" y="2928"/>
              <a:ext cx="768" cy="240"/>
            </a:xfrm>
            <a:prstGeom prst="line">
              <a:avLst/>
            </a:prstGeom>
            <a:noFill/>
            <a:ln w="63500">
              <a:solidFill>
                <a:schemeClr val="tx1"/>
              </a:solidFill>
              <a:round/>
              <a:headEnd/>
              <a:tailEnd type="triangle" w="med" len="med"/>
            </a:ln>
            <a:effectLst/>
          </p:spPr>
          <p:txBody>
            <a:bodyPr wrap="none" anchor="ctr"/>
            <a:lstStyle/>
            <a:p>
              <a:endParaRPr lang="fa-IR"/>
            </a:p>
          </p:txBody>
        </p:sp>
      </p:grpSp>
      <p:grpSp>
        <p:nvGrpSpPr>
          <p:cNvPr id="7" name="Group 83"/>
          <p:cNvGrpSpPr>
            <a:grpSpLocks/>
          </p:cNvGrpSpPr>
          <p:nvPr/>
        </p:nvGrpSpPr>
        <p:grpSpPr bwMode="auto">
          <a:xfrm>
            <a:off x="5029200" y="2743200"/>
            <a:ext cx="2209800" cy="2133600"/>
            <a:chOff x="3168" y="1728"/>
            <a:chExt cx="1392" cy="1344"/>
          </a:xfrm>
        </p:grpSpPr>
        <p:sp>
          <p:nvSpPr>
            <p:cNvPr id="418900" name="Text Box 84"/>
            <p:cNvSpPr txBox="1">
              <a:spLocks noChangeArrowheads="1"/>
            </p:cNvSpPr>
            <p:nvPr/>
          </p:nvSpPr>
          <p:spPr bwMode="auto">
            <a:xfrm>
              <a:off x="3600" y="1728"/>
              <a:ext cx="960" cy="450"/>
            </a:xfrm>
            <a:prstGeom prst="rect">
              <a:avLst/>
            </a:prstGeom>
            <a:solidFill>
              <a:schemeClr val="bg1"/>
            </a:solidFill>
            <a:ln w="12700">
              <a:solidFill>
                <a:schemeClr val="bg1"/>
              </a:solidFill>
              <a:miter lim="800000"/>
              <a:headEnd/>
              <a:tailEnd/>
            </a:ln>
            <a:effectLst/>
          </p:spPr>
          <p:txBody>
            <a:bodyPr>
              <a:spAutoFit/>
            </a:bodyPr>
            <a:lstStyle/>
            <a:p>
              <a:pPr algn="ctr"/>
              <a:r>
                <a:rPr lang="en-US" sz="2000" b="1">
                  <a:solidFill>
                    <a:srgbClr val="FF0000"/>
                  </a:solidFill>
                  <a:latin typeface="Arial" pitchFamily="34" charset="0"/>
                </a:rPr>
                <a:t>False positives</a:t>
              </a:r>
            </a:p>
          </p:txBody>
        </p:sp>
        <p:sp>
          <p:nvSpPr>
            <p:cNvPr id="418901" name="Line 85"/>
            <p:cNvSpPr>
              <a:spLocks noChangeShapeType="1"/>
            </p:cNvSpPr>
            <p:nvPr/>
          </p:nvSpPr>
          <p:spPr bwMode="auto">
            <a:xfrm flipH="1">
              <a:off x="3168" y="2256"/>
              <a:ext cx="768" cy="816"/>
            </a:xfrm>
            <a:prstGeom prst="line">
              <a:avLst/>
            </a:prstGeom>
            <a:noFill/>
            <a:ln w="63500">
              <a:solidFill>
                <a:srgbClr val="FF0000"/>
              </a:solidFill>
              <a:round/>
              <a:headEnd/>
              <a:tailEnd type="triangle" w="med" len="med"/>
            </a:ln>
            <a:effectLst/>
          </p:spPr>
          <p:txBody>
            <a:bodyPr wrap="none" anchor="ctr"/>
            <a:lstStyle/>
            <a:p>
              <a:endParaRPr lang="fa-IR"/>
            </a:p>
          </p:txBody>
        </p:sp>
      </p:grpSp>
      <p:sp>
        <p:nvSpPr>
          <p:cNvPr id="418902" name="Line 86"/>
          <p:cNvSpPr>
            <a:spLocks noChangeShapeType="1"/>
          </p:cNvSpPr>
          <p:nvPr/>
        </p:nvSpPr>
        <p:spPr bwMode="auto">
          <a:xfrm>
            <a:off x="4572000" y="2590800"/>
            <a:ext cx="0" cy="762000"/>
          </a:xfrm>
          <a:prstGeom prst="line">
            <a:avLst/>
          </a:prstGeom>
          <a:noFill/>
          <a:ln w="63500">
            <a:solidFill>
              <a:schemeClr val="tx1"/>
            </a:solidFill>
            <a:round/>
            <a:headEnd/>
            <a:tailEnd type="triangle" w="med" len="med"/>
          </a:ln>
          <a:effectLst/>
        </p:spPr>
        <p:txBody>
          <a:bodyPr wrap="none" anchor="ctr"/>
          <a:lstStyle/>
          <a:p>
            <a:endParaRPr lang="fa-IR"/>
          </a:p>
        </p:txBody>
      </p:sp>
      <p:sp>
        <p:nvSpPr>
          <p:cNvPr id="418903" name="Line 87"/>
          <p:cNvSpPr>
            <a:spLocks noChangeShapeType="1"/>
          </p:cNvSpPr>
          <p:nvPr/>
        </p:nvSpPr>
        <p:spPr bwMode="auto">
          <a:xfrm>
            <a:off x="1933575" y="5257800"/>
            <a:ext cx="5208588" cy="1588"/>
          </a:xfrm>
          <a:prstGeom prst="line">
            <a:avLst/>
          </a:prstGeom>
          <a:noFill/>
          <a:ln w="88900">
            <a:solidFill>
              <a:srgbClr val="000000"/>
            </a:solidFill>
            <a:round/>
            <a:headEnd/>
            <a:tailEnd/>
          </a:ln>
        </p:spPr>
        <p:txBody>
          <a:bodyPr/>
          <a:lstStyle/>
          <a:p>
            <a:endParaRPr lang="fa-IR"/>
          </a:p>
        </p:txBody>
      </p:sp>
      <p:sp>
        <p:nvSpPr>
          <p:cNvPr id="88" name="Slide Number Placeholder 87"/>
          <p:cNvSpPr>
            <a:spLocks noGrp="1"/>
          </p:cNvSpPr>
          <p:nvPr>
            <p:ph type="sldNum" sz="quarter" idx="12"/>
          </p:nvPr>
        </p:nvSpPr>
        <p:spPr/>
        <p:txBody>
          <a:bodyPr/>
          <a:lstStyle/>
          <a:p>
            <a:fld id="{48ED069C-59D4-4843-967A-79626951CA5A}" type="slidenum">
              <a:rPr lang="en-US" smtClean="0"/>
              <a:pPr/>
              <a:t>34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liennummernplatzhalter 3"/>
          <p:cNvSpPr>
            <a:spLocks noGrp="1"/>
          </p:cNvSpPr>
          <p:nvPr>
            <p:ph type="sldNum" sz="quarter" idx="10"/>
          </p:nvPr>
        </p:nvSpPr>
        <p:spPr>
          <a:noFill/>
          <a:ln w="12700">
            <a:miter lim="800000"/>
            <a:headEnd/>
            <a:tailEnd/>
          </a:ln>
        </p:spPr>
        <p:txBody>
          <a:bodyPr/>
          <a:lstStyle/>
          <a:p>
            <a:fld id="{BDCC50CA-9D12-4B54-9B88-DFDB685A64A4}" type="slidenum">
              <a:rPr lang="en-US"/>
              <a:pPr/>
              <a:t>35</a:t>
            </a:fld>
            <a:endParaRPr lang="en-US"/>
          </a:p>
        </p:txBody>
      </p:sp>
      <p:sp>
        <p:nvSpPr>
          <p:cNvPr id="24579" name="Rectangle 2"/>
          <p:cNvSpPr>
            <a:spLocks noChangeArrowheads="1"/>
          </p:cNvSpPr>
          <p:nvPr/>
        </p:nvSpPr>
        <p:spPr bwMode="auto">
          <a:xfrm>
            <a:off x="3919538" y="1341438"/>
            <a:ext cx="2266950" cy="405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defTabSz="762000" eaLnBrk="0" hangingPunct="0">
              <a:lnSpc>
                <a:spcPct val="110000"/>
              </a:lnSpc>
              <a:defRPr/>
            </a:pPr>
            <a:r>
              <a:rPr lang="en-GB" sz="2000" b="1" dirty="0">
                <a:solidFill>
                  <a:srgbClr val="C00000"/>
                </a:solidFill>
                <a:latin typeface="+mn-lt"/>
              </a:rPr>
              <a:t>Disease</a:t>
            </a:r>
          </a:p>
        </p:txBody>
      </p:sp>
      <p:sp>
        <p:nvSpPr>
          <p:cNvPr id="24580" name="Line 5"/>
          <p:cNvSpPr>
            <a:spLocks noChangeShapeType="1"/>
          </p:cNvSpPr>
          <p:nvPr/>
        </p:nvSpPr>
        <p:spPr bwMode="auto">
          <a:xfrm>
            <a:off x="5600700" y="4005263"/>
            <a:ext cx="2033588" cy="0"/>
          </a:xfrm>
          <a:prstGeom prst="line">
            <a:avLst/>
          </a:prstGeom>
          <a:ln>
            <a:headEnd type="none" w="sm" len="sm"/>
            <a:tailEnd type="none" w="sm" len="sm"/>
          </a:ln>
        </p:spPr>
        <p:style>
          <a:lnRef idx="3">
            <a:schemeClr val="accent1"/>
          </a:lnRef>
          <a:fillRef idx="0">
            <a:schemeClr val="accent1"/>
          </a:fillRef>
          <a:effectRef idx="2">
            <a:schemeClr val="accent1"/>
          </a:effectRef>
          <a:fontRef idx="minor">
            <a:schemeClr val="tx1"/>
          </a:fontRef>
        </p:style>
        <p:txBody>
          <a:bodyPr/>
          <a:lstStyle/>
          <a:p>
            <a:endParaRPr lang="fa-IR"/>
          </a:p>
        </p:txBody>
      </p:sp>
      <p:sp>
        <p:nvSpPr>
          <p:cNvPr id="24581" name="Line 9"/>
          <p:cNvSpPr>
            <a:spLocks noChangeShapeType="1"/>
          </p:cNvSpPr>
          <p:nvPr/>
        </p:nvSpPr>
        <p:spPr bwMode="auto">
          <a:xfrm>
            <a:off x="2397125" y="4005263"/>
            <a:ext cx="2036763" cy="0"/>
          </a:xfrm>
          <a:prstGeom prst="line">
            <a:avLst/>
          </a:prstGeom>
          <a:ln>
            <a:headEnd type="none" w="sm" len="sm"/>
            <a:tailEnd type="none" w="sm" len="sm"/>
          </a:ln>
        </p:spPr>
        <p:style>
          <a:lnRef idx="3">
            <a:schemeClr val="accent1"/>
          </a:lnRef>
          <a:fillRef idx="0">
            <a:schemeClr val="accent1"/>
          </a:fillRef>
          <a:effectRef idx="2">
            <a:schemeClr val="accent1"/>
          </a:effectRef>
          <a:fontRef idx="minor">
            <a:schemeClr val="tx1"/>
          </a:fontRef>
        </p:style>
        <p:txBody>
          <a:bodyPr/>
          <a:lstStyle/>
          <a:p>
            <a:endParaRPr lang="fa-IR"/>
          </a:p>
        </p:txBody>
      </p:sp>
      <p:grpSp>
        <p:nvGrpSpPr>
          <p:cNvPr id="6" name="Gruppieren 2"/>
          <p:cNvGrpSpPr>
            <a:grpSpLocks/>
          </p:cNvGrpSpPr>
          <p:nvPr/>
        </p:nvGrpSpPr>
        <p:grpSpPr bwMode="auto">
          <a:xfrm>
            <a:off x="5629275" y="1628775"/>
            <a:ext cx="1974850" cy="3021013"/>
            <a:chOff x="5629275" y="1779588"/>
            <a:chExt cx="1974850" cy="3021012"/>
          </a:xfrm>
        </p:grpSpPr>
        <p:sp>
          <p:nvSpPr>
            <p:cNvPr id="24601" name="Rectangle 4"/>
            <p:cNvSpPr>
              <a:spLocks noChangeArrowheads="1"/>
            </p:cNvSpPr>
            <p:nvPr/>
          </p:nvSpPr>
          <p:spPr bwMode="auto">
            <a:xfrm>
              <a:off x="5629275" y="2433638"/>
              <a:ext cx="1974850" cy="2366962"/>
            </a:xfrm>
            <a:prstGeom prst="rect">
              <a:avLst/>
            </a:prstGeom>
            <a:noFill/>
            <a:ln w="76200">
              <a:solidFill>
                <a:srgbClr val="000000"/>
              </a:solidFill>
              <a:miter lim="800000"/>
              <a:headEnd/>
              <a:tailEnd/>
            </a:ln>
            <a:effectLst/>
          </p:spPr>
          <p:txBody>
            <a:bodyPr wrap="none" anchor="ctr"/>
            <a:lstStyle/>
            <a:p>
              <a:pPr algn="ctr"/>
              <a:endParaRPr lang="en-GB" sz="2400" b="1">
                <a:solidFill>
                  <a:schemeClr val="tx2"/>
                </a:solidFill>
                <a:latin typeface="Arial Unicode MS" pitchFamily="34" charset="-128"/>
              </a:endParaRPr>
            </a:p>
          </p:txBody>
        </p:sp>
        <p:sp>
          <p:nvSpPr>
            <p:cNvPr id="24602" name="Rectangle 6"/>
            <p:cNvSpPr>
              <a:spLocks noChangeArrowheads="1"/>
            </p:cNvSpPr>
            <p:nvPr/>
          </p:nvSpPr>
          <p:spPr bwMode="auto">
            <a:xfrm>
              <a:off x="6178550" y="2981325"/>
              <a:ext cx="893763" cy="519113"/>
            </a:xfrm>
            <a:prstGeom prst="rect">
              <a:avLst/>
            </a:prstGeom>
            <a:noFill/>
            <a:ln w="9525">
              <a:noFill/>
              <a:miter lim="800000"/>
              <a:headEnd/>
              <a:tailEnd/>
            </a:ln>
            <a:effectLst/>
          </p:spPr>
          <p:txBody>
            <a:bodyPr lIns="92075" tIns="46038" rIns="92075" bIns="46038">
              <a:spAutoFit/>
            </a:bodyPr>
            <a:lstStyle/>
            <a:p>
              <a:pPr algn="ctr" defTabSz="762000" eaLnBrk="0" hangingPunct="0"/>
              <a:r>
                <a:rPr lang="en-GB" b="1">
                  <a:solidFill>
                    <a:schemeClr val="tx1"/>
                  </a:solidFill>
                  <a:latin typeface="Arial Unicode MS" pitchFamily="34" charset="-128"/>
                </a:rPr>
                <a:t>FP</a:t>
              </a:r>
            </a:p>
          </p:txBody>
        </p:sp>
        <p:sp>
          <p:nvSpPr>
            <p:cNvPr id="24603" name="Rectangle 7"/>
            <p:cNvSpPr>
              <a:spLocks noChangeArrowheads="1"/>
            </p:cNvSpPr>
            <p:nvPr/>
          </p:nvSpPr>
          <p:spPr bwMode="auto">
            <a:xfrm>
              <a:off x="6178550" y="4205288"/>
              <a:ext cx="893763" cy="519112"/>
            </a:xfrm>
            <a:prstGeom prst="rect">
              <a:avLst/>
            </a:prstGeom>
            <a:noFill/>
            <a:ln w="9525">
              <a:noFill/>
              <a:miter lim="800000"/>
              <a:headEnd/>
              <a:tailEnd/>
            </a:ln>
            <a:effectLst/>
          </p:spPr>
          <p:txBody>
            <a:bodyPr lIns="92075" tIns="46038" rIns="92075" bIns="46038">
              <a:spAutoFit/>
            </a:bodyPr>
            <a:lstStyle/>
            <a:p>
              <a:pPr algn="ctr" defTabSz="762000" eaLnBrk="0" hangingPunct="0"/>
              <a:r>
                <a:rPr lang="en-GB" b="1">
                  <a:solidFill>
                    <a:schemeClr val="tx1"/>
                  </a:solidFill>
                  <a:latin typeface="Arial Unicode MS" pitchFamily="34" charset="-128"/>
                </a:rPr>
                <a:t>TN</a:t>
              </a:r>
            </a:p>
          </p:txBody>
        </p:sp>
        <p:sp>
          <p:nvSpPr>
            <p:cNvPr id="2" name="Rectangle 14"/>
            <p:cNvSpPr>
              <a:spLocks noChangeArrowheads="1"/>
            </p:cNvSpPr>
            <p:nvPr/>
          </p:nvSpPr>
          <p:spPr bwMode="auto">
            <a:xfrm>
              <a:off x="6178550" y="1779588"/>
              <a:ext cx="893763"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defTabSz="762000" eaLnBrk="0" hangingPunct="0">
                <a:defRPr/>
              </a:pPr>
              <a:r>
                <a:rPr lang="en-GB" b="1" dirty="0">
                  <a:solidFill>
                    <a:schemeClr val="accent2"/>
                  </a:solidFill>
                  <a:latin typeface="+mn-lt"/>
                </a:rPr>
                <a:t>No</a:t>
              </a:r>
            </a:p>
          </p:txBody>
        </p:sp>
      </p:grpSp>
      <p:sp>
        <p:nvSpPr>
          <p:cNvPr id="24583" name="Rectangle 18"/>
          <p:cNvSpPr>
            <a:spLocks noGrp="1" noChangeArrowheads="1"/>
          </p:cNvSpPr>
          <p:nvPr>
            <p:ph type="title"/>
          </p:nvPr>
        </p:nvSpPr>
        <p:spPr>
          <a:xfrm>
            <a:off x="685800" y="500042"/>
            <a:ext cx="7772400" cy="696933"/>
          </a:xfrm>
        </p:spPr>
        <p:txBody>
          <a:bodyPr>
            <a:normAutofit/>
          </a:bodyPr>
          <a:lstStyle/>
          <a:p>
            <a:pPr indent="0" eaLnBrk="1" hangingPunct="1"/>
            <a:r>
              <a:rPr lang="en-GB" sz="2800" b="1" dirty="0" smtClean="0">
                <a:solidFill>
                  <a:schemeClr val="accent5">
                    <a:lumMod val="60000"/>
                    <a:lumOff val="40000"/>
                  </a:schemeClr>
                </a:solidFill>
                <a:latin typeface="Aharoni" pitchFamily="2" charset="-79"/>
                <a:cs typeface="Aharoni" pitchFamily="2" charset="-79"/>
              </a:rPr>
              <a:t>Effect of Decreasing the Threshold</a:t>
            </a:r>
          </a:p>
        </p:txBody>
      </p:sp>
      <p:sp>
        <p:nvSpPr>
          <p:cNvPr id="24592" name="Line 19"/>
          <p:cNvSpPr>
            <a:spLocks noChangeShapeType="1"/>
          </p:cNvSpPr>
          <p:nvPr/>
        </p:nvSpPr>
        <p:spPr bwMode="auto">
          <a:xfrm>
            <a:off x="5072066" y="5286388"/>
            <a:ext cx="304800" cy="304800"/>
          </a:xfrm>
          <a:prstGeom prst="line">
            <a:avLst/>
          </a:prstGeom>
          <a:noFill/>
          <a:ln w="76200">
            <a:solidFill>
              <a:srgbClr val="FF3300"/>
            </a:solidFill>
            <a:round/>
            <a:headEnd type="none" w="sm" len="sm"/>
            <a:tailEnd type="triangle" w="med" len="med"/>
          </a:ln>
          <a:effectLst/>
        </p:spPr>
        <p:txBody>
          <a:bodyPr/>
          <a:lstStyle/>
          <a:p>
            <a:endParaRPr lang="fa-IR"/>
          </a:p>
        </p:txBody>
      </p:sp>
      <p:sp>
        <p:nvSpPr>
          <p:cNvPr id="24593" name="Line 20"/>
          <p:cNvSpPr>
            <a:spLocks noChangeShapeType="1"/>
          </p:cNvSpPr>
          <p:nvPr/>
        </p:nvSpPr>
        <p:spPr bwMode="auto">
          <a:xfrm rot="-5400000">
            <a:off x="1214414" y="5143512"/>
            <a:ext cx="304800" cy="304800"/>
          </a:xfrm>
          <a:prstGeom prst="line">
            <a:avLst/>
          </a:prstGeom>
          <a:noFill/>
          <a:ln w="76200">
            <a:solidFill>
              <a:srgbClr val="FF3300"/>
            </a:solidFill>
            <a:round/>
            <a:headEnd type="none" w="sm" len="sm"/>
            <a:tailEnd type="triangle" w="med" len="med"/>
          </a:ln>
          <a:effectLst/>
        </p:spPr>
        <p:txBody>
          <a:bodyPr/>
          <a:lstStyle/>
          <a:p>
            <a:endParaRPr lang="fa-IR"/>
          </a:p>
        </p:txBody>
      </p:sp>
      <p:sp>
        <p:nvSpPr>
          <p:cNvPr id="24586" name="Rectangle 22"/>
          <p:cNvSpPr>
            <a:spLocks noChangeArrowheads="1"/>
          </p:cNvSpPr>
          <p:nvPr/>
        </p:nvSpPr>
        <p:spPr bwMode="auto">
          <a:xfrm>
            <a:off x="1614488" y="3852863"/>
            <a:ext cx="495300" cy="641350"/>
          </a:xfrm>
          <a:prstGeom prst="rect">
            <a:avLst/>
          </a:prstGeom>
          <a:noFill/>
          <a:ln w="9525">
            <a:noFill/>
            <a:miter lim="800000"/>
            <a:headEnd/>
            <a:tailEnd/>
          </a:ln>
          <a:effectLst/>
        </p:spPr>
        <p:txBody>
          <a:bodyPr wrap="none" lIns="92075" tIns="46038" rIns="92075" bIns="46038">
            <a:spAutoFit/>
          </a:bodyPr>
          <a:lstStyle/>
          <a:p>
            <a:pPr defTabSz="762000" eaLnBrk="0" hangingPunct="0"/>
            <a:r>
              <a:rPr lang="en-GB" sz="3600" b="1">
                <a:solidFill>
                  <a:schemeClr val="tx1"/>
                </a:solidFill>
                <a:latin typeface="Arial Unicode MS" pitchFamily="34" charset="-128"/>
                <a:ea typeface="Arial Unicode MS" pitchFamily="34" charset="-128"/>
                <a:cs typeface="Arial Unicode MS" pitchFamily="34" charset="-128"/>
              </a:rPr>
              <a:t>­</a:t>
            </a:r>
          </a:p>
        </p:txBody>
      </p:sp>
      <p:grpSp>
        <p:nvGrpSpPr>
          <p:cNvPr id="7" name="Gruppieren 4"/>
          <p:cNvGrpSpPr>
            <a:grpSpLocks/>
          </p:cNvGrpSpPr>
          <p:nvPr/>
        </p:nvGrpSpPr>
        <p:grpSpPr bwMode="auto">
          <a:xfrm>
            <a:off x="5327650" y="4941888"/>
            <a:ext cx="2700338" cy="1373187"/>
            <a:chOff x="5184775" y="5080000"/>
            <a:chExt cx="2700338" cy="1373188"/>
          </a:xfrm>
        </p:grpSpPr>
        <p:sp>
          <p:nvSpPr>
            <p:cNvPr id="24599" name="Rectangle 23"/>
            <p:cNvSpPr>
              <a:spLocks noChangeArrowheads="1"/>
            </p:cNvSpPr>
            <p:nvPr/>
          </p:nvSpPr>
          <p:spPr bwMode="auto">
            <a:xfrm>
              <a:off x="5184775" y="5080000"/>
              <a:ext cx="2700338" cy="1373188"/>
            </a:xfrm>
            <a:prstGeom prst="rect">
              <a:avLst/>
            </a:prstGeom>
            <a:noFill/>
            <a:ln w="9525">
              <a:noFill/>
              <a:miter lim="800000"/>
              <a:headEnd/>
              <a:tailEnd/>
            </a:ln>
            <a:effectLst/>
          </p:spPr>
          <p:txBody>
            <a:bodyPr wrap="none" lIns="92075" tIns="46038" rIns="92075" bIns="46038">
              <a:spAutoFit/>
            </a:bodyPr>
            <a:lstStyle/>
            <a:p>
              <a:pPr defTabSz="762000" eaLnBrk="0" hangingPunct="0"/>
              <a:r>
                <a:rPr lang="en-GB" b="1">
                  <a:solidFill>
                    <a:schemeClr val="tx1"/>
                  </a:solidFill>
                  <a:latin typeface="Arial Unicode MS" pitchFamily="34" charset="-128"/>
                </a:rPr>
                <a:t>                 TN</a:t>
              </a:r>
            </a:p>
            <a:p>
              <a:pPr defTabSz="762000" eaLnBrk="0" hangingPunct="0"/>
              <a:r>
                <a:rPr lang="en-GB" b="1">
                  <a:solidFill>
                    <a:schemeClr val="tx1"/>
                  </a:solidFill>
                  <a:latin typeface="Arial Unicode MS" pitchFamily="34" charset="-128"/>
                </a:rPr>
                <a:t>Sp = </a:t>
              </a:r>
            </a:p>
            <a:p>
              <a:pPr defTabSz="762000" eaLnBrk="0" hangingPunct="0"/>
              <a:r>
                <a:rPr lang="en-GB" b="1">
                  <a:solidFill>
                    <a:schemeClr val="tx1"/>
                  </a:solidFill>
                  <a:latin typeface="Arial Unicode MS" pitchFamily="34" charset="-128"/>
                </a:rPr>
                <a:t>            TN + FP</a:t>
              </a:r>
            </a:p>
          </p:txBody>
        </p:sp>
        <p:sp>
          <p:nvSpPr>
            <p:cNvPr id="24600" name="Line 25"/>
            <p:cNvSpPr>
              <a:spLocks noChangeShapeType="1"/>
            </p:cNvSpPr>
            <p:nvPr/>
          </p:nvSpPr>
          <p:spPr bwMode="auto">
            <a:xfrm>
              <a:off x="5929323" y="5567376"/>
              <a:ext cx="1368425" cy="0"/>
            </a:xfrm>
            <a:prstGeom prst="line">
              <a:avLst/>
            </a:prstGeom>
            <a:noFill/>
            <a:ln w="76200">
              <a:solidFill>
                <a:schemeClr val="tx1"/>
              </a:solidFill>
              <a:round/>
              <a:headEnd type="none" w="sm" len="sm"/>
              <a:tailEnd type="none" w="sm" len="sm"/>
            </a:ln>
            <a:effectLst/>
          </p:spPr>
          <p:txBody>
            <a:bodyPr/>
            <a:lstStyle/>
            <a:p>
              <a:endParaRPr lang="fa-IR"/>
            </a:p>
          </p:txBody>
        </p:sp>
      </p:grpSp>
      <p:grpSp>
        <p:nvGrpSpPr>
          <p:cNvPr id="8" name="Gruppieren 3"/>
          <p:cNvGrpSpPr>
            <a:grpSpLocks/>
          </p:cNvGrpSpPr>
          <p:nvPr/>
        </p:nvGrpSpPr>
        <p:grpSpPr bwMode="auto">
          <a:xfrm>
            <a:off x="1476375" y="4941888"/>
            <a:ext cx="2700338" cy="1373187"/>
            <a:chOff x="1476375" y="5080000"/>
            <a:chExt cx="2700338" cy="1373188"/>
          </a:xfrm>
        </p:grpSpPr>
        <p:sp>
          <p:nvSpPr>
            <p:cNvPr id="24597" name="Rectangle 24"/>
            <p:cNvSpPr>
              <a:spLocks noChangeArrowheads="1"/>
            </p:cNvSpPr>
            <p:nvPr/>
          </p:nvSpPr>
          <p:spPr bwMode="auto">
            <a:xfrm>
              <a:off x="1476375" y="5080000"/>
              <a:ext cx="2700338" cy="1373188"/>
            </a:xfrm>
            <a:prstGeom prst="rect">
              <a:avLst/>
            </a:prstGeom>
            <a:noFill/>
            <a:ln w="9525">
              <a:noFill/>
              <a:miter lim="800000"/>
              <a:headEnd/>
              <a:tailEnd/>
            </a:ln>
            <a:effectLst/>
          </p:spPr>
          <p:txBody>
            <a:bodyPr wrap="none" lIns="92075" tIns="46038" rIns="92075" bIns="46038">
              <a:spAutoFit/>
            </a:bodyPr>
            <a:lstStyle/>
            <a:p>
              <a:pPr defTabSz="762000" eaLnBrk="0" hangingPunct="0"/>
              <a:r>
                <a:rPr lang="en-GB" b="1">
                  <a:solidFill>
                    <a:schemeClr val="tx1"/>
                  </a:solidFill>
                  <a:latin typeface="Arial Unicode MS" pitchFamily="34" charset="-128"/>
                </a:rPr>
                <a:t>                 TP</a:t>
              </a:r>
            </a:p>
            <a:p>
              <a:pPr defTabSz="762000" eaLnBrk="0" hangingPunct="0"/>
              <a:r>
                <a:rPr lang="en-GB" b="1">
                  <a:solidFill>
                    <a:schemeClr val="tx1"/>
                  </a:solidFill>
                  <a:latin typeface="Arial Unicode MS" pitchFamily="34" charset="-128"/>
                </a:rPr>
                <a:t>Se =</a:t>
              </a:r>
            </a:p>
            <a:p>
              <a:pPr defTabSz="762000" eaLnBrk="0" hangingPunct="0"/>
              <a:r>
                <a:rPr lang="en-GB" b="1">
                  <a:solidFill>
                    <a:schemeClr val="tx1"/>
                  </a:solidFill>
                  <a:latin typeface="Arial Unicode MS" pitchFamily="34" charset="-128"/>
                </a:rPr>
                <a:t>            TP + FN</a:t>
              </a:r>
            </a:p>
          </p:txBody>
        </p:sp>
        <p:sp>
          <p:nvSpPr>
            <p:cNvPr id="24598" name="Line 26"/>
            <p:cNvSpPr>
              <a:spLocks noChangeShapeType="1"/>
            </p:cNvSpPr>
            <p:nvPr/>
          </p:nvSpPr>
          <p:spPr bwMode="auto">
            <a:xfrm>
              <a:off x="2143108" y="5567376"/>
              <a:ext cx="1368425" cy="0"/>
            </a:xfrm>
            <a:prstGeom prst="line">
              <a:avLst/>
            </a:prstGeom>
            <a:noFill/>
            <a:ln w="76200">
              <a:solidFill>
                <a:schemeClr val="tx1"/>
              </a:solidFill>
              <a:round/>
              <a:headEnd type="none" w="sm" len="sm"/>
              <a:tailEnd type="none" w="sm" len="sm"/>
            </a:ln>
            <a:effectLst/>
          </p:spPr>
          <p:txBody>
            <a:bodyPr/>
            <a:lstStyle/>
            <a:p>
              <a:endParaRPr lang="fa-IR"/>
            </a:p>
          </p:txBody>
        </p:sp>
      </p:grpSp>
      <p:grpSp>
        <p:nvGrpSpPr>
          <p:cNvPr id="9" name="Gruppieren 1"/>
          <p:cNvGrpSpPr>
            <a:grpSpLocks/>
          </p:cNvGrpSpPr>
          <p:nvPr/>
        </p:nvGrpSpPr>
        <p:grpSpPr bwMode="auto">
          <a:xfrm>
            <a:off x="857224" y="1628775"/>
            <a:ext cx="3543326" cy="3021013"/>
            <a:chOff x="857224" y="1779588"/>
            <a:chExt cx="3543326" cy="3021012"/>
          </a:xfrm>
        </p:grpSpPr>
        <p:sp>
          <p:nvSpPr>
            <p:cNvPr id="3" name="Rectangle 3"/>
            <p:cNvSpPr>
              <a:spLocks noChangeArrowheads="1"/>
            </p:cNvSpPr>
            <p:nvPr/>
          </p:nvSpPr>
          <p:spPr bwMode="auto">
            <a:xfrm>
              <a:off x="857224" y="3294060"/>
              <a:ext cx="624530" cy="400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defTabSz="762000" eaLnBrk="0" hangingPunct="0">
                <a:defRPr/>
              </a:pPr>
              <a:r>
                <a:rPr lang="en-GB" sz="2000" b="1" dirty="0">
                  <a:solidFill>
                    <a:srgbClr val="C00000"/>
                  </a:solidFill>
                  <a:latin typeface="+mn-lt"/>
                </a:rPr>
                <a:t>Test</a:t>
              </a:r>
            </a:p>
          </p:txBody>
        </p:sp>
        <p:sp>
          <p:nvSpPr>
            <p:cNvPr id="24591" name="Rectangle 8"/>
            <p:cNvSpPr>
              <a:spLocks noChangeArrowheads="1"/>
            </p:cNvSpPr>
            <p:nvPr/>
          </p:nvSpPr>
          <p:spPr bwMode="auto">
            <a:xfrm>
              <a:off x="2425700" y="2433638"/>
              <a:ext cx="1974850" cy="2366962"/>
            </a:xfrm>
            <a:prstGeom prst="rect">
              <a:avLst/>
            </a:prstGeom>
            <a:noFill/>
            <a:ln w="76200">
              <a:solidFill>
                <a:srgbClr val="000000"/>
              </a:solidFill>
              <a:miter lim="800000"/>
              <a:headEnd/>
              <a:tailEnd/>
            </a:ln>
            <a:effectLst/>
          </p:spPr>
          <p:txBody>
            <a:bodyPr wrap="none" anchor="ctr"/>
            <a:lstStyle/>
            <a:p>
              <a:pPr algn="ctr"/>
              <a:endParaRPr lang="en-GB" sz="2400" b="1">
                <a:solidFill>
                  <a:schemeClr val="tx2"/>
                </a:solidFill>
                <a:latin typeface="Arial Unicode MS" pitchFamily="34" charset="-128"/>
              </a:endParaRPr>
            </a:p>
          </p:txBody>
        </p:sp>
        <p:sp>
          <p:nvSpPr>
            <p:cNvPr id="4" name="Rectangle 10"/>
            <p:cNvSpPr>
              <a:spLocks noChangeArrowheads="1"/>
            </p:cNvSpPr>
            <p:nvPr/>
          </p:nvSpPr>
          <p:spPr bwMode="auto">
            <a:xfrm>
              <a:off x="3124200" y="2981325"/>
              <a:ext cx="593725" cy="519113"/>
            </a:xfrm>
            <a:prstGeom prst="rect">
              <a:avLst/>
            </a:prstGeom>
            <a:noFill/>
            <a:ln w="9525">
              <a:noFill/>
              <a:miter lim="800000"/>
              <a:headEnd/>
              <a:tailEnd/>
            </a:ln>
            <a:effectLst/>
          </p:spPr>
          <p:txBody>
            <a:bodyPr wrap="none" lIns="92075" tIns="46038" rIns="92075" bIns="46038">
              <a:spAutoFit/>
            </a:bodyPr>
            <a:lstStyle/>
            <a:p>
              <a:pPr algn="ctr" defTabSz="762000" eaLnBrk="0" hangingPunct="0"/>
              <a:r>
                <a:rPr lang="en-GB" b="1">
                  <a:solidFill>
                    <a:schemeClr val="tx1"/>
                  </a:solidFill>
                  <a:latin typeface="Arial Unicode MS" pitchFamily="34" charset="-128"/>
                </a:rPr>
                <a:t>TP</a:t>
              </a:r>
            </a:p>
          </p:txBody>
        </p:sp>
        <p:sp>
          <p:nvSpPr>
            <p:cNvPr id="5" name="Rectangle 13"/>
            <p:cNvSpPr>
              <a:spLocks noChangeArrowheads="1"/>
            </p:cNvSpPr>
            <p:nvPr/>
          </p:nvSpPr>
          <p:spPr bwMode="auto">
            <a:xfrm>
              <a:off x="3108325" y="4205288"/>
              <a:ext cx="627063" cy="519112"/>
            </a:xfrm>
            <a:prstGeom prst="rect">
              <a:avLst/>
            </a:prstGeom>
            <a:noFill/>
            <a:ln w="9525">
              <a:noFill/>
              <a:miter lim="800000"/>
              <a:headEnd/>
              <a:tailEnd/>
            </a:ln>
            <a:effectLst/>
          </p:spPr>
          <p:txBody>
            <a:bodyPr wrap="none" lIns="92075" tIns="46038" rIns="92075" bIns="46038">
              <a:spAutoFit/>
            </a:bodyPr>
            <a:lstStyle/>
            <a:p>
              <a:pPr algn="ctr" defTabSz="762000" eaLnBrk="0" hangingPunct="0"/>
              <a:r>
                <a:rPr lang="en-GB" b="1">
                  <a:solidFill>
                    <a:schemeClr val="tx1"/>
                  </a:solidFill>
                  <a:latin typeface="Arial Unicode MS" pitchFamily="34" charset="-128"/>
                </a:rPr>
                <a:t>FN</a:t>
              </a:r>
            </a:p>
          </p:txBody>
        </p:sp>
        <p:sp>
          <p:nvSpPr>
            <p:cNvPr id="24590" name="Rectangle 15"/>
            <p:cNvSpPr>
              <a:spLocks noChangeArrowheads="1"/>
            </p:cNvSpPr>
            <p:nvPr/>
          </p:nvSpPr>
          <p:spPr bwMode="auto">
            <a:xfrm>
              <a:off x="2849563" y="1779588"/>
              <a:ext cx="11430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defTabSz="762000" eaLnBrk="0" hangingPunct="0">
                <a:defRPr/>
              </a:pPr>
              <a:r>
                <a:rPr lang="en-GB" b="1" dirty="0">
                  <a:solidFill>
                    <a:schemeClr val="accent2"/>
                  </a:solidFill>
                  <a:latin typeface="+mn-lt"/>
                </a:rPr>
                <a:t>Yes</a:t>
              </a:r>
            </a:p>
          </p:txBody>
        </p:sp>
        <p:sp>
          <p:nvSpPr>
            <p:cNvPr id="24595" name="Rectangle 21"/>
            <p:cNvSpPr>
              <a:spLocks noChangeArrowheads="1"/>
            </p:cNvSpPr>
            <p:nvPr/>
          </p:nvSpPr>
          <p:spPr bwMode="auto">
            <a:xfrm>
              <a:off x="1614488" y="2693988"/>
              <a:ext cx="495300" cy="641350"/>
            </a:xfrm>
            <a:prstGeom prst="rect">
              <a:avLst/>
            </a:prstGeom>
            <a:noFill/>
            <a:ln w="9525">
              <a:noFill/>
              <a:miter lim="800000"/>
              <a:headEnd/>
              <a:tailEnd/>
            </a:ln>
            <a:effectLst/>
          </p:spPr>
          <p:txBody>
            <a:bodyPr wrap="none" lIns="92075" tIns="46038" rIns="92075" bIns="46038">
              <a:spAutoFit/>
            </a:bodyPr>
            <a:lstStyle/>
            <a:p>
              <a:pPr defTabSz="762000" eaLnBrk="0" hangingPunct="0"/>
              <a:r>
                <a:rPr lang="en-GB" sz="3600" b="1">
                  <a:solidFill>
                    <a:schemeClr val="tx1"/>
                  </a:solidFill>
                  <a:latin typeface="Arial Unicode MS" pitchFamily="34" charset="-128"/>
                </a:rPr>
                <a:t>+</a:t>
              </a:r>
            </a:p>
          </p:txBody>
        </p:sp>
        <p:sp>
          <p:nvSpPr>
            <p:cNvPr id="24596" name="Rectangle 21"/>
            <p:cNvSpPr>
              <a:spLocks noChangeArrowheads="1"/>
            </p:cNvSpPr>
            <p:nvPr/>
          </p:nvSpPr>
          <p:spPr bwMode="auto">
            <a:xfrm>
              <a:off x="1619250" y="4083050"/>
              <a:ext cx="186013" cy="646973"/>
            </a:xfrm>
            <a:prstGeom prst="rect">
              <a:avLst/>
            </a:prstGeom>
            <a:noFill/>
            <a:ln w="9525">
              <a:noFill/>
              <a:miter lim="800000"/>
              <a:headEnd/>
              <a:tailEnd/>
            </a:ln>
            <a:effectLst/>
          </p:spPr>
          <p:txBody>
            <a:bodyPr wrap="none" lIns="92075" tIns="46038" rIns="92075" bIns="46038">
              <a:spAutoFit/>
            </a:bodyPr>
            <a:lstStyle/>
            <a:p>
              <a:pPr defTabSz="762000" eaLnBrk="0" hangingPunct="0"/>
              <a:endParaRPr lang="en-GB" sz="3600" b="1" dirty="0">
                <a:solidFill>
                  <a:schemeClr val="tx1"/>
                </a:solidFill>
                <a:latin typeface="Arial Unicode MS" pitchFamily="34" charset="-128"/>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9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92" grpId="0" animBg="1"/>
      <p:bldP spid="2459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liennummernplatzhalter 1"/>
          <p:cNvSpPr>
            <a:spLocks noGrp="1"/>
          </p:cNvSpPr>
          <p:nvPr>
            <p:ph type="sldNum" sz="quarter" idx="10"/>
          </p:nvPr>
        </p:nvSpPr>
        <p:spPr>
          <a:noFill/>
          <a:ln w="12700">
            <a:miter lim="800000"/>
            <a:headEnd/>
            <a:tailEnd/>
          </a:ln>
        </p:spPr>
        <p:txBody>
          <a:bodyPr/>
          <a:lstStyle/>
          <a:p>
            <a:fld id="{17118BA8-DFB5-4C5E-A97C-3536FCCF6FE6}" type="slidenum">
              <a:rPr lang="en-US"/>
              <a:pPr/>
              <a:t>36</a:t>
            </a:fld>
            <a:endParaRPr lang="en-US"/>
          </a:p>
        </p:txBody>
      </p:sp>
      <p:sp>
        <p:nvSpPr>
          <p:cNvPr id="26627" name="Rectangle 6"/>
          <p:cNvSpPr>
            <a:spLocks noChangeArrowheads="1"/>
          </p:cNvSpPr>
          <p:nvPr/>
        </p:nvSpPr>
        <p:spPr bwMode="auto">
          <a:xfrm>
            <a:off x="304800" y="500042"/>
            <a:ext cx="8534400" cy="625496"/>
          </a:xfrm>
          <a:prstGeom prst="rect">
            <a:avLst/>
          </a:prstGeom>
          <a:noFill/>
          <a:ln w="9525">
            <a:noFill/>
            <a:miter lim="800000"/>
            <a:headEnd/>
            <a:tailEnd/>
          </a:ln>
          <a:effectLst/>
        </p:spPr>
        <p:txBody>
          <a:bodyPr lIns="92075" tIns="46038" rIns="92075" bIns="46038" anchor="ctr"/>
          <a:lstStyle/>
          <a:p>
            <a:pPr algn="ctr" defTabSz="762000"/>
            <a:r>
              <a:rPr lang="en-GB" sz="3200" b="1" dirty="0">
                <a:solidFill>
                  <a:schemeClr val="accent5">
                    <a:lumMod val="60000"/>
                    <a:lumOff val="40000"/>
                  </a:schemeClr>
                </a:solidFill>
                <a:latin typeface="Aharoni" pitchFamily="2" charset="-79"/>
                <a:cs typeface="Aharoni" pitchFamily="2" charset="-79"/>
              </a:rPr>
              <a:t>Effect of Increasing the Threshold</a:t>
            </a:r>
          </a:p>
        </p:txBody>
      </p:sp>
      <p:sp>
        <p:nvSpPr>
          <p:cNvPr id="26628" name="Rectangle 7"/>
          <p:cNvSpPr>
            <a:spLocks noChangeArrowheads="1"/>
          </p:cNvSpPr>
          <p:nvPr/>
        </p:nvSpPr>
        <p:spPr bwMode="auto">
          <a:xfrm>
            <a:off x="3919538" y="1322388"/>
            <a:ext cx="2266950" cy="405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defTabSz="762000" eaLnBrk="0" hangingPunct="0">
              <a:lnSpc>
                <a:spcPct val="110000"/>
              </a:lnSpc>
              <a:defRPr/>
            </a:pPr>
            <a:r>
              <a:rPr lang="en-GB" sz="2000" b="1" dirty="0">
                <a:solidFill>
                  <a:srgbClr val="C00000"/>
                </a:solidFill>
                <a:latin typeface="+mn-lt"/>
              </a:rPr>
              <a:t>Disease</a:t>
            </a:r>
          </a:p>
        </p:txBody>
      </p:sp>
      <p:sp>
        <p:nvSpPr>
          <p:cNvPr id="26629" name="Line 10"/>
          <p:cNvSpPr>
            <a:spLocks noChangeShapeType="1"/>
          </p:cNvSpPr>
          <p:nvPr/>
        </p:nvSpPr>
        <p:spPr bwMode="auto">
          <a:xfrm>
            <a:off x="5600700" y="3141663"/>
            <a:ext cx="2033588" cy="0"/>
          </a:xfrm>
          <a:prstGeom prst="line">
            <a:avLst/>
          </a:prstGeom>
          <a:ln>
            <a:headEnd type="none" w="sm" len="sm"/>
            <a:tailEnd type="none" w="sm" len="sm"/>
          </a:ln>
        </p:spPr>
        <p:style>
          <a:lnRef idx="3">
            <a:schemeClr val="accent1"/>
          </a:lnRef>
          <a:fillRef idx="0">
            <a:schemeClr val="accent1"/>
          </a:fillRef>
          <a:effectRef idx="2">
            <a:schemeClr val="accent1"/>
          </a:effectRef>
          <a:fontRef idx="minor">
            <a:schemeClr val="tx1"/>
          </a:fontRef>
        </p:style>
        <p:txBody>
          <a:bodyPr/>
          <a:lstStyle/>
          <a:p>
            <a:endParaRPr lang="fa-IR"/>
          </a:p>
        </p:txBody>
      </p:sp>
      <p:sp>
        <p:nvSpPr>
          <p:cNvPr id="26630" name="Line 14"/>
          <p:cNvSpPr>
            <a:spLocks noChangeShapeType="1"/>
          </p:cNvSpPr>
          <p:nvPr/>
        </p:nvSpPr>
        <p:spPr bwMode="auto">
          <a:xfrm>
            <a:off x="2397125" y="3141663"/>
            <a:ext cx="2036763" cy="0"/>
          </a:xfrm>
          <a:prstGeom prst="line">
            <a:avLst/>
          </a:prstGeom>
          <a:ln>
            <a:headEnd type="none" w="sm" len="sm"/>
            <a:tailEnd type="none" w="sm" len="sm"/>
          </a:ln>
        </p:spPr>
        <p:style>
          <a:lnRef idx="3">
            <a:schemeClr val="accent1"/>
          </a:lnRef>
          <a:fillRef idx="0">
            <a:schemeClr val="accent1"/>
          </a:fillRef>
          <a:effectRef idx="2">
            <a:schemeClr val="accent1"/>
          </a:effectRef>
          <a:fontRef idx="minor">
            <a:schemeClr val="tx1"/>
          </a:fontRef>
        </p:style>
        <p:txBody>
          <a:bodyPr/>
          <a:lstStyle/>
          <a:p>
            <a:endParaRPr lang="fa-IR"/>
          </a:p>
        </p:txBody>
      </p:sp>
      <p:grpSp>
        <p:nvGrpSpPr>
          <p:cNvPr id="5" name="Gruppieren 2"/>
          <p:cNvGrpSpPr>
            <a:grpSpLocks/>
          </p:cNvGrpSpPr>
          <p:nvPr/>
        </p:nvGrpSpPr>
        <p:grpSpPr bwMode="auto">
          <a:xfrm>
            <a:off x="5629275" y="1628775"/>
            <a:ext cx="1974850" cy="3021013"/>
            <a:chOff x="5629275" y="1779588"/>
            <a:chExt cx="1974850" cy="3021012"/>
          </a:xfrm>
        </p:grpSpPr>
        <p:sp>
          <p:nvSpPr>
            <p:cNvPr id="26649" name="Rectangle 9"/>
            <p:cNvSpPr>
              <a:spLocks noChangeArrowheads="1"/>
            </p:cNvSpPr>
            <p:nvPr/>
          </p:nvSpPr>
          <p:spPr bwMode="auto">
            <a:xfrm>
              <a:off x="5629275" y="2433638"/>
              <a:ext cx="1974850" cy="2366962"/>
            </a:xfrm>
            <a:prstGeom prst="rect">
              <a:avLst/>
            </a:prstGeom>
            <a:noFill/>
            <a:ln w="76200">
              <a:solidFill>
                <a:srgbClr val="000000"/>
              </a:solidFill>
              <a:miter lim="800000"/>
              <a:headEnd/>
              <a:tailEnd/>
            </a:ln>
            <a:effectLst/>
          </p:spPr>
          <p:txBody>
            <a:bodyPr wrap="none" anchor="ctr"/>
            <a:lstStyle/>
            <a:p>
              <a:pPr algn="ctr"/>
              <a:endParaRPr lang="en-GB" sz="2400" b="1">
                <a:solidFill>
                  <a:schemeClr val="tx2"/>
                </a:solidFill>
                <a:latin typeface="Arial Unicode MS" pitchFamily="34" charset="-128"/>
              </a:endParaRPr>
            </a:p>
          </p:txBody>
        </p:sp>
        <p:sp>
          <p:nvSpPr>
            <p:cNvPr id="26650" name="Rectangle 11"/>
            <p:cNvSpPr>
              <a:spLocks noChangeArrowheads="1"/>
            </p:cNvSpPr>
            <p:nvPr/>
          </p:nvSpPr>
          <p:spPr bwMode="auto">
            <a:xfrm>
              <a:off x="6178550" y="2622550"/>
              <a:ext cx="893763" cy="519113"/>
            </a:xfrm>
            <a:prstGeom prst="rect">
              <a:avLst/>
            </a:prstGeom>
            <a:noFill/>
            <a:ln w="9525">
              <a:noFill/>
              <a:miter lim="800000"/>
              <a:headEnd/>
              <a:tailEnd/>
            </a:ln>
            <a:effectLst/>
          </p:spPr>
          <p:txBody>
            <a:bodyPr lIns="92075" tIns="46038" rIns="92075" bIns="46038">
              <a:spAutoFit/>
            </a:bodyPr>
            <a:lstStyle/>
            <a:p>
              <a:pPr algn="ctr" defTabSz="762000" eaLnBrk="0" hangingPunct="0"/>
              <a:r>
                <a:rPr lang="en-GB" b="1">
                  <a:solidFill>
                    <a:schemeClr val="tx1"/>
                  </a:solidFill>
                  <a:latin typeface="Arial Unicode MS" pitchFamily="34" charset="-128"/>
                </a:rPr>
                <a:t>FP</a:t>
              </a:r>
            </a:p>
          </p:txBody>
        </p:sp>
        <p:sp>
          <p:nvSpPr>
            <p:cNvPr id="26651" name="Rectangle 12"/>
            <p:cNvSpPr>
              <a:spLocks noChangeArrowheads="1"/>
            </p:cNvSpPr>
            <p:nvPr/>
          </p:nvSpPr>
          <p:spPr bwMode="auto">
            <a:xfrm>
              <a:off x="6178550" y="3789363"/>
              <a:ext cx="893763" cy="519112"/>
            </a:xfrm>
            <a:prstGeom prst="rect">
              <a:avLst/>
            </a:prstGeom>
            <a:noFill/>
            <a:ln w="9525">
              <a:noFill/>
              <a:miter lim="800000"/>
              <a:headEnd/>
              <a:tailEnd/>
            </a:ln>
            <a:effectLst/>
          </p:spPr>
          <p:txBody>
            <a:bodyPr lIns="92075" tIns="46038" rIns="92075" bIns="46038">
              <a:spAutoFit/>
            </a:bodyPr>
            <a:lstStyle/>
            <a:p>
              <a:pPr algn="ctr" defTabSz="762000" eaLnBrk="0" hangingPunct="0"/>
              <a:r>
                <a:rPr lang="en-GB" b="1">
                  <a:solidFill>
                    <a:schemeClr val="tx1"/>
                  </a:solidFill>
                  <a:latin typeface="Arial Unicode MS" pitchFamily="34" charset="-128"/>
                </a:rPr>
                <a:t>TN</a:t>
              </a:r>
            </a:p>
          </p:txBody>
        </p:sp>
        <p:sp>
          <p:nvSpPr>
            <p:cNvPr id="26638" name="Rectangle 18"/>
            <p:cNvSpPr>
              <a:spLocks noChangeArrowheads="1"/>
            </p:cNvSpPr>
            <p:nvPr/>
          </p:nvSpPr>
          <p:spPr bwMode="auto">
            <a:xfrm>
              <a:off x="6178550" y="1779588"/>
              <a:ext cx="893763"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defTabSz="762000" eaLnBrk="0" hangingPunct="0">
                <a:defRPr/>
              </a:pPr>
              <a:r>
                <a:rPr lang="en-GB" b="1" dirty="0">
                  <a:solidFill>
                    <a:schemeClr val="accent2"/>
                  </a:solidFill>
                  <a:latin typeface="+mn-lt"/>
                </a:rPr>
                <a:t>No</a:t>
              </a:r>
            </a:p>
          </p:txBody>
        </p:sp>
      </p:grpSp>
      <p:sp>
        <p:nvSpPr>
          <p:cNvPr id="26632" name="Rectangle 22"/>
          <p:cNvSpPr>
            <a:spLocks noChangeArrowheads="1"/>
          </p:cNvSpPr>
          <p:nvPr/>
        </p:nvSpPr>
        <p:spPr bwMode="auto">
          <a:xfrm>
            <a:off x="1614488" y="3716338"/>
            <a:ext cx="495300" cy="641350"/>
          </a:xfrm>
          <a:prstGeom prst="rect">
            <a:avLst/>
          </a:prstGeom>
          <a:noFill/>
          <a:ln w="9525">
            <a:noFill/>
            <a:miter lim="800000"/>
            <a:headEnd/>
            <a:tailEnd/>
          </a:ln>
          <a:effectLst/>
        </p:spPr>
        <p:txBody>
          <a:bodyPr wrap="none" lIns="92075" tIns="46038" rIns="92075" bIns="46038">
            <a:spAutoFit/>
          </a:bodyPr>
          <a:lstStyle/>
          <a:p>
            <a:pPr defTabSz="762000" eaLnBrk="0" hangingPunct="0"/>
            <a:r>
              <a:rPr lang="en-GB" sz="3600" b="1">
                <a:solidFill>
                  <a:schemeClr val="tx1"/>
                </a:solidFill>
                <a:latin typeface="Arial Unicode MS" pitchFamily="34" charset="-128"/>
                <a:ea typeface="Arial Unicode MS" pitchFamily="34" charset="-128"/>
                <a:cs typeface="Arial Unicode MS" pitchFamily="34" charset="-128"/>
              </a:rPr>
              <a:t>­</a:t>
            </a:r>
          </a:p>
        </p:txBody>
      </p:sp>
      <p:sp>
        <p:nvSpPr>
          <p:cNvPr id="26642" name="Line 23"/>
          <p:cNvSpPr>
            <a:spLocks noChangeShapeType="1"/>
          </p:cNvSpPr>
          <p:nvPr/>
        </p:nvSpPr>
        <p:spPr bwMode="auto">
          <a:xfrm>
            <a:off x="1214414" y="5143512"/>
            <a:ext cx="304800" cy="304800"/>
          </a:xfrm>
          <a:prstGeom prst="line">
            <a:avLst/>
          </a:prstGeom>
          <a:noFill/>
          <a:ln w="76200">
            <a:solidFill>
              <a:srgbClr val="FF3300"/>
            </a:solidFill>
            <a:round/>
            <a:headEnd type="none" w="sm" len="sm"/>
            <a:tailEnd type="triangle" w="med" len="med"/>
          </a:ln>
          <a:effectLst/>
        </p:spPr>
        <p:txBody>
          <a:bodyPr/>
          <a:lstStyle/>
          <a:p>
            <a:endParaRPr lang="fa-IR"/>
          </a:p>
        </p:txBody>
      </p:sp>
      <p:sp>
        <p:nvSpPr>
          <p:cNvPr id="26643" name="Line 24"/>
          <p:cNvSpPr>
            <a:spLocks noChangeShapeType="1"/>
          </p:cNvSpPr>
          <p:nvPr/>
        </p:nvSpPr>
        <p:spPr bwMode="auto">
          <a:xfrm rot="-5400000">
            <a:off x="5072066" y="5072074"/>
            <a:ext cx="304800" cy="304800"/>
          </a:xfrm>
          <a:prstGeom prst="line">
            <a:avLst/>
          </a:prstGeom>
          <a:noFill/>
          <a:ln w="76200">
            <a:solidFill>
              <a:srgbClr val="FF3300"/>
            </a:solidFill>
            <a:round/>
            <a:headEnd type="none" w="sm" len="sm"/>
            <a:tailEnd type="triangle" w="med" len="med"/>
          </a:ln>
          <a:effectLst/>
        </p:spPr>
        <p:txBody>
          <a:bodyPr/>
          <a:lstStyle/>
          <a:p>
            <a:endParaRPr lang="fa-IR"/>
          </a:p>
        </p:txBody>
      </p:sp>
      <p:grpSp>
        <p:nvGrpSpPr>
          <p:cNvPr id="6" name="Gruppieren 4"/>
          <p:cNvGrpSpPr>
            <a:grpSpLocks/>
          </p:cNvGrpSpPr>
          <p:nvPr/>
        </p:nvGrpSpPr>
        <p:grpSpPr bwMode="auto">
          <a:xfrm>
            <a:off x="5327650" y="4868863"/>
            <a:ext cx="2700338" cy="1373187"/>
            <a:chOff x="5184775" y="5080000"/>
            <a:chExt cx="2700338" cy="1373188"/>
          </a:xfrm>
        </p:grpSpPr>
        <p:sp>
          <p:nvSpPr>
            <p:cNvPr id="26647" name="Rectangle 25"/>
            <p:cNvSpPr>
              <a:spLocks noChangeArrowheads="1"/>
            </p:cNvSpPr>
            <p:nvPr/>
          </p:nvSpPr>
          <p:spPr bwMode="auto">
            <a:xfrm>
              <a:off x="5184775" y="5080000"/>
              <a:ext cx="2700338" cy="1373188"/>
            </a:xfrm>
            <a:prstGeom prst="rect">
              <a:avLst/>
            </a:prstGeom>
            <a:noFill/>
            <a:ln w="9525">
              <a:noFill/>
              <a:miter lim="800000"/>
              <a:headEnd/>
              <a:tailEnd/>
            </a:ln>
            <a:effectLst/>
          </p:spPr>
          <p:txBody>
            <a:bodyPr wrap="none" lIns="92075" tIns="46038" rIns="92075" bIns="46038">
              <a:spAutoFit/>
            </a:bodyPr>
            <a:lstStyle/>
            <a:p>
              <a:pPr defTabSz="762000" eaLnBrk="0" hangingPunct="0"/>
              <a:r>
                <a:rPr lang="en-GB" b="1">
                  <a:solidFill>
                    <a:schemeClr val="tx1"/>
                  </a:solidFill>
                  <a:latin typeface="Arial Unicode MS" pitchFamily="34" charset="-128"/>
                </a:rPr>
                <a:t>                 TN</a:t>
              </a:r>
            </a:p>
            <a:p>
              <a:pPr defTabSz="762000" eaLnBrk="0" hangingPunct="0"/>
              <a:r>
                <a:rPr lang="en-GB" b="1">
                  <a:solidFill>
                    <a:schemeClr val="tx1"/>
                  </a:solidFill>
                  <a:latin typeface="Arial Unicode MS" pitchFamily="34" charset="-128"/>
                </a:rPr>
                <a:t>Sp = </a:t>
              </a:r>
            </a:p>
            <a:p>
              <a:pPr defTabSz="762000" eaLnBrk="0" hangingPunct="0"/>
              <a:r>
                <a:rPr lang="en-GB" b="1">
                  <a:solidFill>
                    <a:schemeClr val="tx1"/>
                  </a:solidFill>
                  <a:latin typeface="Arial Unicode MS" pitchFamily="34" charset="-128"/>
                </a:rPr>
                <a:t>            TN + FP</a:t>
              </a:r>
            </a:p>
          </p:txBody>
        </p:sp>
        <p:sp>
          <p:nvSpPr>
            <p:cNvPr id="26648" name="Line 27"/>
            <p:cNvSpPr>
              <a:spLocks noChangeShapeType="1"/>
            </p:cNvSpPr>
            <p:nvPr/>
          </p:nvSpPr>
          <p:spPr bwMode="auto">
            <a:xfrm>
              <a:off x="5929323" y="5568963"/>
              <a:ext cx="1368425" cy="0"/>
            </a:xfrm>
            <a:prstGeom prst="line">
              <a:avLst/>
            </a:prstGeom>
            <a:noFill/>
            <a:ln w="76200">
              <a:solidFill>
                <a:schemeClr val="tx1"/>
              </a:solidFill>
              <a:round/>
              <a:headEnd type="none" w="sm" len="sm"/>
              <a:tailEnd type="none" w="sm" len="sm"/>
            </a:ln>
            <a:effectLst/>
          </p:spPr>
          <p:txBody>
            <a:bodyPr/>
            <a:lstStyle/>
            <a:p>
              <a:endParaRPr lang="fa-IR"/>
            </a:p>
          </p:txBody>
        </p:sp>
      </p:grpSp>
      <p:grpSp>
        <p:nvGrpSpPr>
          <p:cNvPr id="7" name="Gruppieren 3"/>
          <p:cNvGrpSpPr>
            <a:grpSpLocks/>
          </p:cNvGrpSpPr>
          <p:nvPr/>
        </p:nvGrpSpPr>
        <p:grpSpPr bwMode="auto">
          <a:xfrm>
            <a:off x="1476375" y="4868863"/>
            <a:ext cx="2700338" cy="1373187"/>
            <a:chOff x="1476375" y="5080000"/>
            <a:chExt cx="2700338" cy="1373188"/>
          </a:xfrm>
        </p:grpSpPr>
        <p:sp>
          <p:nvSpPr>
            <p:cNvPr id="26645" name="Rectangle 26"/>
            <p:cNvSpPr>
              <a:spLocks noChangeArrowheads="1"/>
            </p:cNvSpPr>
            <p:nvPr/>
          </p:nvSpPr>
          <p:spPr bwMode="auto">
            <a:xfrm>
              <a:off x="1476375" y="5080000"/>
              <a:ext cx="2700338" cy="1373188"/>
            </a:xfrm>
            <a:prstGeom prst="rect">
              <a:avLst/>
            </a:prstGeom>
            <a:noFill/>
            <a:ln w="9525">
              <a:noFill/>
              <a:miter lim="800000"/>
              <a:headEnd/>
              <a:tailEnd/>
            </a:ln>
            <a:effectLst/>
          </p:spPr>
          <p:txBody>
            <a:bodyPr wrap="none" lIns="92075" tIns="46038" rIns="92075" bIns="46038">
              <a:spAutoFit/>
            </a:bodyPr>
            <a:lstStyle/>
            <a:p>
              <a:pPr defTabSz="762000" eaLnBrk="0" hangingPunct="0"/>
              <a:r>
                <a:rPr lang="en-GB" b="1">
                  <a:solidFill>
                    <a:schemeClr val="tx1"/>
                  </a:solidFill>
                  <a:latin typeface="Arial Unicode MS" pitchFamily="34" charset="-128"/>
                </a:rPr>
                <a:t>                 TP</a:t>
              </a:r>
            </a:p>
            <a:p>
              <a:pPr defTabSz="762000" eaLnBrk="0" hangingPunct="0"/>
              <a:r>
                <a:rPr lang="en-GB" b="1">
                  <a:solidFill>
                    <a:schemeClr val="tx1"/>
                  </a:solidFill>
                  <a:latin typeface="Arial Unicode MS" pitchFamily="34" charset="-128"/>
                </a:rPr>
                <a:t>Se =</a:t>
              </a:r>
            </a:p>
            <a:p>
              <a:pPr defTabSz="762000" eaLnBrk="0" hangingPunct="0"/>
              <a:r>
                <a:rPr lang="en-GB" b="1">
                  <a:solidFill>
                    <a:schemeClr val="tx1"/>
                  </a:solidFill>
                  <a:latin typeface="Arial Unicode MS" pitchFamily="34" charset="-128"/>
                </a:rPr>
                <a:t>            TP + FN</a:t>
              </a:r>
            </a:p>
          </p:txBody>
        </p:sp>
        <p:sp>
          <p:nvSpPr>
            <p:cNvPr id="26646" name="Line 28"/>
            <p:cNvSpPr>
              <a:spLocks noChangeShapeType="1"/>
            </p:cNvSpPr>
            <p:nvPr/>
          </p:nvSpPr>
          <p:spPr bwMode="auto">
            <a:xfrm>
              <a:off x="2214546" y="5568963"/>
              <a:ext cx="1368425" cy="0"/>
            </a:xfrm>
            <a:prstGeom prst="line">
              <a:avLst/>
            </a:prstGeom>
            <a:noFill/>
            <a:ln w="76200">
              <a:solidFill>
                <a:schemeClr val="tx1"/>
              </a:solidFill>
              <a:round/>
              <a:headEnd type="none" w="sm" len="sm"/>
              <a:tailEnd type="none" w="sm" len="sm"/>
            </a:ln>
            <a:effectLst/>
          </p:spPr>
          <p:txBody>
            <a:bodyPr/>
            <a:lstStyle/>
            <a:p>
              <a:endParaRPr lang="fa-IR"/>
            </a:p>
          </p:txBody>
        </p:sp>
      </p:grpSp>
      <p:grpSp>
        <p:nvGrpSpPr>
          <p:cNvPr id="8" name="Gruppieren 1"/>
          <p:cNvGrpSpPr>
            <a:grpSpLocks/>
          </p:cNvGrpSpPr>
          <p:nvPr/>
        </p:nvGrpSpPr>
        <p:grpSpPr bwMode="auto">
          <a:xfrm>
            <a:off x="785786" y="1628775"/>
            <a:ext cx="3614764" cy="3021013"/>
            <a:chOff x="785786" y="1779588"/>
            <a:chExt cx="3614764" cy="3021012"/>
          </a:xfrm>
        </p:grpSpPr>
        <p:sp>
          <p:nvSpPr>
            <p:cNvPr id="2" name="Rectangle 8"/>
            <p:cNvSpPr>
              <a:spLocks noChangeArrowheads="1"/>
            </p:cNvSpPr>
            <p:nvPr/>
          </p:nvSpPr>
          <p:spPr bwMode="auto">
            <a:xfrm>
              <a:off x="785786" y="3294060"/>
              <a:ext cx="624530" cy="400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defTabSz="762000" eaLnBrk="0" hangingPunct="0">
                <a:defRPr/>
              </a:pPr>
              <a:r>
                <a:rPr lang="en-GB" sz="2000" b="1" dirty="0">
                  <a:solidFill>
                    <a:srgbClr val="C00000"/>
                  </a:solidFill>
                  <a:latin typeface="+mn-lt"/>
                </a:rPr>
                <a:t>Test</a:t>
              </a:r>
            </a:p>
          </p:txBody>
        </p:sp>
        <p:sp>
          <p:nvSpPr>
            <p:cNvPr id="26639" name="Rectangle 13"/>
            <p:cNvSpPr>
              <a:spLocks noChangeArrowheads="1"/>
            </p:cNvSpPr>
            <p:nvPr/>
          </p:nvSpPr>
          <p:spPr bwMode="auto">
            <a:xfrm>
              <a:off x="2425700" y="2433638"/>
              <a:ext cx="1974850" cy="2366962"/>
            </a:xfrm>
            <a:prstGeom prst="rect">
              <a:avLst/>
            </a:prstGeom>
            <a:noFill/>
            <a:ln w="76200">
              <a:solidFill>
                <a:srgbClr val="000000"/>
              </a:solidFill>
              <a:miter lim="800000"/>
              <a:headEnd/>
              <a:tailEnd/>
            </a:ln>
            <a:effectLst/>
          </p:spPr>
          <p:txBody>
            <a:bodyPr wrap="none" anchor="ctr"/>
            <a:lstStyle/>
            <a:p>
              <a:pPr algn="ctr"/>
              <a:endParaRPr lang="en-GB" sz="2400" b="1">
                <a:solidFill>
                  <a:schemeClr val="tx2"/>
                </a:solidFill>
                <a:latin typeface="Arial Unicode MS" pitchFamily="34" charset="-128"/>
              </a:endParaRPr>
            </a:p>
          </p:txBody>
        </p:sp>
        <p:sp>
          <p:nvSpPr>
            <p:cNvPr id="26640" name="Rectangle 15"/>
            <p:cNvSpPr>
              <a:spLocks noChangeArrowheads="1"/>
            </p:cNvSpPr>
            <p:nvPr/>
          </p:nvSpPr>
          <p:spPr bwMode="auto">
            <a:xfrm>
              <a:off x="3124200" y="2622550"/>
              <a:ext cx="593725" cy="519113"/>
            </a:xfrm>
            <a:prstGeom prst="rect">
              <a:avLst/>
            </a:prstGeom>
            <a:noFill/>
            <a:ln w="9525">
              <a:noFill/>
              <a:miter lim="800000"/>
              <a:headEnd/>
              <a:tailEnd/>
            </a:ln>
            <a:effectLst/>
          </p:spPr>
          <p:txBody>
            <a:bodyPr wrap="none" lIns="92075" tIns="46038" rIns="92075" bIns="46038">
              <a:spAutoFit/>
            </a:bodyPr>
            <a:lstStyle/>
            <a:p>
              <a:pPr algn="ctr" defTabSz="762000" eaLnBrk="0" hangingPunct="0"/>
              <a:r>
                <a:rPr lang="en-GB" b="1" dirty="0">
                  <a:solidFill>
                    <a:schemeClr val="tx1"/>
                  </a:solidFill>
                  <a:latin typeface="Arial Unicode MS" pitchFamily="34" charset="-128"/>
                </a:rPr>
                <a:t>TP</a:t>
              </a:r>
            </a:p>
          </p:txBody>
        </p:sp>
        <p:sp>
          <p:nvSpPr>
            <p:cNvPr id="26641" name="Rectangle 17"/>
            <p:cNvSpPr>
              <a:spLocks noChangeArrowheads="1"/>
            </p:cNvSpPr>
            <p:nvPr/>
          </p:nvSpPr>
          <p:spPr bwMode="auto">
            <a:xfrm>
              <a:off x="3108325" y="3789363"/>
              <a:ext cx="627063" cy="519112"/>
            </a:xfrm>
            <a:prstGeom prst="rect">
              <a:avLst/>
            </a:prstGeom>
            <a:noFill/>
            <a:ln w="9525">
              <a:noFill/>
              <a:miter lim="800000"/>
              <a:headEnd/>
              <a:tailEnd/>
            </a:ln>
            <a:effectLst/>
          </p:spPr>
          <p:txBody>
            <a:bodyPr wrap="none" lIns="92075" tIns="46038" rIns="92075" bIns="46038">
              <a:spAutoFit/>
            </a:bodyPr>
            <a:lstStyle/>
            <a:p>
              <a:pPr algn="ctr" defTabSz="762000" eaLnBrk="0" hangingPunct="0"/>
              <a:r>
                <a:rPr lang="en-GB" b="1">
                  <a:solidFill>
                    <a:schemeClr val="tx1"/>
                  </a:solidFill>
                  <a:latin typeface="Arial Unicode MS" pitchFamily="34" charset="-128"/>
                </a:rPr>
                <a:t>FN</a:t>
              </a:r>
            </a:p>
          </p:txBody>
        </p:sp>
        <p:sp>
          <p:nvSpPr>
            <p:cNvPr id="3" name="Rectangle 19"/>
            <p:cNvSpPr>
              <a:spLocks noChangeArrowheads="1"/>
            </p:cNvSpPr>
            <p:nvPr/>
          </p:nvSpPr>
          <p:spPr bwMode="auto">
            <a:xfrm>
              <a:off x="2849563" y="1779588"/>
              <a:ext cx="11430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defTabSz="762000" eaLnBrk="0" hangingPunct="0">
                <a:defRPr/>
              </a:pPr>
              <a:r>
                <a:rPr lang="en-GB" b="1" dirty="0">
                  <a:solidFill>
                    <a:schemeClr val="accent2"/>
                  </a:solidFill>
                  <a:latin typeface="+mn-lt"/>
                </a:rPr>
                <a:t>Yes</a:t>
              </a:r>
            </a:p>
          </p:txBody>
        </p:sp>
        <p:sp>
          <p:nvSpPr>
            <p:cNvPr id="4" name="Rectangle 21"/>
            <p:cNvSpPr>
              <a:spLocks noChangeArrowheads="1"/>
            </p:cNvSpPr>
            <p:nvPr/>
          </p:nvSpPr>
          <p:spPr bwMode="auto">
            <a:xfrm>
              <a:off x="1614488" y="2565400"/>
              <a:ext cx="495300" cy="641350"/>
            </a:xfrm>
            <a:prstGeom prst="rect">
              <a:avLst/>
            </a:prstGeom>
            <a:noFill/>
            <a:ln w="9525">
              <a:noFill/>
              <a:miter lim="800000"/>
              <a:headEnd/>
              <a:tailEnd/>
            </a:ln>
            <a:effectLst/>
          </p:spPr>
          <p:txBody>
            <a:bodyPr wrap="none" lIns="92075" tIns="46038" rIns="92075" bIns="46038">
              <a:spAutoFit/>
            </a:bodyPr>
            <a:lstStyle/>
            <a:p>
              <a:pPr defTabSz="762000" eaLnBrk="0" hangingPunct="0"/>
              <a:r>
                <a:rPr lang="en-GB" sz="3600" b="1">
                  <a:solidFill>
                    <a:schemeClr val="tx1"/>
                  </a:solidFill>
                  <a:latin typeface="Arial Unicode MS" pitchFamily="34" charset="-128"/>
                </a:rPr>
                <a:t>+</a:t>
              </a:r>
            </a:p>
          </p:txBody>
        </p:sp>
        <p:sp>
          <p:nvSpPr>
            <p:cNvPr id="26644" name="Rectangle 21"/>
            <p:cNvSpPr>
              <a:spLocks noChangeArrowheads="1"/>
            </p:cNvSpPr>
            <p:nvPr/>
          </p:nvSpPr>
          <p:spPr bwMode="auto">
            <a:xfrm>
              <a:off x="1619250" y="3795713"/>
              <a:ext cx="186013" cy="646973"/>
            </a:xfrm>
            <a:prstGeom prst="rect">
              <a:avLst/>
            </a:prstGeom>
            <a:noFill/>
            <a:ln w="9525">
              <a:noFill/>
              <a:miter lim="800000"/>
              <a:headEnd/>
              <a:tailEnd/>
            </a:ln>
            <a:effectLst/>
          </p:spPr>
          <p:txBody>
            <a:bodyPr wrap="none" lIns="92075" tIns="46038" rIns="92075" bIns="46038">
              <a:spAutoFit/>
            </a:bodyPr>
            <a:lstStyle/>
            <a:p>
              <a:pPr defTabSz="762000" eaLnBrk="0" hangingPunct="0"/>
              <a:endParaRPr lang="en-GB" sz="3600" b="1" dirty="0">
                <a:solidFill>
                  <a:schemeClr val="tx1"/>
                </a:solidFill>
                <a:latin typeface="Arial Unicode MS" pitchFamily="34" charset="-128"/>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4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6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42" grpId="0" animBg="1"/>
      <p:bldP spid="2664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endParaRPr lang="fa-IR"/>
          </a:p>
        </p:txBody>
      </p:sp>
      <p:sp>
        <p:nvSpPr>
          <p:cNvPr id="6" name="Slide Number Placeholder 5"/>
          <p:cNvSpPr>
            <a:spLocks noGrp="1"/>
          </p:cNvSpPr>
          <p:nvPr>
            <p:ph type="sldNum" sz="quarter" idx="12"/>
          </p:nvPr>
        </p:nvSpPr>
        <p:spPr/>
        <p:txBody>
          <a:bodyPr/>
          <a:lstStyle/>
          <a:p>
            <a:fld id="{48ED069C-59D4-4843-967A-79626951CA5A}" type="slidenum">
              <a:rPr lang="en-US" smtClean="0"/>
              <a:pPr/>
              <a:t>37</a:t>
            </a:fld>
            <a:endParaRPr lang="en-US"/>
          </a:p>
        </p:txBody>
      </p:sp>
      <p:sp>
        <p:nvSpPr>
          <p:cNvPr id="12" name="Content Placeholder 11"/>
          <p:cNvSpPr>
            <a:spLocks noGrp="1"/>
          </p:cNvSpPr>
          <p:nvPr>
            <p:ph sz="quarter" idx="13"/>
          </p:nvPr>
        </p:nvSpPr>
        <p:spPr/>
        <p:txBody>
          <a:bodyPr/>
          <a:lstStyle/>
          <a:p>
            <a:endParaRPr lang="fa-IR"/>
          </a:p>
        </p:txBody>
      </p:sp>
      <p:sp>
        <p:nvSpPr>
          <p:cNvPr id="13" name="Content Placeholder 12"/>
          <p:cNvSpPr>
            <a:spLocks noGrp="1"/>
          </p:cNvSpPr>
          <p:nvPr>
            <p:ph sz="quarter" idx="14"/>
          </p:nvPr>
        </p:nvSpPr>
        <p:spPr>
          <a:xfrm>
            <a:off x="5143504" y="2285991"/>
            <a:ext cx="2643206" cy="3286149"/>
          </a:xfrm>
          <a:solidFill>
            <a:schemeClr val="bg1"/>
          </a:solidFill>
          <a:ln>
            <a:solidFill>
              <a:schemeClr val="accent4">
                <a:lumMod val="75000"/>
              </a:schemeClr>
            </a:solidFill>
          </a:ln>
        </p:spPr>
        <p:txBody>
          <a:bodyPr>
            <a:normAutofit fontScale="92500" lnSpcReduction="10000"/>
          </a:bodyPr>
          <a:lstStyle/>
          <a:p>
            <a:pPr algn="just" rtl="1">
              <a:lnSpc>
                <a:spcPct val="150000"/>
              </a:lnSpc>
              <a:buNone/>
            </a:pPr>
            <a:r>
              <a:rPr lang="fa-IR" sz="1800" b="1" dirty="0" smtClean="0">
                <a:solidFill>
                  <a:srgbClr val="C00000"/>
                </a:solidFill>
                <a:cs typeface="B Mitra" pitchFamily="2" charset="-78"/>
              </a:rPr>
              <a:t>     </a:t>
            </a:r>
            <a:r>
              <a:rPr lang="fa-IR" sz="1600" b="1" u="sng" dirty="0" smtClean="0">
                <a:solidFill>
                  <a:srgbClr val="C00000"/>
                </a:solidFill>
                <a:cs typeface="B Mitra" pitchFamily="2" charset="-78"/>
              </a:rPr>
              <a:t>میزان اشتباه طبقه بندی کلی</a:t>
            </a:r>
            <a:r>
              <a:rPr lang="fa-IR" sz="1600" b="1" u="sng" dirty="0" smtClean="0">
                <a:solidFill>
                  <a:srgbClr val="002060"/>
                </a:solidFill>
                <a:cs typeface="B Mitra" pitchFamily="2" charset="-78"/>
              </a:rPr>
              <a:t> :</a:t>
            </a:r>
            <a:endParaRPr lang="fa-IR" sz="1600" b="1" dirty="0" smtClean="0">
              <a:solidFill>
                <a:srgbClr val="002060"/>
              </a:solidFill>
              <a:cs typeface="B Mitra" pitchFamily="2" charset="-78"/>
            </a:endParaRPr>
          </a:p>
          <a:p>
            <a:pPr algn="just" rtl="1">
              <a:lnSpc>
                <a:spcPct val="150000"/>
              </a:lnSpc>
              <a:buNone/>
            </a:pPr>
            <a:r>
              <a:rPr lang="fa-IR" sz="1600" b="1" dirty="0" smtClean="0">
                <a:solidFill>
                  <a:srgbClr val="002060"/>
                </a:solidFill>
                <a:cs typeface="B Mitra" pitchFamily="2" charset="-78"/>
              </a:rPr>
              <a:t>       یک شاخص کمکی است و منظور درصدی از افراد </a:t>
            </a:r>
            <a:r>
              <a:rPr lang="fa-IR" sz="1600" b="1" u="sng" dirty="0" smtClean="0">
                <a:solidFill>
                  <a:srgbClr val="00B050"/>
                </a:solidFill>
                <a:cs typeface="B Mitra" pitchFamily="2" charset="-78"/>
              </a:rPr>
              <a:t>سالم و بیمار</a:t>
            </a:r>
            <a:r>
              <a:rPr lang="fa-IR" sz="1600" b="1" dirty="0" smtClean="0">
                <a:solidFill>
                  <a:srgbClr val="002060"/>
                </a:solidFill>
                <a:cs typeface="B Mitra" pitchFamily="2" charset="-78"/>
              </a:rPr>
              <a:t> هستند که به اشتباه، </a:t>
            </a:r>
            <a:r>
              <a:rPr lang="fa-IR" sz="1600" b="1" u="sng" dirty="0" smtClean="0">
                <a:solidFill>
                  <a:srgbClr val="00B050"/>
                </a:solidFill>
                <a:cs typeface="B Mitra" pitchFamily="2" charset="-78"/>
              </a:rPr>
              <a:t>بیمار و سالم </a:t>
            </a:r>
            <a:r>
              <a:rPr lang="fa-IR" sz="1600" b="1" dirty="0" smtClean="0">
                <a:solidFill>
                  <a:srgbClr val="002060"/>
                </a:solidFill>
                <a:cs typeface="B Mitra" pitchFamily="2" charset="-78"/>
              </a:rPr>
              <a:t>تشخیص داده شده اند.</a:t>
            </a:r>
          </a:p>
          <a:p>
            <a:pPr algn="just" rtl="1">
              <a:lnSpc>
                <a:spcPct val="150000"/>
              </a:lnSpc>
              <a:buNone/>
            </a:pPr>
            <a:endParaRPr lang="fa-IR" sz="1600" b="1" dirty="0" smtClean="0">
              <a:cs typeface="B Mitra" pitchFamily="2" charset="-78"/>
            </a:endParaRPr>
          </a:p>
          <a:p>
            <a:pPr algn="just" rtl="1">
              <a:lnSpc>
                <a:spcPct val="150000"/>
              </a:lnSpc>
              <a:buNone/>
            </a:pPr>
            <a:r>
              <a:rPr lang="fa-IR" sz="1600" b="1" dirty="0" smtClean="0">
                <a:solidFill>
                  <a:srgbClr val="C00000"/>
                </a:solidFill>
                <a:cs typeface="B Mitra" pitchFamily="2" charset="-78"/>
              </a:rPr>
              <a:t>      نمره برش 23 دارای بهترین تعادل بین حساسیت (86/5%) و ویژگی (82%) است.</a:t>
            </a:r>
          </a:p>
          <a:p>
            <a:pPr algn="just" rtl="1">
              <a:lnSpc>
                <a:spcPct val="150000"/>
              </a:lnSpc>
            </a:pPr>
            <a:endParaRPr lang="fa-IR" sz="1600" b="1" dirty="0">
              <a:cs typeface="B Mitra" pitchFamily="2" charset="-78"/>
            </a:endParaRPr>
          </a:p>
        </p:txBody>
      </p:sp>
      <p:pic>
        <p:nvPicPr>
          <p:cNvPr id="3074" name="Picture 2"/>
          <p:cNvPicPr>
            <a:picLocks noChangeAspect="1" noChangeArrowheads="1"/>
          </p:cNvPicPr>
          <p:nvPr/>
        </p:nvPicPr>
        <p:blipFill>
          <a:blip r:embed="rId2"/>
          <a:srcRect/>
          <a:stretch>
            <a:fillRect/>
          </a:stretch>
        </p:blipFill>
        <p:spPr bwMode="auto">
          <a:xfrm>
            <a:off x="928662" y="714357"/>
            <a:ext cx="4071966" cy="4929222"/>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5143504" y="785794"/>
            <a:ext cx="2609850" cy="1214446"/>
          </a:xfrm>
          <a:prstGeom prst="rect">
            <a:avLst/>
          </a:prstGeom>
          <a:noFill/>
          <a:ln w="9525">
            <a:solidFill>
              <a:schemeClr val="accent4">
                <a:lumMod val="75000"/>
              </a:schemeClr>
            </a:solidFill>
            <a:miter lim="800000"/>
            <a:headEnd/>
            <a:tailEnd/>
          </a:ln>
          <a:effectLst/>
        </p:spPr>
      </p:pic>
      <p:sp>
        <p:nvSpPr>
          <p:cNvPr id="15" name="Rectangle 14"/>
          <p:cNvSpPr/>
          <p:nvPr/>
        </p:nvSpPr>
        <p:spPr>
          <a:xfrm>
            <a:off x="928662" y="5857892"/>
            <a:ext cx="6858048" cy="428628"/>
          </a:xfrm>
          <a:prstGeom prst="rect">
            <a:avLst/>
          </a:prstGeom>
          <a:ln>
            <a:solidFill>
              <a:schemeClr val="bg1"/>
            </a:solidFill>
          </a:ln>
        </p:spPr>
        <p:style>
          <a:lnRef idx="2">
            <a:schemeClr val="accent6"/>
          </a:lnRef>
          <a:fillRef idx="1001">
            <a:schemeClr val="lt1"/>
          </a:fillRef>
          <a:effectRef idx="0">
            <a:schemeClr val="accent6"/>
          </a:effectRef>
          <a:fontRef idx="minor">
            <a:schemeClr val="dk1"/>
          </a:fontRef>
        </p:style>
        <p:txBody>
          <a:bodyPr rtlCol="1" anchor="ctr"/>
          <a:lstStyle/>
          <a:p>
            <a:pPr algn="ctr"/>
            <a:endParaRPr lang="en-US" sz="1400" dirty="0" smtClean="0"/>
          </a:p>
          <a:p>
            <a:pPr algn="ctr"/>
            <a:endParaRPr lang="en-US" sz="1400" dirty="0" smtClean="0"/>
          </a:p>
          <a:p>
            <a:pPr algn="ctr"/>
            <a:r>
              <a:rPr lang="fa-IR" sz="1200" dirty="0" smtClean="0">
                <a:solidFill>
                  <a:schemeClr val="bg1">
                    <a:lumMod val="65000"/>
                  </a:schemeClr>
                </a:solidFill>
              </a:rPr>
              <a:t>یعقوبی حمید. غربالگری اختلالات روانی: جایگاه آزمونها و نحوه تعیین نقطه برش و اعتبار یابی. فصلنامه سلامت روان، سال اول، شماره اول، بهار 1387.</a:t>
            </a:r>
            <a:endParaRPr lang="en-US" sz="1200" dirty="0" smtClean="0"/>
          </a:p>
          <a:p>
            <a:pPr algn="ctr"/>
            <a:endParaRPr lang="en-US" sz="1400" b="1" dirty="0" smtClean="0"/>
          </a:p>
          <a:p>
            <a:pPr algn="ctr"/>
            <a:r>
              <a:rPr lang="en-US" dirty="0" smtClean="0"/>
              <a:t>  </a:t>
            </a:r>
            <a:endParaRPr lang="fa-IR" dirty="0"/>
          </a:p>
        </p:txBody>
      </p:sp>
      <p:cxnSp>
        <p:nvCxnSpPr>
          <p:cNvPr id="9" name="Straight Connector 8"/>
          <p:cNvCxnSpPr/>
          <p:nvPr/>
        </p:nvCxnSpPr>
        <p:spPr>
          <a:xfrm>
            <a:off x="1214414" y="5786454"/>
            <a:ext cx="6643734" cy="1588"/>
          </a:xfrm>
          <a:prstGeom prst="line">
            <a:avLst/>
          </a:prstGeom>
        </p:spPr>
        <p:style>
          <a:lnRef idx="3">
            <a:schemeClr val="accent1"/>
          </a:lnRef>
          <a:fillRef idx="0">
            <a:schemeClr val="accent1"/>
          </a:fillRef>
          <a:effectRef idx="2">
            <a:schemeClr val="accent1"/>
          </a:effectRef>
          <a:fontRef idx="minor">
            <a:schemeClr val="tx1"/>
          </a:fontRef>
        </p:style>
      </p:cxn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3"/>
            <a:ext cx="6965245" cy="896906"/>
          </a:xfrm>
        </p:spPr>
        <p:txBody>
          <a:bodyPr>
            <a:normAutofit/>
          </a:bodyPr>
          <a:lstStyle/>
          <a:p>
            <a:pPr rtl="1"/>
            <a:r>
              <a:rPr lang="fa-IR" sz="2800" dirty="0" smtClean="0">
                <a:solidFill>
                  <a:schemeClr val="accent5">
                    <a:lumMod val="60000"/>
                    <a:lumOff val="40000"/>
                  </a:schemeClr>
                </a:solidFill>
                <a:cs typeface="B Titr" pitchFamily="2" charset="-78"/>
              </a:rPr>
              <a:t>تاثیر هدف مطالعه بر   </a:t>
            </a:r>
            <a:r>
              <a:rPr lang="en-US" sz="3200" dirty="0" smtClean="0">
                <a:solidFill>
                  <a:schemeClr val="accent5">
                    <a:lumMod val="60000"/>
                    <a:lumOff val="40000"/>
                  </a:schemeClr>
                </a:solidFill>
                <a:latin typeface="Aharoni" pitchFamily="2" charset="-79"/>
                <a:cs typeface="Aharoni" pitchFamily="2" charset="-79"/>
              </a:rPr>
              <a:t>Setting</a:t>
            </a:r>
            <a:r>
              <a:rPr lang="fa-IR" sz="2800" dirty="0" smtClean="0">
                <a:solidFill>
                  <a:schemeClr val="accent5">
                    <a:lumMod val="60000"/>
                    <a:lumOff val="40000"/>
                  </a:schemeClr>
                </a:solidFill>
                <a:cs typeface="B Titr" pitchFamily="2" charset="-78"/>
              </a:rPr>
              <a:t> </a:t>
            </a:r>
            <a:r>
              <a:rPr lang="en-US" sz="3200" dirty="0" smtClean="0">
                <a:solidFill>
                  <a:schemeClr val="accent5">
                    <a:lumMod val="60000"/>
                    <a:lumOff val="40000"/>
                  </a:schemeClr>
                </a:solidFill>
                <a:latin typeface="Aharoni" pitchFamily="2" charset="-79"/>
                <a:cs typeface="Aharoni" pitchFamily="2" charset="-79"/>
              </a:rPr>
              <a:t>Cut Score</a:t>
            </a:r>
            <a:endParaRPr lang="fa-IR" sz="3200" dirty="0">
              <a:solidFill>
                <a:schemeClr val="accent5">
                  <a:lumMod val="60000"/>
                  <a:lumOff val="40000"/>
                </a:schemeClr>
              </a:solidFill>
              <a:latin typeface="Aharoni" pitchFamily="2" charset="-79"/>
              <a:cs typeface="B Titr" pitchFamily="2" charset="-78"/>
            </a:endParaRPr>
          </a:p>
        </p:txBody>
      </p:sp>
      <p:sp>
        <p:nvSpPr>
          <p:cNvPr id="3" name="Content Placeholder 2"/>
          <p:cNvSpPr>
            <a:spLocks noGrp="1"/>
          </p:cNvSpPr>
          <p:nvPr>
            <p:ph idx="1"/>
          </p:nvPr>
        </p:nvSpPr>
        <p:spPr>
          <a:xfrm>
            <a:off x="1463040" y="1785926"/>
            <a:ext cx="6196405" cy="3937143"/>
          </a:xfrm>
        </p:spPr>
        <p:txBody>
          <a:bodyPr>
            <a:normAutofit/>
          </a:bodyPr>
          <a:lstStyle/>
          <a:p>
            <a:pPr algn="just" rtl="1"/>
            <a:r>
              <a:rPr lang="fa-IR" dirty="0" smtClean="0">
                <a:solidFill>
                  <a:srgbClr val="002060"/>
                </a:solidFill>
                <a:cs typeface="B Mitra" pitchFamily="2" charset="-78"/>
              </a:rPr>
              <a:t>اگر هدف، اجرای یک مطالعه دو مرحله ای باشد، باید دنبال نمره برشی باشیم که ما را قادر می کند حداکثر موارد را بپذیریم. حتی اگر بعضی از آنها مثبت کاذب باشند (بعبارتی </a:t>
            </a:r>
            <a:r>
              <a:rPr lang="fa-IR" dirty="0" smtClean="0">
                <a:solidFill>
                  <a:srgbClr val="C00000"/>
                </a:solidFill>
                <a:cs typeface="B Mitra" pitchFamily="2" charset="-78"/>
              </a:rPr>
              <a:t>ویژگی قابل قبول به همراه حساسیت حداکثری</a:t>
            </a:r>
            <a:r>
              <a:rPr lang="fa-IR" dirty="0" smtClean="0">
                <a:solidFill>
                  <a:srgbClr val="002060"/>
                </a:solidFill>
                <a:cs typeface="B Mitra" pitchFamily="2" charset="-78"/>
              </a:rPr>
              <a:t>).</a:t>
            </a:r>
          </a:p>
          <a:p>
            <a:pPr algn="just" rtl="1"/>
            <a:endParaRPr lang="fa-IR" dirty="0" smtClean="0">
              <a:solidFill>
                <a:srgbClr val="002060"/>
              </a:solidFill>
              <a:cs typeface="B Mitra" pitchFamily="2" charset="-78"/>
            </a:endParaRPr>
          </a:p>
          <a:p>
            <a:pPr algn="just" rtl="1"/>
            <a:r>
              <a:rPr lang="fa-IR" dirty="0" smtClean="0">
                <a:solidFill>
                  <a:srgbClr val="002060"/>
                </a:solidFill>
                <a:cs typeface="B Mitra" pitchFamily="2" charset="-78"/>
              </a:rPr>
              <a:t>بالعکس، اگر هدف تعیین میزان شیوع یک اختلال با استفاده از نمرات آزمون باشد، باید نمره برشی را انتخاب کنیم که ما را قادر می کند تا بیشترین تعداد غیر بیماران را کنار بگذاریم. حتی اگر این باعث از دست دادن بعضی از موارد منفی کاذب باشد ( بعبارتی </a:t>
            </a:r>
            <a:r>
              <a:rPr lang="fa-IR" dirty="0" smtClean="0">
                <a:solidFill>
                  <a:srgbClr val="C00000"/>
                </a:solidFill>
                <a:cs typeface="B Mitra" pitchFamily="2" charset="-78"/>
              </a:rPr>
              <a:t>حساسیت قابل قبول به همراه ویژگی حداکثری</a:t>
            </a:r>
            <a:r>
              <a:rPr lang="fa-IR" dirty="0" smtClean="0">
                <a:solidFill>
                  <a:srgbClr val="002060"/>
                </a:solidFill>
                <a:cs typeface="B Mitra" pitchFamily="2" charset="-78"/>
              </a:rPr>
              <a:t>). </a:t>
            </a:r>
            <a:endParaRPr lang="fa-IR" dirty="0">
              <a:solidFill>
                <a:srgbClr val="002060"/>
              </a:solidFill>
              <a:cs typeface="B Mitra" pitchFamily="2" charset="-78"/>
            </a:endParaRPr>
          </a:p>
        </p:txBody>
      </p:sp>
      <p:sp>
        <p:nvSpPr>
          <p:cNvPr id="6" name="Slide Number Placeholder 5"/>
          <p:cNvSpPr>
            <a:spLocks noGrp="1"/>
          </p:cNvSpPr>
          <p:nvPr>
            <p:ph type="sldNum" sz="quarter" idx="12"/>
          </p:nvPr>
        </p:nvSpPr>
        <p:spPr/>
        <p:txBody>
          <a:bodyPr/>
          <a:lstStyle/>
          <a:p>
            <a:fld id="{48ED069C-59D4-4843-967A-79626951CA5A}" type="slidenum">
              <a:rPr lang="en-US" smtClean="0"/>
              <a:pPr/>
              <a:t>38</a:t>
            </a:fld>
            <a:endParaRPr lang="en-US"/>
          </a:p>
        </p:txBody>
      </p:sp>
      <p:sp>
        <p:nvSpPr>
          <p:cNvPr id="7" name="Rectangle 6"/>
          <p:cNvSpPr/>
          <p:nvPr/>
        </p:nvSpPr>
        <p:spPr>
          <a:xfrm>
            <a:off x="928662" y="5857892"/>
            <a:ext cx="6858048" cy="428628"/>
          </a:xfrm>
          <a:prstGeom prst="rect">
            <a:avLst/>
          </a:prstGeom>
          <a:ln>
            <a:solidFill>
              <a:schemeClr val="bg1"/>
            </a:solidFill>
          </a:ln>
        </p:spPr>
        <p:style>
          <a:lnRef idx="2">
            <a:schemeClr val="accent6"/>
          </a:lnRef>
          <a:fillRef idx="1001">
            <a:schemeClr val="lt1"/>
          </a:fillRef>
          <a:effectRef idx="0">
            <a:schemeClr val="accent6"/>
          </a:effectRef>
          <a:fontRef idx="minor">
            <a:schemeClr val="dk1"/>
          </a:fontRef>
        </p:style>
        <p:txBody>
          <a:bodyPr rtlCol="1" anchor="ctr"/>
          <a:lstStyle/>
          <a:p>
            <a:pPr algn="ctr"/>
            <a:endParaRPr lang="en-US" sz="1400" dirty="0" smtClean="0"/>
          </a:p>
          <a:p>
            <a:pPr algn="ctr"/>
            <a:endParaRPr lang="en-US" sz="1400" dirty="0" smtClean="0"/>
          </a:p>
          <a:p>
            <a:pPr algn="ctr"/>
            <a:r>
              <a:rPr lang="fa-IR" sz="1200" dirty="0" smtClean="0">
                <a:solidFill>
                  <a:schemeClr val="bg1">
                    <a:lumMod val="65000"/>
                  </a:schemeClr>
                </a:solidFill>
              </a:rPr>
              <a:t>یعقوبی حمید. غربالگری اختلالات روانی: جایگاه آزمونها و نحوه تعیین نقطه برش و اعتبار یابی. فصلنامه سلامت روان، سال اول، شماره اول، بهار 1387.</a:t>
            </a:r>
            <a:endParaRPr lang="en-US" sz="1200" dirty="0" smtClean="0"/>
          </a:p>
          <a:p>
            <a:pPr algn="ctr"/>
            <a:endParaRPr lang="en-US" sz="1400" b="1" dirty="0" smtClean="0"/>
          </a:p>
          <a:p>
            <a:pPr algn="ctr"/>
            <a:r>
              <a:rPr lang="en-US" dirty="0" smtClean="0"/>
              <a:t>  </a:t>
            </a:r>
            <a:endParaRPr lang="fa-IR" dirty="0"/>
          </a:p>
        </p:txBody>
      </p:sp>
      <p:cxnSp>
        <p:nvCxnSpPr>
          <p:cNvPr id="8" name="Straight Connector 7"/>
          <p:cNvCxnSpPr/>
          <p:nvPr/>
        </p:nvCxnSpPr>
        <p:spPr>
          <a:xfrm>
            <a:off x="1214414" y="5786454"/>
            <a:ext cx="6643734" cy="1588"/>
          </a:xfrm>
          <a:prstGeom prst="line">
            <a:avLst/>
          </a:prstGeom>
        </p:spPr>
        <p:style>
          <a:lnRef idx="3">
            <a:schemeClr val="accent1"/>
          </a:lnRef>
          <a:fillRef idx="0">
            <a:schemeClr val="accent1"/>
          </a:fillRef>
          <a:effectRef idx="2">
            <a:schemeClr val="accent1"/>
          </a:effectRef>
          <a:fontRef idx="minor">
            <a:schemeClr val="tx1"/>
          </a:fontRef>
        </p:style>
      </p:cxn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95023" y="857233"/>
            <a:ext cx="6965245" cy="642942"/>
          </a:xfrm>
        </p:spPr>
        <p:txBody>
          <a:bodyPr>
            <a:normAutofit fontScale="90000"/>
          </a:bodyPr>
          <a:lstStyle/>
          <a:p>
            <a:pPr rtl="1"/>
            <a:r>
              <a:rPr lang="fa-IR" sz="3100" b="1" dirty="0" smtClean="0">
                <a:solidFill>
                  <a:schemeClr val="accent5">
                    <a:lumMod val="60000"/>
                    <a:lumOff val="40000"/>
                  </a:schemeClr>
                </a:solidFill>
                <a:cs typeface="B Titr" pitchFamily="2" charset="-78"/>
              </a:rPr>
              <a:t/>
            </a:r>
            <a:br>
              <a:rPr lang="fa-IR" sz="3100" b="1" dirty="0" smtClean="0">
                <a:solidFill>
                  <a:schemeClr val="accent5">
                    <a:lumMod val="60000"/>
                    <a:lumOff val="40000"/>
                  </a:schemeClr>
                </a:solidFill>
                <a:cs typeface="B Titr" pitchFamily="2" charset="-78"/>
              </a:rPr>
            </a:br>
            <a:r>
              <a:rPr lang="fa-IR" sz="3100" b="1" dirty="0" smtClean="0">
                <a:solidFill>
                  <a:schemeClr val="accent5">
                    <a:lumMod val="60000"/>
                    <a:lumOff val="40000"/>
                  </a:schemeClr>
                </a:solidFill>
                <a:cs typeface="B Titr" pitchFamily="2" charset="-78"/>
              </a:rPr>
              <a:t>منحنی </a:t>
            </a:r>
            <a:r>
              <a:rPr lang="en-US" sz="3100" b="1" dirty="0" smtClean="0">
                <a:solidFill>
                  <a:schemeClr val="accent5">
                    <a:lumMod val="60000"/>
                    <a:lumOff val="40000"/>
                  </a:schemeClr>
                </a:solidFill>
                <a:latin typeface="Aharoni" pitchFamily="2" charset="-79"/>
                <a:cs typeface="Aharoni" pitchFamily="2" charset="-79"/>
              </a:rPr>
              <a:t>ROC </a:t>
            </a:r>
            <a:r>
              <a:rPr lang="fa-IR" sz="3100" b="1" dirty="0" smtClean="0">
                <a:solidFill>
                  <a:schemeClr val="accent5">
                    <a:lumMod val="60000"/>
                    <a:lumOff val="40000"/>
                  </a:schemeClr>
                </a:solidFill>
                <a:latin typeface="Aharoni" pitchFamily="2" charset="-79"/>
                <a:cs typeface="Aharoni" pitchFamily="2" charset="-79"/>
              </a:rPr>
              <a:t> </a:t>
            </a:r>
            <a:r>
              <a:rPr lang="en-US" sz="5400" dirty="0" smtClean="0"/>
              <a:t> </a:t>
            </a:r>
            <a:r>
              <a:rPr lang="en-US" sz="2200" u="sng" dirty="0" smtClean="0">
                <a:solidFill>
                  <a:srgbClr val="0070C0"/>
                </a:solidFill>
                <a:latin typeface="Aharoni" pitchFamily="2" charset="-79"/>
                <a:cs typeface="Aharoni" pitchFamily="2" charset="-79"/>
              </a:rPr>
              <a:t>(Receiver Operating Characteristics)</a:t>
            </a:r>
            <a:r>
              <a:rPr lang="en-US" sz="3100" b="1" dirty="0" smtClean="0">
                <a:solidFill>
                  <a:schemeClr val="accent5">
                    <a:lumMod val="60000"/>
                    <a:lumOff val="40000"/>
                  </a:schemeClr>
                </a:solidFill>
                <a:latin typeface="Aharoni" pitchFamily="2" charset="-79"/>
                <a:cs typeface="Aharoni" pitchFamily="2" charset="-79"/>
              </a:rPr>
              <a:t/>
            </a:r>
            <a:br>
              <a:rPr lang="en-US" sz="3100" b="1" dirty="0" smtClean="0">
                <a:solidFill>
                  <a:schemeClr val="accent5">
                    <a:lumMod val="60000"/>
                    <a:lumOff val="40000"/>
                  </a:schemeClr>
                </a:solidFill>
                <a:latin typeface="Aharoni" pitchFamily="2" charset="-79"/>
                <a:cs typeface="Aharoni" pitchFamily="2" charset="-79"/>
              </a:rPr>
            </a:br>
            <a:endParaRPr lang="fa-IR" dirty="0">
              <a:solidFill>
                <a:schemeClr val="accent5">
                  <a:lumMod val="60000"/>
                  <a:lumOff val="40000"/>
                </a:schemeClr>
              </a:solidFill>
              <a:latin typeface="Aharoni" pitchFamily="2" charset="-79"/>
            </a:endParaRPr>
          </a:p>
        </p:txBody>
      </p:sp>
      <p:sp>
        <p:nvSpPr>
          <p:cNvPr id="5" name="Content Placeholder 4"/>
          <p:cNvSpPr>
            <a:spLocks noGrp="1"/>
          </p:cNvSpPr>
          <p:nvPr>
            <p:ph idx="1"/>
          </p:nvPr>
        </p:nvSpPr>
        <p:spPr>
          <a:xfrm>
            <a:off x="1214414" y="1643050"/>
            <a:ext cx="6929486" cy="4143403"/>
          </a:xfrm>
        </p:spPr>
        <p:txBody>
          <a:bodyPr>
            <a:normAutofit fontScale="92500"/>
          </a:bodyPr>
          <a:lstStyle/>
          <a:p>
            <a:pPr algn="just" rtl="1"/>
            <a:r>
              <a:rPr lang="fa-IR" dirty="0" smtClean="0">
                <a:solidFill>
                  <a:srgbClr val="002060"/>
                </a:solidFill>
                <a:cs typeface="B Mitra" pitchFamily="2" charset="-78"/>
              </a:rPr>
              <a:t>یک نمایش گرافیکی از </a:t>
            </a:r>
            <a:r>
              <a:rPr lang="fa-IR" dirty="0" smtClean="0">
                <a:solidFill>
                  <a:srgbClr val="C00000"/>
                </a:solidFill>
                <a:cs typeface="B Mitra" pitchFamily="2" charset="-78"/>
              </a:rPr>
              <a:t>حساسیت بر روی محور </a:t>
            </a:r>
            <a:r>
              <a:rPr lang="en-US" dirty="0" smtClean="0">
                <a:solidFill>
                  <a:srgbClr val="C00000"/>
                </a:solidFill>
                <a:cs typeface="B Mitra" pitchFamily="2" charset="-78"/>
              </a:rPr>
              <a:t>Y</a:t>
            </a:r>
            <a:r>
              <a:rPr lang="fa-IR" dirty="0" smtClean="0">
                <a:solidFill>
                  <a:srgbClr val="C00000"/>
                </a:solidFill>
                <a:cs typeface="B Mitra" pitchFamily="2" charset="-78"/>
              </a:rPr>
              <a:t> </a:t>
            </a:r>
            <a:r>
              <a:rPr lang="fa-IR" dirty="0" smtClean="0">
                <a:solidFill>
                  <a:srgbClr val="002060"/>
                </a:solidFill>
                <a:cs typeface="B Mitra" pitchFamily="2" charset="-78"/>
              </a:rPr>
              <a:t>ها و (ویژگی-1) یا </a:t>
            </a:r>
            <a:r>
              <a:rPr lang="fa-IR" dirty="0" smtClean="0">
                <a:solidFill>
                  <a:srgbClr val="C00000"/>
                </a:solidFill>
                <a:cs typeface="B Mitra" pitchFamily="2" charset="-78"/>
              </a:rPr>
              <a:t>میزان مثبت کاذب بر روی محور </a:t>
            </a:r>
            <a:r>
              <a:rPr lang="en-US" dirty="0" smtClean="0">
                <a:solidFill>
                  <a:srgbClr val="C00000"/>
                </a:solidFill>
                <a:cs typeface="B Mitra" pitchFamily="2" charset="-78"/>
              </a:rPr>
              <a:t>X</a:t>
            </a:r>
            <a:r>
              <a:rPr lang="fa-IR" dirty="0" smtClean="0">
                <a:solidFill>
                  <a:srgbClr val="C00000"/>
                </a:solidFill>
                <a:cs typeface="B Mitra" pitchFamily="2" charset="-78"/>
              </a:rPr>
              <a:t> </a:t>
            </a:r>
            <a:r>
              <a:rPr lang="fa-IR" dirty="0" smtClean="0">
                <a:solidFill>
                  <a:srgbClr val="002060"/>
                </a:solidFill>
                <a:cs typeface="B Mitra" pitchFamily="2" charset="-78"/>
              </a:rPr>
              <a:t>ها به همراه نقاط برش متعدد از داده های تست است.</a:t>
            </a:r>
          </a:p>
          <a:p>
            <a:pPr algn="just" rtl="1"/>
            <a:r>
              <a:rPr lang="fa-IR" dirty="0" smtClean="0">
                <a:solidFill>
                  <a:srgbClr val="002060"/>
                </a:solidFill>
                <a:cs typeface="B Mitra" pitchFamily="2" charset="-78"/>
              </a:rPr>
              <a:t> این نمودار  معمولا در یک جدول چهار گوش نمایش داده می شود.</a:t>
            </a:r>
          </a:p>
          <a:p>
            <a:pPr algn="just" rtl="1"/>
            <a:r>
              <a:rPr lang="fa-IR" dirty="0" smtClean="0">
                <a:solidFill>
                  <a:srgbClr val="002060"/>
                </a:solidFill>
                <a:cs typeface="B Mitra" pitchFamily="2" charset="-78"/>
              </a:rPr>
              <a:t> </a:t>
            </a:r>
            <a:r>
              <a:rPr lang="fa-IR" dirty="0" smtClean="0">
                <a:solidFill>
                  <a:srgbClr val="7030A0"/>
                </a:solidFill>
                <a:cs typeface="B Mitra" pitchFamily="2" charset="-78"/>
              </a:rPr>
              <a:t>فضای زیر منحنی (</a:t>
            </a:r>
            <a:r>
              <a:rPr lang="en-US" dirty="0" smtClean="0">
                <a:solidFill>
                  <a:srgbClr val="7030A0"/>
                </a:solidFill>
                <a:cs typeface="B Mitra" pitchFamily="2" charset="-78"/>
              </a:rPr>
              <a:t>AUC</a:t>
            </a:r>
            <a:r>
              <a:rPr lang="fa-IR" dirty="0" smtClean="0">
                <a:solidFill>
                  <a:srgbClr val="7030A0"/>
                </a:solidFill>
                <a:cs typeface="B Mitra" pitchFamily="2" charset="-78"/>
              </a:rPr>
              <a:t>) یک بخش موثر در اندازه گیری حساسیت و ویژگی جهت بررسی اعتبار اصلی(</a:t>
            </a:r>
            <a:r>
              <a:rPr lang="en-US" dirty="0" smtClean="0">
                <a:solidFill>
                  <a:srgbClr val="7030A0"/>
                </a:solidFill>
                <a:cs typeface="B Mitra" pitchFamily="2" charset="-78"/>
              </a:rPr>
              <a:t>inherent validity</a:t>
            </a:r>
            <a:r>
              <a:rPr lang="fa-IR" dirty="0" smtClean="0">
                <a:solidFill>
                  <a:srgbClr val="7030A0"/>
                </a:solidFill>
                <a:cs typeface="B Mitra" pitchFamily="2" charset="-78"/>
              </a:rPr>
              <a:t>) تست تشخیصی است. </a:t>
            </a:r>
          </a:p>
          <a:p>
            <a:pPr algn="just" rtl="1">
              <a:buNone/>
            </a:pPr>
            <a:endParaRPr lang="fa-IR" dirty="0" smtClean="0">
              <a:solidFill>
                <a:srgbClr val="7030A0"/>
              </a:solidFill>
              <a:cs typeface="B Mitra" pitchFamily="2" charset="-78"/>
            </a:endParaRPr>
          </a:p>
          <a:p>
            <a:pPr algn="just" rtl="1"/>
            <a:r>
              <a:rPr lang="fa-IR" dirty="0" smtClean="0">
                <a:solidFill>
                  <a:srgbClr val="FF0000"/>
                </a:solidFill>
                <a:cs typeface="B Mitra" pitchFamily="2" charset="-78"/>
              </a:rPr>
              <a:t>حداکثر فضای</a:t>
            </a:r>
            <a:r>
              <a:rPr lang="fa-IR" dirty="0" smtClean="0">
                <a:solidFill>
                  <a:srgbClr val="002060"/>
                </a:solidFill>
                <a:cs typeface="B Mitra" pitchFamily="2" charset="-78"/>
              </a:rPr>
              <a:t> زیر منحنی </a:t>
            </a:r>
            <a:r>
              <a:rPr lang="fa-IR" dirty="0" smtClean="0">
                <a:solidFill>
                  <a:srgbClr val="FF0000"/>
                </a:solidFill>
                <a:cs typeface="B Mitra" pitchFamily="2" charset="-78"/>
              </a:rPr>
              <a:t>برابر با 1 </a:t>
            </a:r>
            <a:r>
              <a:rPr lang="fa-IR" dirty="0" smtClean="0">
                <a:solidFill>
                  <a:srgbClr val="002060"/>
                </a:solidFill>
                <a:cs typeface="B Mitra" pitchFamily="2" charset="-78"/>
              </a:rPr>
              <a:t>و بدین معناست که این تست تشخیصی در جدا کردن بیمار از غیر بیمار </a:t>
            </a:r>
            <a:r>
              <a:rPr lang="fa-IR" dirty="0" smtClean="0">
                <a:solidFill>
                  <a:srgbClr val="FF0000"/>
                </a:solidFill>
                <a:cs typeface="B Mitra" pitchFamily="2" charset="-78"/>
              </a:rPr>
              <a:t>ایده آل </a:t>
            </a:r>
            <a:r>
              <a:rPr lang="fa-IR" dirty="0" smtClean="0">
                <a:solidFill>
                  <a:srgbClr val="002060"/>
                </a:solidFill>
                <a:cs typeface="B Mitra" pitchFamily="2" charset="-78"/>
              </a:rPr>
              <a:t>است.</a:t>
            </a:r>
            <a:r>
              <a:rPr lang="fa-IR" dirty="0" smtClean="0"/>
              <a:t> </a:t>
            </a:r>
            <a:r>
              <a:rPr lang="fa-IR" dirty="0" smtClean="0">
                <a:solidFill>
                  <a:srgbClr val="002060"/>
                </a:solidFill>
                <a:cs typeface="B Mitra" pitchFamily="2" charset="-78"/>
              </a:rPr>
              <a:t>در این حالت </a:t>
            </a:r>
            <a:r>
              <a:rPr lang="fa-IR" dirty="0" smtClean="0">
                <a:solidFill>
                  <a:srgbClr val="00B050"/>
                </a:solidFill>
                <a:cs typeface="B Mitra" pitchFamily="2" charset="-78"/>
              </a:rPr>
              <a:t>هم حساسیت و هم ویژگی مساوی با 1 </a:t>
            </a:r>
            <a:r>
              <a:rPr lang="fa-IR" dirty="0" smtClean="0">
                <a:solidFill>
                  <a:srgbClr val="002060"/>
                </a:solidFill>
                <a:cs typeface="B Mitra" pitchFamily="2" charset="-78"/>
              </a:rPr>
              <a:t>می باشد و هر دو </a:t>
            </a:r>
            <a:r>
              <a:rPr lang="fa-IR" dirty="0" smtClean="0">
                <a:solidFill>
                  <a:srgbClr val="00B050"/>
                </a:solidFill>
                <a:cs typeface="B Mitra" pitchFamily="2" charset="-78"/>
              </a:rPr>
              <a:t>اشتباه منفی و مثبت کاذب برابر با صفر </a:t>
            </a:r>
            <a:r>
              <a:rPr lang="fa-IR" dirty="0" smtClean="0">
                <a:solidFill>
                  <a:srgbClr val="002060"/>
                </a:solidFill>
                <a:cs typeface="B Mitra" pitchFamily="2" charset="-78"/>
              </a:rPr>
              <a:t>است. این شرایط در عمل بعید است که اتفاق بیفتد ولی به طور کلی </a:t>
            </a:r>
            <a:r>
              <a:rPr lang="fa-IR" u="sng" dirty="0" smtClean="0">
                <a:solidFill>
                  <a:srgbClr val="0070C0"/>
                </a:solidFill>
                <a:cs typeface="B Mitra" pitchFamily="2" charset="-78"/>
              </a:rPr>
              <a:t>هر چه فضای زیر منحنی نزدیک به یک باشد به معنای عملکرد بهتر تست می باشد.</a:t>
            </a:r>
            <a:endParaRPr lang="fa-IR" u="sng" dirty="0">
              <a:solidFill>
                <a:srgbClr val="0070C0"/>
              </a:solidFill>
              <a:cs typeface="B Mitra" pitchFamily="2" charset="-78"/>
            </a:endParaRPr>
          </a:p>
        </p:txBody>
      </p:sp>
      <p:sp>
        <p:nvSpPr>
          <p:cNvPr id="6" name="Slide Number Placeholder 5"/>
          <p:cNvSpPr>
            <a:spLocks noGrp="1"/>
          </p:cNvSpPr>
          <p:nvPr>
            <p:ph type="sldNum" sz="quarter" idx="12"/>
          </p:nvPr>
        </p:nvSpPr>
        <p:spPr/>
        <p:txBody>
          <a:bodyPr/>
          <a:lstStyle/>
          <a:p>
            <a:fld id="{48ED069C-59D4-4843-967A-79626951CA5A}" type="slidenum">
              <a:rPr lang="en-US" smtClean="0"/>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chemeClr val="accent5">
                    <a:lumMod val="60000"/>
                    <a:lumOff val="40000"/>
                  </a:schemeClr>
                </a:solidFill>
                <a:latin typeface="Aharoni" pitchFamily="2" charset="-79"/>
                <a:cs typeface="Aharoni" pitchFamily="2" charset="-79"/>
              </a:rPr>
              <a:t>Terms In Scoring</a:t>
            </a:r>
            <a:endParaRPr lang="fa-IR" sz="3200" dirty="0">
              <a:solidFill>
                <a:schemeClr val="accent5">
                  <a:lumMod val="60000"/>
                  <a:lumOff val="40000"/>
                </a:schemeClr>
              </a:solidFill>
              <a:latin typeface="Aharoni" pitchFamily="2" charset="-79"/>
            </a:endParaRPr>
          </a:p>
        </p:txBody>
      </p:sp>
      <p:sp>
        <p:nvSpPr>
          <p:cNvPr id="3" name="Content Placeholder 2"/>
          <p:cNvSpPr>
            <a:spLocks noGrp="1"/>
          </p:cNvSpPr>
          <p:nvPr>
            <p:ph idx="1"/>
          </p:nvPr>
        </p:nvSpPr>
        <p:spPr/>
        <p:txBody>
          <a:bodyPr/>
          <a:lstStyle/>
          <a:p>
            <a:r>
              <a:rPr lang="en-US" dirty="0" smtClean="0">
                <a:solidFill>
                  <a:schemeClr val="accent4">
                    <a:lumMod val="75000"/>
                  </a:schemeClr>
                </a:solidFill>
              </a:rPr>
              <a:t>Gold Standard</a:t>
            </a:r>
          </a:p>
          <a:p>
            <a:endParaRPr lang="en-US" dirty="0" smtClean="0">
              <a:solidFill>
                <a:schemeClr val="accent4">
                  <a:lumMod val="75000"/>
                </a:schemeClr>
              </a:solidFill>
            </a:endParaRPr>
          </a:p>
          <a:p>
            <a:r>
              <a:rPr lang="en-US" dirty="0" smtClean="0">
                <a:solidFill>
                  <a:schemeClr val="accent4">
                    <a:lumMod val="75000"/>
                  </a:schemeClr>
                </a:solidFill>
              </a:rPr>
              <a:t>Standard Setting</a:t>
            </a:r>
          </a:p>
          <a:p>
            <a:pPr>
              <a:buNone/>
            </a:pPr>
            <a:r>
              <a:rPr lang="en-US" sz="2000" dirty="0" smtClean="0">
                <a:solidFill>
                  <a:srgbClr val="0070C0"/>
                </a:solidFill>
              </a:rPr>
              <a:t>      - Cut Score</a:t>
            </a:r>
          </a:p>
          <a:p>
            <a:pPr>
              <a:buNone/>
            </a:pPr>
            <a:r>
              <a:rPr lang="en-US" sz="2000" dirty="0" smtClean="0">
                <a:solidFill>
                  <a:srgbClr val="0070C0"/>
                </a:solidFill>
              </a:rPr>
              <a:t>      - Passing Score</a:t>
            </a:r>
          </a:p>
          <a:p>
            <a:pPr>
              <a:buNone/>
            </a:pPr>
            <a:r>
              <a:rPr lang="en-US" sz="2000" dirty="0" smtClean="0">
                <a:solidFill>
                  <a:srgbClr val="0070C0"/>
                </a:solidFill>
              </a:rPr>
              <a:t>      - Cut off Point</a:t>
            </a:r>
            <a:endParaRPr lang="fa-IR" sz="2000" dirty="0">
              <a:solidFill>
                <a:srgbClr val="0070C0"/>
              </a:solidFill>
            </a:endParaRPr>
          </a:p>
        </p:txBody>
      </p:sp>
      <p:sp>
        <p:nvSpPr>
          <p:cNvPr id="6" name="Slide Number Placeholder 5"/>
          <p:cNvSpPr>
            <a:spLocks noGrp="1"/>
          </p:cNvSpPr>
          <p:nvPr>
            <p:ph type="sldNum" sz="quarter" idx="12"/>
          </p:nvPr>
        </p:nvSpPr>
        <p:spPr/>
        <p:txBody>
          <a:bodyPr/>
          <a:lstStyle/>
          <a:p>
            <a:fld id="{48ED069C-59D4-4843-967A-79626951CA5A}" type="slidenum">
              <a:rPr lang="en-US" smtClean="0"/>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3"/>
            <a:ext cx="6965245" cy="896906"/>
          </a:xfrm>
        </p:spPr>
        <p:txBody>
          <a:bodyPr/>
          <a:lstStyle/>
          <a:p>
            <a:endParaRPr lang="fa-IR" dirty="0"/>
          </a:p>
        </p:txBody>
      </p:sp>
      <p:sp>
        <p:nvSpPr>
          <p:cNvPr id="3" name="Content Placeholder 2"/>
          <p:cNvSpPr>
            <a:spLocks noGrp="1"/>
          </p:cNvSpPr>
          <p:nvPr>
            <p:ph idx="1"/>
          </p:nvPr>
        </p:nvSpPr>
        <p:spPr/>
        <p:txBody>
          <a:bodyPr/>
          <a:lstStyle/>
          <a:p>
            <a:endParaRPr lang="fa-IR"/>
          </a:p>
        </p:txBody>
      </p:sp>
      <p:sp>
        <p:nvSpPr>
          <p:cNvPr id="6" name="Slide Number Placeholder 5"/>
          <p:cNvSpPr>
            <a:spLocks noGrp="1"/>
          </p:cNvSpPr>
          <p:nvPr>
            <p:ph type="sldNum" sz="quarter" idx="12"/>
          </p:nvPr>
        </p:nvSpPr>
        <p:spPr/>
        <p:txBody>
          <a:bodyPr/>
          <a:lstStyle/>
          <a:p>
            <a:fld id="{48ED069C-59D4-4843-967A-79626951CA5A}" type="slidenum">
              <a:rPr lang="en-US" smtClean="0"/>
              <a:pPr/>
              <a:t>40</a:t>
            </a:fld>
            <a:endParaRPr lang="en-US"/>
          </a:p>
        </p:txBody>
      </p:sp>
      <p:pic>
        <p:nvPicPr>
          <p:cNvPr id="2050" name="Picture 2"/>
          <p:cNvPicPr>
            <a:picLocks noChangeAspect="1" noChangeArrowheads="1"/>
          </p:cNvPicPr>
          <p:nvPr/>
        </p:nvPicPr>
        <p:blipFill>
          <a:blip r:embed="rId2"/>
          <a:srcRect/>
          <a:stretch>
            <a:fillRect/>
          </a:stretch>
        </p:blipFill>
        <p:spPr bwMode="auto">
          <a:xfrm>
            <a:off x="1000100" y="785794"/>
            <a:ext cx="6929486" cy="53578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1071538" y="1357298"/>
            <a:ext cx="6929486" cy="4643470"/>
          </a:xfrm>
        </p:spPr>
        <p:txBody>
          <a:bodyPr>
            <a:normAutofit/>
          </a:bodyPr>
          <a:lstStyle/>
          <a:p>
            <a:pPr algn="just" rtl="1"/>
            <a:r>
              <a:rPr lang="fa-IR" dirty="0" smtClean="0">
                <a:solidFill>
                  <a:srgbClr val="002060"/>
                </a:solidFill>
                <a:cs typeface="B Mitra" pitchFamily="2" charset="-78"/>
              </a:rPr>
              <a:t>قطری که نقطه ی (0, 0) را به (1 , 1) وصل می کند، چهارگوش را به دو قسمت مساوی 0/5 تقسیم می کند. زمانی که منحنی این خط باشد یعنی شانس تشخیص بیمار از سالم 50 – 50 می باشد. حداقل فضای زیر منحنی می بایستی 0/5 درنظر گرفته شود.</a:t>
            </a:r>
          </a:p>
          <a:p>
            <a:pPr algn="just" rtl="1"/>
            <a:endParaRPr lang="fa-IR" dirty="0" smtClean="0">
              <a:solidFill>
                <a:srgbClr val="002060"/>
              </a:solidFill>
              <a:cs typeface="B Mitra" pitchFamily="2" charset="-78"/>
            </a:endParaRPr>
          </a:p>
          <a:p>
            <a:pPr algn="just" rtl="1"/>
            <a:r>
              <a:rPr lang="fa-IR" dirty="0" smtClean="0">
                <a:solidFill>
                  <a:srgbClr val="002060"/>
                </a:solidFill>
                <a:cs typeface="B Mitra" pitchFamily="2" charset="-78"/>
              </a:rPr>
              <a:t> </a:t>
            </a:r>
            <a:r>
              <a:rPr lang="en-US" dirty="0" smtClean="0">
                <a:solidFill>
                  <a:srgbClr val="0070C0"/>
                </a:solidFill>
                <a:cs typeface="B Mitra" pitchFamily="2" charset="-78"/>
              </a:rPr>
              <a:t>AUC=0</a:t>
            </a:r>
            <a:r>
              <a:rPr lang="fa-IR" dirty="0" smtClean="0">
                <a:solidFill>
                  <a:srgbClr val="0070C0"/>
                </a:solidFill>
                <a:cs typeface="B Mitra" pitchFamily="2" charset="-78"/>
              </a:rPr>
              <a:t> به معنای دسته بندی کاملا غلط موارد می باشد، بدین صورت که همه موارد بیمار  سالم تشخیص داده شده و همه موارد سالم ، بیمار دسته بندی می شود.</a:t>
            </a:r>
          </a:p>
          <a:p>
            <a:pPr algn="just" rtl="1"/>
            <a:endParaRPr lang="fa-IR" dirty="0" smtClean="0">
              <a:solidFill>
                <a:srgbClr val="0070C0"/>
              </a:solidFill>
              <a:cs typeface="B Mitra" pitchFamily="2" charset="-78"/>
            </a:endParaRPr>
          </a:p>
          <a:p>
            <a:pPr algn="just" rtl="1"/>
            <a:r>
              <a:rPr lang="fa-IR" dirty="0" smtClean="0">
                <a:solidFill>
                  <a:srgbClr val="002060"/>
                </a:solidFill>
                <a:cs typeface="B Mitra" pitchFamily="2" charset="-78"/>
              </a:rPr>
              <a:t> نکته جالب اینجاست که اگر چنین اتفاقی افتاد با جابجا کردن نقطه 0و1 می توان به ایده آل ترین حالت تشخیصی دست یافت.</a:t>
            </a:r>
            <a:endParaRPr lang="fa-IR" dirty="0">
              <a:solidFill>
                <a:srgbClr val="002060"/>
              </a:solidFill>
              <a:cs typeface="B Mitra" pitchFamily="2" charset="-78"/>
            </a:endParaRPr>
          </a:p>
        </p:txBody>
      </p:sp>
      <p:sp>
        <p:nvSpPr>
          <p:cNvPr id="4" name="Slide Number Placeholder 3"/>
          <p:cNvSpPr>
            <a:spLocks noGrp="1"/>
          </p:cNvSpPr>
          <p:nvPr>
            <p:ph type="sldNum" sz="quarter" idx="12"/>
          </p:nvPr>
        </p:nvSpPr>
        <p:spPr/>
        <p:txBody>
          <a:bodyPr/>
          <a:lstStyle/>
          <a:p>
            <a:fld id="{48ED069C-59D4-4843-967A-79626951CA5A}" type="slidenum">
              <a:rPr lang="en-US" smtClean="0"/>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1357299"/>
            <a:ext cx="6965245" cy="285752"/>
          </a:xfrm>
        </p:spPr>
        <p:txBody>
          <a:bodyPr>
            <a:normAutofit fontScale="90000"/>
          </a:bodyPr>
          <a:lstStyle/>
          <a:p>
            <a:r>
              <a:rPr lang="fa-IR" sz="3100" b="1" dirty="0" smtClean="0">
                <a:solidFill>
                  <a:schemeClr val="accent5">
                    <a:lumMod val="60000"/>
                    <a:lumOff val="40000"/>
                  </a:schemeClr>
                </a:solidFill>
                <a:latin typeface="Aharoni" pitchFamily="2" charset="-79"/>
                <a:cs typeface="B Titr" pitchFamily="2" charset="-78"/>
              </a:rPr>
              <a:t>مزایای منحنی راک:</a:t>
            </a:r>
            <a:r>
              <a:rPr lang="en-US" sz="3100" dirty="0" smtClean="0">
                <a:solidFill>
                  <a:schemeClr val="accent5">
                    <a:lumMod val="60000"/>
                    <a:lumOff val="40000"/>
                  </a:schemeClr>
                </a:solidFill>
                <a:latin typeface="Aharoni" pitchFamily="2" charset="-79"/>
                <a:cs typeface="B Titr" pitchFamily="2" charset="-78"/>
              </a:rPr>
              <a:t/>
            </a:r>
            <a:br>
              <a:rPr lang="en-US" sz="3100" dirty="0" smtClean="0">
                <a:solidFill>
                  <a:schemeClr val="accent5">
                    <a:lumMod val="60000"/>
                    <a:lumOff val="40000"/>
                  </a:schemeClr>
                </a:solidFill>
                <a:latin typeface="Aharoni" pitchFamily="2" charset="-79"/>
                <a:cs typeface="B Titr" pitchFamily="2" charset="-78"/>
              </a:rPr>
            </a:br>
            <a:endParaRPr lang="fa-IR" dirty="0">
              <a:solidFill>
                <a:schemeClr val="accent5">
                  <a:lumMod val="60000"/>
                  <a:lumOff val="40000"/>
                </a:schemeClr>
              </a:solidFill>
              <a:latin typeface="Aharoni" pitchFamily="2" charset="-79"/>
              <a:cs typeface="B Titr" pitchFamily="2" charset="-78"/>
            </a:endParaRPr>
          </a:p>
        </p:txBody>
      </p:sp>
      <p:sp>
        <p:nvSpPr>
          <p:cNvPr id="3" name="Content Placeholder 2"/>
          <p:cNvSpPr>
            <a:spLocks noGrp="1"/>
          </p:cNvSpPr>
          <p:nvPr>
            <p:ph idx="1"/>
          </p:nvPr>
        </p:nvSpPr>
        <p:spPr>
          <a:xfrm>
            <a:off x="1142976" y="1714488"/>
            <a:ext cx="6786610" cy="4286280"/>
          </a:xfrm>
        </p:spPr>
        <p:txBody>
          <a:bodyPr>
            <a:normAutofit fontScale="92500" lnSpcReduction="20000"/>
          </a:bodyPr>
          <a:lstStyle/>
          <a:p>
            <a:pPr marL="457200" indent="-457200" algn="just" rtl="1">
              <a:buFont typeface="+mj-lt"/>
              <a:buAutoNum type="arabicParenR"/>
            </a:pPr>
            <a:r>
              <a:rPr lang="fa-IR" dirty="0" smtClean="0">
                <a:solidFill>
                  <a:srgbClr val="002060"/>
                </a:solidFill>
                <a:cs typeface="B Mitra" pitchFamily="2" charset="-78"/>
              </a:rPr>
              <a:t>منحنی راک تمامی نقاط برش احتمالی را نشان می دهد و هر کسی می تواند نقطه برش نهایی مربوط به پروسیجر خود و با توجه به هدف خود را پیدا کند.</a:t>
            </a:r>
          </a:p>
          <a:p>
            <a:pPr marL="457200" indent="-457200" algn="just" rtl="1">
              <a:buFont typeface="+mj-lt"/>
              <a:buAutoNum type="arabicParenR"/>
            </a:pPr>
            <a:r>
              <a:rPr lang="fa-IR" dirty="0" smtClean="0">
                <a:solidFill>
                  <a:srgbClr val="002060"/>
                </a:solidFill>
                <a:cs typeface="B Mitra" pitchFamily="2" charset="-78"/>
              </a:rPr>
              <a:t>منحنی راک مستقل از شیوع بیماری می باشد.</a:t>
            </a:r>
          </a:p>
          <a:p>
            <a:pPr marL="457200" indent="-457200" algn="just" rtl="1">
              <a:buFont typeface="+mj-lt"/>
              <a:buAutoNum type="arabicParenR"/>
            </a:pPr>
            <a:r>
              <a:rPr lang="fa-IR" dirty="0" smtClean="0">
                <a:solidFill>
                  <a:srgbClr val="002060"/>
                </a:solidFill>
                <a:cs typeface="B Mitra" pitchFamily="2" charset="-78"/>
              </a:rPr>
              <a:t>دو یا چند تست تشخیصی همزمان از طریق یک جدول و نمودار قابل مقایسه هستند.</a:t>
            </a:r>
          </a:p>
          <a:p>
            <a:pPr marL="457200" indent="-457200" algn="just" rtl="1">
              <a:buFont typeface="+mj-lt"/>
              <a:buAutoNum type="arabicParenR"/>
            </a:pPr>
            <a:r>
              <a:rPr lang="fa-IR" dirty="0" smtClean="0">
                <a:solidFill>
                  <a:srgbClr val="002060"/>
                </a:solidFill>
                <a:cs typeface="B Mitra" pitchFamily="2" charset="-78"/>
              </a:rPr>
              <a:t>بعضی اوقات از ویژگی مهمتر است و بر عکس. منحنی راک در پیدا کردن حساسیت و یا ویژگی مورد نیاز کمک می کند. </a:t>
            </a:r>
          </a:p>
          <a:p>
            <a:pPr marL="457200" indent="-457200" algn="just" rtl="1">
              <a:buFont typeface="+mj-lt"/>
              <a:buAutoNum type="arabicParenR"/>
            </a:pPr>
            <a:r>
              <a:rPr lang="fa-IR" dirty="0" smtClean="0">
                <a:solidFill>
                  <a:srgbClr val="002060"/>
                </a:solidFill>
                <a:cs typeface="B Mitra" pitchFamily="2" charset="-78"/>
              </a:rPr>
              <a:t>فضای  تجربی زیر منحنی راک (</a:t>
            </a:r>
            <a:r>
              <a:rPr lang="en-US" dirty="0" smtClean="0">
                <a:solidFill>
                  <a:srgbClr val="002060"/>
                </a:solidFill>
                <a:cs typeface="B Mitra" pitchFamily="2" charset="-78"/>
              </a:rPr>
              <a:t>Empirical Area Under the Roc Curve</a:t>
            </a:r>
            <a:r>
              <a:rPr lang="fa-IR" dirty="0" smtClean="0">
                <a:solidFill>
                  <a:srgbClr val="002060"/>
                </a:solidFill>
                <a:cs typeface="B Mitra" pitchFamily="2" charset="-78"/>
              </a:rPr>
              <a:t>) ثابت می ماند. </a:t>
            </a:r>
          </a:p>
          <a:p>
            <a:pPr marL="457200" indent="-457200" algn="just" rtl="1">
              <a:buFont typeface="+mj-lt"/>
              <a:buAutoNum type="arabicParenR"/>
            </a:pPr>
            <a:r>
              <a:rPr lang="fa-IR" dirty="0" smtClean="0">
                <a:solidFill>
                  <a:srgbClr val="002060"/>
                </a:solidFill>
                <a:cs typeface="B Mitra" pitchFamily="2" charset="-78"/>
              </a:rPr>
              <a:t>خلاصه مفیدی از اندازه گیری ها، برای مشخص کردن اعتبار تست تشخیصی می تواند حاصل شود. </a:t>
            </a:r>
          </a:p>
          <a:p>
            <a:pPr marL="457200" indent="-457200" algn="just" rtl="1">
              <a:buFont typeface="+mj-lt"/>
              <a:buAutoNum type="arabicParenR"/>
            </a:pPr>
            <a:r>
              <a:rPr lang="fa-IR" dirty="0" smtClean="0">
                <a:solidFill>
                  <a:srgbClr val="002060"/>
                </a:solidFill>
                <a:cs typeface="B Mitra" pitchFamily="2" charset="-78"/>
              </a:rPr>
              <a:t>جهت بدست آوردن فضای زیر منحنی راک روشهای پارامتریک و ناپارامتریک وجود دارد.</a:t>
            </a:r>
          </a:p>
        </p:txBody>
      </p:sp>
      <p:sp>
        <p:nvSpPr>
          <p:cNvPr id="4" name="Slide Number Placeholder 3"/>
          <p:cNvSpPr>
            <a:spLocks noGrp="1"/>
          </p:cNvSpPr>
          <p:nvPr>
            <p:ph type="sldNum" sz="quarter" idx="12"/>
          </p:nvPr>
        </p:nvSpPr>
        <p:spPr/>
        <p:txBody>
          <a:bodyPr/>
          <a:lstStyle/>
          <a:p>
            <a:fld id="{48ED069C-59D4-4843-967A-79626951CA5A}" type="slidenum">
              <a:rPr lang="en-US" smtClean="0"/>
              <a:pPr/>
              <a:t>42</a:t>
            </a:fld>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95023" y="817583"/>
            <a:ext cx="6965245" cy="968344"/>
          </a:xfrm>
        </p:spPr>
        <p:txBody>
          <a:bodyPr>
            <a:normAutofit/>
          </a:bodyPr>
          <a:lstStyle/>
          <a:p>
            <a:r>
              <a:rPr lang="en-US" sz="3200" b="1" dirty="0" smtClean="0">
                <a:solidFill>
                  <a:schemeClr val="accent5">
                    <a:lumMod val="60000"/>
                    <a:lumOff val="40000"/>
                  </a:schemeClr>
                </a:solidFill>
                <a:cs typeface="B Titr" pitchFamily="2" charset="-78"/>
              </a:rPr>
              <a:t> </a:t>
            </a:r>
            <a:r>
              <a:rPr lang="en-US" sz="3200" b="1" dirty="0" smtClean="0">
                <a:solidFill>
                  <a:schemeClr val="accent5">
                    <a:lumMod val="60000"/>
                    <a:lumOff val="40000"/>
                  </a:schemeClr>
                </a:solidFill>
                <a:latin typeface="Aharoni" pitchFamily="2" charset="-79"/>
                <a:cs typeface="Aharoni" pitchFamily="2" charset="-79"/>
              </a:rPr>
              <a:t>ROC</a:t>
            </a:r>
            <a:r>
              <a:rPr lang="en-US" sz="3200" b="1" dirty="0" smtClean="0">
                <a:solidFill>
                  <a:schemeClr val="accent5">
                    <a:lumMod val="60000"/>
                    <a:lumOff val="40000"/>
                  </a:schemeClr>
                </a:solidFill>
                <a:cs typeface="B Titr" pitchFamily="2" charset="-78"/>
              </a:rPr>
              <a:t> </a:t>
            </a:r>
            <a:r>
              <a:rPr lang="fa-IR" sz="3200" b="1" dirty="0" smtClean="0">
                <a:solidFill>
                  <a:schemeClr val="accent5">
                    <a:lumMod val="60000"/>
                    <a:lumOff val="40000"/>
                  </a:schemeClr>
                </a:solidFill>
                <a:cs typeface="B Titr" pitchFamily="2" charset="-78"/>
              </a:rPr>
              <a:t>تفسیر منحنی</a:t>
            </a:r>
            <a:endParaRPr lang="fa-IR" sz="3200" dirty="0">
              <a:solidFill>
                <a:schemeClr val="accent5">
                  <a:lumMod val="60000"/>
                  <a:lumOff val="40000"/>
                </a:schemeClr>
              </a:solidFill>
              <a:cs typeface="B Titr" pitchFamily="2" charset="-78"/>
            </a:endParaRPr>
          </a:p>
        </p:txBody>
      </p:sp>
      <p:sp>
        <p:nvSpPr>
          <p:cNvPr id="5" name="Content Placeholder 4"/>
          <p:cNvSpPr>
            <a:spLocks noGrp="1"/>
          </p:cNvSpPr>
          <p:nvPr>
            <p:ph idx="1"/>
          </p:nvPr>
        </p:nvSpPr>
        <p:spPr>
          <a:xfrm>
            <a:off x="1071538" y="1785926"/>
            <a:ext cx="6929486" cy="4143403"/>
          </a:xfrm>
        </p:spPr>
        <p:txBody>
          <a:bodyPr>
            <a:normAutofit fontScale="92500"/>
          </a:bodyPr>
          <a:lstStyle/>
          <a:p>
            <a:pPr algn="just" rtl="1"/>
            <a:r>
              <a:rPr lang="fa-IR" dirty="0" smtClean="0">
                <a:solidFill>
                  <a:srgbClr val="7030A0"/>
                </a:solidFill>
                <a:cs typeface="B Mitra" pitchFamily="2" charset="-78"/>
              </a:rPr>
              <a:t>سطح زیر منحنی راک یک شاخص منفرد برای ارزیابی عملکرد تست تشخیصی است. هرچه این فضا بزرگتر باشد، نشان می دهد عملکرد تست بهتر است. چنانچه دو تست، فضای زیر منحنی برابری داشته باشند، نشاندهنده عملکرد طبی یکسان آن دو می باشد. اگرچه ممکن است الزاما شکل دو منحنی شبیه هم نباشد</a:t>
            </a:r>
            <a:r>
              <a:rPr lang="fa-IR" dirty="0" smtClean="0">
                <a:solidFill>
                  <a:srgbClr val="002060"/>
                </a:solidFill>
                <a:cs typeface="B Mitra" pitchFamily="2" charset="-78"/>
              </a:rPr>
              <a:t>.</a:t>
            </a:r>
          </a:p>
          <a:p>
            <a:pPr algn="just" rtl="1">
              <a:buNone/>
            </a:pPr>
            <a:endParaRPr lang="fa-IR" dirty="0" smtClean="0">
              <a:solidFill>
                <a:srgbClr val="002060"/>
              </a:solidFill>
              <a:cs typeface="B Mitra" pitchFamily="2" charset="-78"/>
            </a:endParaRPr>
          </a:p>
          <a:p>
            <a:pPr algn="just" rtl="1"/>
            <a:r>
              <a:rPr lang="fa-IR" dirty="0" smtClean="0">
                <a:solidFill>
                  <a:srgbClr val="0070C0"/>
                </a:solidFill>
                <a:cs typeface="B Mitra" pitchFamily="2" charset="-78"/>
              </a:rPr>
              <a:t>سه تفسیر رایج سطح زیر منحنی راک:</a:t>
            </a:r>
            <a:endParaRPr lang="en-US" dirty="0" smtClean="0">
              <a:solidFill>
                <a:srgbClr val="0070C0"/>
              </a:solidFill>
              <a:cs typeface="B Mitra" pitchFamily="2" charset="-78"/>
            </a:endParaRPr>
          </a:p>
          <a:p>
            <a:pPr marL="457200" lvl="0" indent="-457200" algn="just" rtl="1">
              <a:buFont typeface="+mj-lt"/>
              <a:buAutoNum type="arabicParenR"/>
            </a:pPr>
            <a:r>
              <a:rPr lang="fa-IR" dirty="0" smtClean="0">
                <a:solidFill>
                  <a:srgbClr val="002060"/>
                </a:solidFill>
                <a:cs typeface="B Mitra" pitchFamily="2" charset="-78"/>
              </a:rPr>
              <a:t>مقدار متوسط حساسیت برای همه موارد احتمالی ویژگی.</a:t>
            </a:r>
          </a:p>
          <a:p>
            <a:pPr marL="457200" lvl="0" indent="-457200" algn="just" rtl="1">
              <a:buFont typeface="+mj-lt"/>
              <a:buAutoNum type="arabicParenR"/>
            </a:pPr>
            <a:r>
              <a:rPr lang="fa-IR" dirty="0" smtClean="0">
                <a:solidFill>
                  <a:srgbClr val="002060"/>
                </a:solidFill>
                <a:cs typeface="B Mitra" pitchFamily="2" charset="-78"/>
              </a:rPr>
              <a:t>مقدار متوسط ویژگی برای تمامی موارد احتمالی حساسیت.</a:t>
            </a:r>
          </a:p>
          <a:p>
            <a:pPr marL="457200" lvl="0" indent="-457200" algn="just" rtl="1">
              <a:buFont typeface="+mj-lt"/>
              <a:buAutoNum type="arabicParenR"/>
            </a:pPr>
            <a:r>
              <a:rPr lang="fa-IR" dirty="0" smtClean="0">
                <a:solidFill>
                  <a:srgbClr val="002060"/>
                </a:solidFill>
                <a:cs typeface="B Mitra" pitchFamily="2" charset="-78"/>
              </a:rPr>
              <a:t> احتمال اینکه انتخاب تصادفی بیماران با تست تشخیصی مثبت، بزرگتر از انتخاب تصادفی موارد با تست تشخیصی منفی باشد. این تفسیر بر پایه محاسبه سطح زیر منحنی از طریق آزمونهای ناپارامتری (من ویتنی یو) انجام می شود.</a:t>
            </a:r>
            <a:endParaRPr lang="en-US" dirty="0" smtClean="0">
              <a:solidFill>
                <a:srgbClr val="002060"/>
              </a:solidFill>
              <a:cs typeface="B Mitra" pitchFamily="2" charset="-78"/>
            </a:endParaRPr>
          </a:p>
          <a:p>
            <a:pPr algn="r" rtl="1"/>
            <a:endParaRPr lang="fa-IR" dirty="0"/>
          </a:p>
        </p:txBody>
      </p:sp>
      <p:sp>
        <p:nvSpPr>
          <p:cNvPr id="6" name="Slide Number Placeholder 5"/>
          <p:cNvSpPr>
            <a:spLocks noGrp="1"/>
          </p:cNvSpPr>
          <p:nvPr>
            <p:ph type="sldNum" sz="quarter" idx="12"/>
          </p:nvPr>
        </p:nvSpPr>
        <p:spPr/>
        <p:txBody>
          <a:bodyPr/>
          <a:lstStyle/>
          <a:p>
            <a:fld id="{48ED069C-59D4-4843-967A-79626951CA5A}" type="slidenum">
              <a:rPr lang="en-US" smtClean="0"/>
              <a:pPr/>
              <a:t>43</a:t>
            </a:fld>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endParaRPr lang="fa-IR"/>
          </a:p>
        </p:txBody>
      </p:sp>
      <p:sp>
        <p:nvSpPr>
          <p:cNvPr id="8" name="Content Placeholder 7"/>
          <p:cNvSpPr>
            <a:spLocks noGrp="1"/>
          </p:cNvSpPr>
          <p:nvPr>
            <p:ph idx="1"/>
          </p:nvPr>
        </p:nvSpPr>
        <p:spPr>
          <a:xfrm>
            <a:off x="1463040" y="2119256"/>
            <a:ext cx="6196405" cy="3881511"/>
          </a:xfrm>
        </p:spPr>
        <p:txBody>
          <a:bodyPr/>
          <a:lstStyle/>
          <a:p>
            <a:pPr algn="r" rtl="1"/>
            <a:endParaRPr lang="fa-IR" dirty="0" smtClean="0"/>
          </a:p>
          <a:p>
            <a:pPr algn="r" rtl="1"/>
            <a:endParaRPr lang="fa-IR" dirty="0" smtClean="0"/>
          </a:p>
          <a:p>
            <a:pPr algn="r" rtl="1"/>
            <a:endParaRPr lang="fa-IR" dirty="0" smtClean="0"/>
          </a:p>
          <a:p>
            <a:pPr algn="r" rtl="1"/>
            <a:endParaRPr lang="fa-IR" dirty="0" smtClean="0"/>
          </a:p>
          <a:p>
            <a:pPr algn="r" rtl="1"/>
            <a:endParaRPr lang="fa-IR" dirty="0" smtClean="0"/>
          </a:p>
          <a:p>
            <a:pPr algn="r" rtl="1"/>
            <a:endParaRPr lang="fa-IR" dirty="0" smtClean="0"/>
          </a:p>
          <a:p>
            <a:pPr algn="r" rtl="1"/>
            <a:endParaRPr lang="fa-IR" dirty="0" smtClean="0"/>
          </a:p>
          <a:p>
            <a:pPr algn="r" rtl="1"/>
            <a:endParaRPr lang="fa-IR" dirty="0"/>
          </a:p>
        </p:txBody>
      </p:sp>
      <p:sp>
        <p:nvSpPr>
          <p:cNvPr id="6" name="Slide Number Placeholder 5"/>
          <p:cNvSpPr>
            <a:spLocks noGrp="1"/>
          </p:cNvSpPr>
          <p:nvPr>
            <p:ph type="sldNum" sz="quarter" idx="12"/>
          </p:nvPr>
        </p:nvSpPr>
        <p:spPr/>
        <p:txBody>
          <a:bodyPr/>
          <a:lstStyle/>
          <a:p>
            <a:fld id="{48ED069C-59D4-4843-967A-79626951CA5A}" type="slidenum">
              <a:rPr lang="en-US" smtClean="0"/>
              <a:pPr/>
              <a:t>44</a:t>
            </a:fld>
            <a:endParaRPr lang="en-US"/>
          </a:p>
        </p:txBody>
      </p:sp>
      <p:pic>
        <p:nvPicPr>
          <p:cNvPr id="10" name="Picture 2"/>
          <p:cNvPicPr>
            <a:picLocks noChangeAspect="1" noChangeArrowheads="1"/>
          </p:cNvPicPr>
          <p:nvPr/>
        </p:nvPicPr>
        <p:blipFill>
          <a:blip r:embed="rId2"/>
          <a:srcRect/>
          <a:stretch>
            <a:fillRect/>
          </a:stretch>
        </p:blipFill>
        <p:spPr bwMode="auto">
          <a:xfrm>
            <a:off x="1142976" y="785794"/>
            <a:ext cx="6786610" cy="4714908"/>
          </a:xfrm>
          <a:prstGeom prst="rect">
            <a:avLst/>
          </a:prstGeom>
          <a:noFill/>
          <a:ln w="9525">
            <a:noFill/>
            <a:miter lim="800000"/>
            <a:headEnd/>
            <a:tailEnd/>
          </a:ln>
          <a:effectLst/>
        </p:spPr>
      </p:pic>
      <p:sp>
        <p:nvSpPr>
          <p:cNvPr id="11" name="Rectangle 10"/>
          <p:cNvSpPr/>
          <p:nvPr/>
        </p:nvSpPr>
        <p:spPr>
          <a:xfrm>
            <a:off x="928662" y="5572140"/>
            <a:ext cx="7143800" cy="369332"/>
          </a:xfrm>
          <a:prstGeom prst="rect">
            <a:avLst/>
          </a:prstGeom>
        </p:spPr>
        <p:txBody>
          <a:bodyPr wrap="square">
            <a:spAutoFit/>
          </a:bodyPr>
          <a:lstStyle/>
          <a:p>
            <a:pPr algn="r" rtl="1"/>
            <a:r>
              <a:rPr lang="fa-IR" dirty="0" smtClean="0">
                <a:solidFill>
                  <a:srgbClr val="0070C0"/>
                </a:solidFill>
                <a:cs typeface="B Mitra" pitchFamily="2" charset="-78"/>
              </a:rPr>
              <a:t>مقایسه سه منحنی: سطح زیر منحنی </a:t>
            </a:r>
            <a:r>
              <a:rPr lang="en-US" dirty="0" smtClean="0">
                <a:solidFill>
                  <a:srgbClr val="0070C0"/>
                </a:solidFill>
                <a:cs typeface="B Mitra" pitchFamily="2" charset="-78"/>
              </a:rPr>
              <a:t>A</a:t>
            </a:r>
            <a:r>
              <a:rPr lang="fa-IR" dirty="0" smtClean="0">
                <a:solidFill>
                  <a:srgbClr val="0070C0"/>
                </a:solidFill>
                <a:cs typeface="B Mitra" pitchFamily="2" charset="-78"/>
              </a:rPr>
              <a:t> بیشتر از بقیه است و این تست بهتر از بقیه، بیمار را از سالم جدا می کند</a:t>
            </a:r>
            <a:endParaRPr lang="fa-IR" dirty="0">
              <a:solidFill>
                <a:srgbClr val="0070C0"/>
              </a:solidFill>
              <a:cs typeface="B Mitra" pitchFamily="2" charset="-78"/>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8ED069C-59D4-4843-967A-79626951CA5A}" type="slidenum">
              <a:rPr lang="en-US" smtClean="0"/>
              <a:pPr/>
              <a:t>45</a:t>
            </a:fld>
            <a:endParaRPr lang="en-US"/>
          </a:p>
        </p:txBody>
      </p:sp>
      <p:pic>
        <p:nvPicPr>
          <p:cNvPr id="7" name="Picture 2"/>
          <p:cNvPicPr>
            <a:picLocks noGrp="1" noChangeAspect="1" noChangeArrowheads="1"/>
          </p:cNvPicPr>
          <p:nvPr>
            <p:ph sz="quarter" idx="13"/>
          </p:nvPr>
        </p:nvPicPr>
        <p:blipFill>
          <a:blip r:embed="rId2" cstate="print"/>
          <a:stretch>
            <a:fillRect/>
          </a:stretch>
        </p:blipFill>
        <p:spPr bwMode="auto">
          <a:xfrm>
            <a:off x="928662" y="714356"/>
            <a:ext cx="3571900" cy="5357850"/>
          </a:xfrm>
          <a:prstGeom prst="rect">
            <a:avLst/>
          </a:prstGeom>
          <a:noFill/>
          <a:ln w="9525">
            <a:noFill/>
            <a:miter lim="800000"/>
            <a:headEnd/>
            <a:tailEnd/>
          </a:ln>
          <a:effectLst/>
        </p:spPr>
      </p:pic>
      <p:sp>
        <p:nvSpPr>
          <p:cNvPr id="11" name="Content Placeholder 10"/>
          <p:cNvSpPr>
            <a:spLocks noGrp="1"/>
          </p:cNvSpPr>
          <p:nvPr>
            <p:ph sz="quarter" idx="14"/>
          </p:nvPr>
        </p:nvSpPr>
        <p:spPr>
          <a:xfrm>
            <a:off x="4663440" y="714356"/>
            <a:ext cx="3766212" cy="5500726"/>
          </a:xfrm>
        </p:spPr>
        <p:txBody>
          <a:bodyPr>
            <a:normAutofit fontScale="92500"/>
          </a:bodyPr>
          <a:lstStyle/>
          <a:p>
            <a:pPr algn="just" rtl="1">
              <a:buNone/>
            </a:pPr>
            <a:r>
              <a:rPr lang="fa-IR" dirty="0" smtClean="0"/>
              <a:t>    </a:t>
            </a:r>
            <a:r>
              <a:rPr lang="fa-IR" sz="2000" dirty="0" smtClean="0">
                <a:solidFill>
                  <a:srgbClr val="7030A0"/>
                </a:solidFill>
                <a:cs typeface="B Mitra" pitchFamily="2" charset="-78"/>
              </a:rPr>
              <a:t>وقتی که خط آستانه را از راست به چپ تغییر می دهیم، نقطه متناظر بر منحنی </a:t>
            </a:r>
            <a:r>
              <a:rPr lang="en-US" sz="2000" dirty="0" smtClean="0">
                <a:solidFill>
                  <a:srgbClr val="7030A0"/>
                </a:solidFill>
                <a:cs typeface="B Mitra" pitchFamily="2" charset="-78"/>
              </a:rPr>
              <a:t>ROC</a:t>
            </a:r>
            <a:r>
              <a:rPr lang="fa-IR" sz="2000" dirty="0" smtClean="0">
                <a:solidFill>
                  <a:srgbClr val="7030A0"/>
                </a:solidFill>
                <a:cs typeface="B Mitra" pitchFamily="2" charset="-78"/>
              </a:rPr>
              <a:t> از چپ به راست حرکت می کند، علت این است که اگرمقدار متناظر با خط آستانه خیلی بزرگ باشد بدین معنی خواهد بود که</a:t>
            </a:r>
            <a:r>
              <a:rPr lang="en-US" sz="2000" dirty="0" smtClean="0">
                <a:solidFill>
                  <a:srgbClr val="7030A0"/>
                </a:solidFill>
                <a:cs typeface="B Mitra" pitchFamily="2" charset="-78"/>
              </a:rPr>
              <a:t>FP</a:t>
            </a:r>
            <a:r>
              <a:rPr lang="fa-IR" sz="2000" dirty="0" smtClean="0">
                <a:solidFill>
                  <a:srgbClr val="7030A0"/>
                </a:solidFill>
                <a:cs typeface="B Mitra" pitchFamily="2" charset="-78"/>
              </a:rPr>
              <a:t> صفر است، ولی در واقع در این صورت ما هیچ </a:t>
            </a:r>
            <a:r>
              <a:rPr lang="en-US" sz="2000" dirty="0" smtClean="0">
                <a:solidFill>
                  <a:srgbClr val="7030A0"/>
                </a:solidFill>
                <a:cs typeface="B Mitra" pitchFamily="2" charset="-78"/>
              </a:rPr>
              <a:t>TP</a:t>
            </a:r>
            <a:r>
              <a:rPr lang="fa-IR" sz="2000" dirty="0" smtClean="0">
                <a:solidFill>
                  <a:srgbClr val="7030A0"/>
                </a:solidFill>
                <a:cs typeface="B Mitra" pitchFamily="2" charset="-78"/>
              </a:rPr>
              <a:t> نیز نخواهیم داشت یعنی هر دو مقدار</a:t>
            </a:r>
            <a:r>
              <a:rPr lang="en-US" sz="2000" dirty="0" smtClean="0">
                <a:solidFill>
                  <a:srgbClr val="7030A0"/>
                </a:solidFill>
                <a:cs typeface="B Mitra" pitchFamily="2" charset="-78"/>
              </a:rPr>
              <a:t>TPF</a:t>
            </a:r>
            <a:r>
              <a:rPr lang="fa-IR" sz="2000" dirty="0" smtClean="0">
                <a:solidFill>
                  <a:srgbClr val="7030A0"/>
                </a:solidFill>
                <a:cs typeface="B Mitra" pitchFamily="2" charset="-78"/>
              </a:rPr>
              <a:t> و</a:t>
            </a:r>
            <a:r>
              <a:rPr lang="en-US" sz="2000" dirty="0" smtClean="0">
                <a:solidFill>
                  <a:srgbClr val="7030A0"/>
                </a:solidFill>
                <a:cs typeface="B Mitra" pitchFamily="2" charset="-78"/>
              </a:rPr>
              <a:t> FPF</a:t>
            </a:r>
            <a:r>
              <a:rPr lang="fa-IR" sz="2000" dirty="0" smtClean="0">
                <a:solidFill>
                  <a:srgbClr val="7030A0"/>
                </a:solidFill>
                <a:cs typeface="B Mitra" pitchFamily="2" charset="-78"/>
              </a:rPr>
              <a:t> نزدیک صفر خواهند بود که متناظر با پایین ترین نقطه </a:t>
            </a:r>
            <a:r>
              <a:rPr lang="en-US" sz="2000" dirty="0" smtClean="0">
                <a:solidFill>
                  <a:srgbClr val="7030A0"/>
                </a:solidFill>
                <a:cs typeface="B Mitra" pitchFamily="2" charset="-78"/>
              </a:rPr>
              <a:t>ROC</a:t>
            </a:r>
            <a:r>
              <a:rPr lang="fa-IR" sz="2000" dirty="0" smtClean="0">
                <a:solidFill>
                  <a:srgbClr val="7030A0"/>
                </a:solidFill>
                <a:cs typeface="B Mitra" pitchFamily="2" charset="-78"/>
              </a:rPr>
              <a:t> در سمت چپ خواهد بود.</a:t>
            </a:r>
          </a:p>
          <a:p>
            <a:pPr algn="just" rtl="1">
              <a:buNone/>
            </a:pPr>
            <a:endParaRPr lang="fa-IR" sz="2000" dirty="0" smtClean="0">
              <a:solidFill>
                <a:srgbClr val="002060"/>
              </a:solidFill>
              <a:cs typeface="B Mitra" pitchFamily="2" charset="-78"/>
            </a:endParaRPr>
          </a:p>
          <a:p>
            <a:pPr algn="just" rtl="1">
              <a:buNone/>
            </a:pPr>
            <a:r>
              <a:rPr lang="fa-IR" sz="2100" dirty="0" smtClean="0">
                <a:solidFill>
                  <a:srgbClr val="002060"/>
                </a:solidFill>
                <a:cs typeface="B Mitra" pitchFamily="2" charset="-78"/>
              </a:rPr>
              <a:t>     همینطور که خط مبنا را به سمت چپ حرکت می دهیم میزان </a:t>
            </a:r>
            <a:r>
              <a:rPr lang="en-US" sz="2100" dirty="0" smtClean="0">
                <a:solidFill>
                  <a:srgbClr val="002060"/>
                </a:solidFill>
                <a:cs typeface="B Mitra" pitchFamily="2" charset="-78"/>
              </a:rPr>
              <a:t>TP</a:t>
            </a:r>
            <a:r>
              <a:rPr lang="fa-IR" sz="2100" dirty="0" smtClean="0">
                <a:solidFill>
                  <a:srgbClr val="002060"/>
                </a:solidFill>
                <a:cs typeface="B Mitra" pitchFamily="2" charset="-78"/>
              </a:rPr>
              <a:t> افزایش می یابد و در روی منحنی به سمت بالا حرکت می کند. کاهش مقدار متناظر با خط آستانه از یک حدی به پایین (مقدار متناظر با تلاقی خط آستانه با منحنی آبی رنگ) ضمن افزایش </a:t>
            </a:r>
            <a:r>
              <a:rPr lang="en-US" sz="2100" dirty="0" smtClean="0">
                <a:solidFill>
                  <a:srgbClr val="002060"/>
                </a:solidFill>
                <a:cs typeface="B Mitra" pitchFamily="2" charset="-78"/>
              </a:rPr>
              <a:t>TP </a:t>
            </a:r>
            <a:r>
              <a:rPr lang="fa-IR" sz="2100" dirty="0" smtClean="0">
                <a:solidFill>
                  <a:srgbClr val="002060"/>
                </a:solidFill>
                <a:cs typeface="B Mitra" pitchFamily="2" charset="-78"/>
              </a:rPr>
              <a:t>میزان </a:t>
            </a:r>
            <a:r>
              <a:rPr lang="en-US" sz="2100" dirty="0" smtClean="0">
                <a:solidFill>
                  <a:srgbClr val="002060"/>
                </a:solidFill>
                <a:cs typeface="B Mitra" pitchFamily="2" charset="-78"/>
              </a:rPr>
              <a:t>TN</a:t>
            </a:r>
            <a:r>
              <a:rPr lang="fa-IR" sz="2100" dirty="0" smtClean="0">
                <a:solidFill>
                  <a:srgbClr val="002060"/>
                </a:solidFill>
                <a:cs typeface="B Mitra" pitchFamily="2" charset="-78"/>
              </a:rPr>
              <a:t> را کاهش و میزان </a:t>
            </a:r>
            <a:r>
              <a:rPr lang="en-US" sz="2100" dirty="0" smtClean="0">
                <a:solidFill>
                  <a:srgbClr val="002060"/>
                </a:solidFill>
                <a:cs typeface="B Mitra" pitchFamily="2" charset="-78"/>
              </a:rPr>
              <a:t>FP</a:t>
            </a:r>
            <a:r>
              <a:rPr lang="fa-IR" sz="2100" dirty="0" smtClean="0">
                <a:solidFill>
                  <a:srgbClr val="002060"/>
                </a:solidFill>
                <a:cs typeface="B Mitra" pitchFamily="2" charset="-78"/>
              </a:rPr>
              <a:t> را باعث خواهد شد. که در ادامه مقدار </a:t>
            </a:r>
            <a:r>
              <a:rPr lang="en-US" sz="2100" dirty="0" smtClean="0">
                <a:solidFill>
                  <a:srgbClr val="002060"/>
                </a:solidFill>
                <a:cs typeface="B Mitra" pitchFamily="2" charset="-78"/>
              </a:rPr>
              <a:t>FN</a:t>
            </a:r>
            <a:r>
              <a:rPr lang="fa-IR" sz="2100" dirty="0" smtClean="0">
                <a:solidFill>
                  <a:srgbClr val="002060"/>
                </a:solidFill>
                <a:cs typeface="B Mitra" pitchFamily="2" charset="-78"/>
              </a:rPr>
              <a:t> نیزکاهش می یابد.</a:t>
            </a:r>
            <a:endParaRPr lang="en-US" sz="2100" dirty="0" smtClean="0">
              <a:solidFill>
                <a:srgbClr val="002060"/>
              </a:solidFill>
              <a:cs typeface="B Mitra" pitchFamily="2" charset="-78"/>
            </a:endParaRPr>
          </a:p>
          <a:p>
            <a:pPr algn="just" rtl="1">
              <a:buNone/>
            </a:pPr>
            <a:endParaRPr lang="fa-IR" sz="2100" dirty="0">
              <a:solidFill>
                <a:srgbClr val="002060"/>
              </a:solidFill>
              <a:cs typeface="B Mitra" pitchFamily="2" charset="-78"/>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1538" y="1142984"/>
            <a:ext cx="6965245" cy="357190"/>
          </a:xfrm>
        </p:spPr>
        <p:txBody>
          <a:bodyPr>
            <a:normAutofit fontScale="90000"/>
          </a:bodyPr>
          <a:lstStyle/>
          <a:p>
            <a:r>
              <a:rPr lang="fa-IR" sz="3100" b="1" dirty="0" smtClean="0">
                <a:solidFill>
                  <a:schemeClr val="accent5">
                    <a:lumMod val="60000"/>
                    <a:lumOff val="40000"/>
                  </a:schemeClr>
                </a:solidFill>
                <a:cs typeface="B Titr" pitchFamily="2" charset="-78"/>
              </a:rPr>
              <a:t>روشهای یافتن نقطه برش مطلوب</a:t>
            </a:r>
            <a:r>
              <a:rPr lang="fa-IR" sz="3100" dirty="0" smtClean="0">
                <a:solidFill>
                  <a:schemeClr val="accent5">
                    <a:lumMod val="60000"/>
                    <a:lumOff val="40000"/>
                  </a:schemeClr>
                </a:solidFill>
                <a:cs typeface="B Titr" pitchFamily="2" charset="-78"/>
              </a:rPr>
              <a:t>:</a:t>
            </a:r>
            <a:r>
              <a:rPr lang="en-US" dirty="0" smtClean="0"/>
              <a:t/>
            </a:r>
            <a:br>
              <a:rPr lang="en-US" dirty="0" smtClean="0"/>
            </a:br>
            <a:endParaRPr lang="fa-IR" dirty="0"/>
          </a:p>
        </p:txBody>
      </p:sp>
      <p:sp>
        <p:nvSpPr>
          <p:cNvPr id="3" name="Content Placeholder 2"/>
          <p:cNvSpPr>
            <a:spLocks noGrp="1"/>
          </p:cNvSpPr>
          <p:nvPr>
            <p:ph idx="1"/>
          </p:nvPr>
        </p:nvSpPr>
        <p:spPr>
          <a:xfrm>
            <a:off x="1142976" y="1500174"/>
            <a:ext cx="6516469" cy="4222895"/>
          </a:xfrm>
        </p:spPr>
        <p:txBody>
          <a:bodyPr>
            <a:normAutofit lnSpcReduction="10000"/>
          </a:bodyPr>
          <a:lstStyle/>
          <a:p>
            <a:pPr algn="just" rtl="1"/>
            <a:r>
              <a:rPr lang="fa-IR" dirty="0" smtClean="0">
                <a:solidFill>
                  <a:srgbClr val="C00000"/>
                </a:solidFill>
                <a:cs typeface="B Mitra" pitchFamily="2" charset="-78"/>
              </a:rPr>
              <a:t>نقطه برش مطلوب نقطه ای است که صحیح ترین حالت دسته بندی را مشخص می کند. </a:t>
            </a:r>
          </a:p>
          <a:p>
            <a:pPr algn="just" rtl="1"/>
            <a:r>
              <a:rPr lang="fa-IR" dirty="0" smtClean="0">
                <a:solidFill>
                  <a:srgbClr val="002060"/>
                </a:solidFill>
                <a:cs typeface="B Mitra" pitchFamily="2" charset="-78"/>
              </a:rPr>
              <a:t>سه معیار برای یافتن نقطه برش مطلوب در منحنی راک وجود دارد: </a:t>
            </a:r>
          </a:p>
          <a:p>
            <a:pPr algn="just" rtl="1"/>
            <a:r>
              <a:rPr lang="fa-IR" dirty="0" smtClean="0">
                <a:solidFill>
                  <a:srgbClr val="0070C0"/>
                </a:solidFill>
                <a:cs typeface="B Mitra" pitchFamily="2" charset="-78"/>
              </a:rPr>
              <a:t>نقاط نزدیک به (0,1) روی منحنی</a:t>
            </a:r>
          </a:p>
          <a:p>
            <a:pPr algn="just" rtl="1"/>
            <a:r>
              <a:rPr lang="en-US" dirty="0" smtClean="0">
                <a:solidFill>
                  <a:srgbClr val="0070C0"/>
                </a:solidFill>
                <a:cs typeface="B Mitra" pitchFamily="2" charset="-78"/>
              </a:rPr>
              <a:t> </a:t>
            </a:r>
            <a:r>
              <a:rPr lang="en-US" dirty="0" err="1" smtClean="0">
                <a:solidFill>
                  <a:srgbClr val="0070C0"/>
                </a:solidFill>
                <a:cs typeface="B Mitra" pitchFamily="2" charset="-78"/>
              </a:rPr>
              <a:t>Youden</a:t>
            </a:r>
            <a:r>
              <a:rPr lang="en-US" dirty="0" smtClean="0">
                <a:solidFill>
                  <a:srgbClr val="0070C0"/>
                </a:solidFill>
                <a:cs typeface="B Mitra" pitchFamily="2" charset="-78"/>
              </a:rPr>
              <a:t> Index</a:t>
            </a:r>
            <a:r>
              <a:rPr lang="fa-IR" dirty="0" smtClean="0">
                <a:solidFill>
                  <a:srgbClr val="0070C0"/>
                </a:solidFill>
                <a:cs typeface="B Mitra" pitchFamily="2" charset="-78"/>
              </a:rPr>
              <a:t> </a:t>
            </a:r>
          </a:p>
          <a:p>
            <a:pPr algn="just" rtl="1"/>
            <a:r>
              <a:rPr lang="fa-IR" dirty="0" smtClean="0">
                <a:solidFill>
                  <a:srgbClr val="0070C0"/>
                </a:solidFill>
                <a:cs typeface="B Mitra" pitchFamily="2" charset="-78"/>
              </a:rPr>
              <a:t>معیار حداقل هزینه</a:t>
            </a:r>
          </a:p>
          <a:p>
            <a:pPr algn="just" rtl="1"/>
            <a:r>
              <a:rPr lang="fa-IR" dirty="0" smtClean="0">
                <a:solidFill>
                  <a:srgbClr val="002060"/>
                </a:solidFill>
                <a:cs typeface="B Mitra" pitchFamily="2" charset="-78"/>
              </a:rPr>
              <a:t>در دو روش اول به حساسیت و ویژگی وزن برابری داده می شود  و هیچ هزینه اخلاقی، مالی یا محدودیت در شیوع تحمیل نمی کند. ولی روش سوم هزینه هایی مانند هزینه مالی، هزینه تشخیص، هزینه ناراحتی و سختی بیمار و هزینه آزمایشات آینده را به همراه دارد. از این روش در تحقیقات پزشکی به ندرت استفاده می شود. </a:t>
            </a:r>
            <a:endParaRPr lang="en-US" dirty="0" smtClean="0">
              <a:solidFill>
                <a:srgbClr val="002060"/>
              </a:solidFill>
              <a:cs typeface="B Mitra" pitchFamily="2" charset="-78"/>
            </a:endParaRPr>
          </a:p>
          <a:p>
            <a:pPr algn="r" rtl="1"/>
            <a:endParaRPr lang="fa-IR" dirty="0"/>
          </a:p>
        </p:txBody>
      </p:sp>
      <p:sp>
        <p:nvSpPr>
          <p:cNvPr id="6" name="Slide Number Placeholder 5"/>
          <p:cNvSpPr>
            <a:spLocks noGrp="1"/>
          </p:cNvSpPr>
          <p:nvPr>
            <p:ph type="sldNum" sz="quarter" idx="12"/>
          </p:nvPr>
        </p:nvSpPr>
        <p:spPr/>
        <p:txBody>
          <a:bodyPr/>
          <a:lstStyle/>
          <a:p>
            <a:fld id="{48ED069C-59D4-4843-967A-79626951CA5A}" type="slidenum">
              <a:rPr lang="en-US" smtClean="0"/>
              <a:pPr/>
              <a:t>46</a:t>
            </a:fld>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1000107"/>
            <a:ext cx="6965245" cy="642943"/>
          </a:xfrm>
        </p:spPr>
        <p:txBody>
          <a:bodyPr>
            <a:noAutofit/>
          </a:bodyPr>
          <a:lstStyle/>
          <a:p>
            <a:pPr rtl="1"/>
            <a:r>
              <a:rPr lang="fa-IR" sz="2800" dirty="0" smtClean="0">
                <a:solidFill>
                  <a:schemeClr val="accent5">
                    <a:lumMod val="60000"/>
                    <a:lumOff val="40000"/>
                  </a:schemeClr>
                </a:solidFill>
                <a:cs typeface="B Titr" pitchFamily="2" charset="-78"/>
              </a:rPr>
              <a:t>نقاط نزدیک به (0,1) روی منحنی</a:t>
            </a:r>
            <a:br>
              <a:rPr lang="fa-IR" sz="2800" dirty="0" smtClean="0">
                <a:solidFill>
                  <a:schemeClr val="accent5">
                    <a:lumMod val="60000"/>
                    <a:lumOff val="40000"/>
                  </a:schemeClr>
                </a:solidFill>
                <a:cs typeface="B Titr" pitchFamily="2" charset="-78"/>
              </a:rPr>
            </a:br>
            <a:endParaRPr lang="fa-IR" sz="2800" dirty="0">
              <a:solidFill>
                <a:schemeClr val="accent5">
                  <a:lumMod val="60000"/>
                  <a:lumOff val="40000"/>
                </a:schemeClr>
              </a:solidFill>
              <a:cs typeface="B Titr" pitchFamily="2" charset="-78"/>
            </a:endParaRPr>
          </a:p>
        </p:txBody>
      </p:sp>
      <p:sp>
        <p:nvSpPr>
          <p:cNvPr id="3" name="Content Placeholder 2"/>
          <p:cNvSpPr>
            <a:spLocks noGrp="1"/>
          </p:cNvSpPr>
          <p:nvPr>
            <p:ph idx="1"/>
          </p:nvPr>
        </p:nvSpPr>
        <p:spPr>
          <a:xfrm>
            <a:off x="1214414" y="1714488"/>
            <a:ext cx="6858048" cy="4008581"/>
          </a:xfrm>
        </p:spPr>
        <p:txBody>
          <a:bodyPr/>
          <a:lstStyle/>
          <a:p>
            <a:pPr algn="just" rtl="1"/>
            <a:r>
              <a:rPr lang="fa-IR" dirty="0" smtClean="0">
                <a:solidFill>
                  <a:srgbClr val="002060"/>
                </a:solidFill>
                <a:cs typeface="B Mitra" pitchFamily="2" charset="-78"/>
              </a:rPr>
              <a:t>در این روش، فاصله بین نقطه (0,1) و هر نقطه روی منحنی راک برابر است با :</a:t>
            </a:r>
            <a:r>
              <a:rPr lang="en-US" baseline="30000" dirty="0" smtClean="0">
                <a:solidFill>
                  <a:srgbClr val="C00000"/>
                </a:solidFill>
                <a:cs typeface="B Mitra" pitchFamily="2" charset="-78"/>
              </a:rPr>
              <a:t>2</a:t>
            </a:r>
            <a:r>
              <a:rPr lang="en-US" dirty="0" smtClean="0">
                <a:solidFill>
                  <a:srgbClr val="C00000"/>
                </a:solidFill>
                <a:cs typeface="B Mitra" pitchFamily="2" charset="-78"/>
              </a:rPr>
              <a:t>+[1-s</a:t>
            </a:r>
            <a:r>
              <a:rPr lang="en-US" baseline="-25000" dirty="0" smtClean="0">
                <a:solidFill>
                  <a:srgbClr val="C00000"/>
                </a:solidFill>
                <a:cs typeface="B Mitra" pitchFamily="2" charset="-78"/>
              </a:rPr>
              <a:t>n</a:t>
            </a:r>
            <a:r>
              <a:rPr lang="en-US" dirty="0" smtClean="0">
                <a:solidFill>
                  <a:srgbClr val="C00000"/>
                </a:solidFill>
                <a:cs typeface="B Mitra" pitchFamily="2" charset="-78"/>
              </a:rPr>
              <a:t>]</a:t>
            </a:r>
            <a:r>
              <a:rPr lang="en-US" baseline="30000" dirty="0" smtClean="0">
                <a:solidFill>
                  <a:srgbClr val="C00000"/>
                </a:solidFill>
                <a:cs typeface="B Mitra" pitchFamily="2" charset="-78"/>
              </a:rPr>
              <a:t>2</a:t>
            </a:r>
            <a:r>
              <a:rPr lang="en-US" dirty="0" smtClean="0">
                <a:solidFill>
                  <a:srgbClr val="C00000"/>
                </a:solidFill>
                <a:cs typeface="B Mitra" pitchFamily="2" charset="-78"/>
              </a:rPr>
              <a:t>d</a:t>
            </a:r>
            <a:r>
              <a:rPr lang="en-US" baseline="30000" dirty="0" smtClean="0">
                <a:solidFill>
                  <a:srgbClr val="C00000"/>
                </a:solidFill>
                <a:cs typeface="B Mitra" pitchFamily="2" charset="-78"/>
              </a:rPr>
              <a:t>2</a:t>
            </a:r>
            <a:r>
              <a:rPr lang="en-US" dirty="0" smtClean="0">
                <a:solidFill>
                  <a:srgbClr val="C00000"/>
                </a:solidFill>
                <a:cs typeface="B Mitra" pitchFamily="2" charset="-78"/>
              </a:rPr>
              <a:t>=</a:t>
            </a:r>
            <a:r>
              <a:rPr lang="en-US" dirty="0" smtClean="0">
                <a:solidFill>
                  <a:srgbClr val="002060"/>
                </a:solidFill>
                <a:cs typeface="B Mitra" pitchFamily="2" charset="-78"/>
              </a:rPr>
              <a:t>    </a:t>
            </a:r>
            <a:r>
              <a:rPr lang="fa-IR" dirty="0" smtClean="0">
                <a:solidFill>
                  <a:srgbClr val="002060"/>
                </a:solidFill>
                <a:cs typeface="B Mitra" pitchFamily="2" charset="-78"/>
              </a:rPr>
              <a:t> </a:t>
            </a:r>
          </a:p>
          <a:p>
            <a:pPr algn="just" rtl="1"/>
            <a:endParaRPr lang="fa-IR" dirty="0" smtClean="0">
              <a:solidFill>
                <a:srgbClr val="002060"/>
              </a:solidFill>
              <a:cs typeface="B Mitra" pitchFamily="2" charset="-78"/>
            </a:endParaRPr>
          </a:p>
          <a:p>
            <a:pPr algn="just" rtl="1"/>
            <a:r>
              <a:rPr lang="fa-IR" dirty="0" smtClean="0">
                <a:solidFill>
                  <a:srgbClr val="002060"/>
                </a:solidFill>
                <a:cs typeface="B Mitra" pitchFamily="2" charset="-78"/>
              </a:rPr>
              <a:t>برای بدست آوردن بهترین نقطه برش جهت جدا سازی بیمار از سالم، برای هر نقطه این فاصله را محاسبه کرده و </a:t>
            </a:r>
            <a:r>
              <a:rPr lang="fa-IR" dirty="0" smtClean="0">
                <a:solidFill>
                  <a:srgbClr val="C00000"/>
                </a:solidFill>
                <a:cs typeface="B Mitra" pitchFamily="2" charset="-78"/>
              </a:rPr>
              <a:t>بهترین نقطه برش نقطه ای است که در آن این فاصله به کمترین حد خود برسد.</a:t>
            </a:r>
          </a:p>
          <a:p>
            <a:pPr algn="just" rtl="1">
              <a:buNone/>
            </a:pPr>
            <a:endParaRPr lang="fa-IR" dirty="0" smtClean="0">
              <a:solidFill>
                <a:srgbClr val="002060"/>
              </a:solidFill>
              <a:cs typeface="B Mitra" pitchFamily="2" charset="-78"/>
            </a:endParaRPr>
          </a:p>
          <a:p>
            <a:pPr algn="just" rtl="1"/>
            <a:r>
              <a:rPr lang="fa-IR" dirty="0" smtClean="0">
                <a:solidFill>
                  <a:srgbClr val="002060"/>
                </a:solidFill>
                <a:cs typeface="B Mitra" pitchFamily="2" charset="-78"/>
              </a:rPr>
              <a:t> </a:t>
            </a:r>
            <a:r>
              <a:rPr lang="fa-IR" dirty="0" smtClean="0">
                <a:solidFill>
                  <a:srgbClr val="7030A0"/>
                </a:solidFill>
                <a:cs typeface="B Mitra" pitchFamily="2" charset="-78"/>
              </a:rPr>
              <a:t>اکثر نرم افزار های آنالیز راک، مقادیر حساسیت و ویژگی را برای هر نقطه محاسبه می کنند.</a:t>
            </a:r>
            <a:endParaRPr lang="fa-IR" dirty="0">
              <a:solidFill>
                <a:srgbClr val="7030A0"/>
              </a:solidFill>
              <a:cs typeface="B Mitra" pitchFamily="2" charset="-78"/>
            </a:endParaRPr>
          </a:p>
        </p:txBody>
      </p:sp>
      <p:sp>
        <p:nvSpPr>
          <p:cNvPr id="6" name="Slide Number Placeholder 5"/>
          <p:cNvSpPr>
            <a:spLocks noGrp="1"/>
          </p:cNvSpPr>
          <p:nvPr>
            <p:ph type="sldNum" sz="quarter" idx="12"/>
          </p:nvPr>
        </p:nvSpPr>
        <p:spPr/>
        <p:txBody>
          <a:bodyPr/>
          <a:lstStyle/>
          <a:p>
            <a:fld id="{48ED069C-59D4-4843-967A-79626951CA5A}" type="slidenum">
              <a:rPr lang="en-US" smtClean="0"/>
              <a:pPr/>
              <a:t>47</a:t>
            </a:fld>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3"/>
            <a:ext cx="6965245" cy="682592"/>
          </a:xfrm>
        </p:spPr>
        <p:txBody>
          <a:bodyPr>
            <a:normAutofit/>
          </a:bodyPr>
          <a:lstStyle/>
          <a:p>
            <a:r>
              <a:rPr lang="en-US" sz="3200" dirty="0" err="1" smtClean="0">
                <a:solidFill>
                  <a:schemeClr val="accent5">
                    <a:lumMod val="60000"/>
                    <a:lumOff val="40000"/>
                  </a:schemeClr>
                </a:solidFill>
                <a:latin typeface="Aharoni" pitchFamily="2" charset="-79"/>
                <a:cs typeface="Aharoni" pitchFamily="2" charset="-79"/>
              </a:rPr>
              <a:t>Youden</a:t>
            </a:r>
            <a:r>
              <a:rPr lang="en-US" sz="3200" dirty="0" smtClean="0">
                <a:solidFill>
                  <a:schemeClr val="accent5">
                    <a:lumMod val="60000"/>
                    <a:lumOff val="40000"/>
                  </a:schemeClr>
                </a:solidFill>
                <a:latin typeface="Aharoni" pitchFamily="2" charset="-79"/>
                <a:cs typeface="Aharoni" pitchFamily="2" charset="-79"/>
              </a:rPr>
              <a:t> Index</a:t>
            </a:r>
            <a:endParaRPr lang="fa-IR" sz="3200" dirty="0">
              <a:solidFill>
                <a:schemeClr val="accent5">
                  <a:lumMod val="60000"/>
                  <a:lumOff val="40000"/>
                </a:schemeClr>
              </a:solidFill>
              <a:latin typeface="Aharoni" pitchFamily="2" charset="-79"/>
            </a:endParaRPr>
          </a:p>
        </p:txBody>
      </p:sp>
      <p:sp>
        <p:nvSpPr>
          <p:cNvPr id="3" name="Content Placeholder 2"/>
          <p:cNvSpPr>
            <a:spLocks noGrp="1"/>
          </p:cNvSpPr>
          <p:nvPr>
            <p:ph idx="1"/>
          </p:nvPr>
        </p:nvSpPr>
        <p:spPr>
          <a:xfrm>
            <a:off x="1285852" y="1643050"/>
            <a:ext cx="6572296" cy="4080019"/>
          </a:xfrm>
        </p:spPr>
        <p:txBody>
          <a:bodyPr>
            <a:normAutofit lnSpcReduction="10000"/>
          </a:bodyPr>
          <a:lstStyle/>
          <a:p>
            <a:pPr algn="just" rtl="1">
              <a:buNone/>
            </a:pPr>
            <a:r>
              <a:rPr lang="fa-IR" dirty="0" smtClean="0">
                <a:solidFill>
                  <a:srgbClr val="FF0000"/>
                </a:solidFill>
                <a:cs typeface="B Mitra" pitchFamily="2" charset="-78"/>
              </a:rPr>
              <a:t>با توجه به نمودار </a:t>
            </a:r>
            <a:r>
              <a:rPr lang="en-US" dirty="0" smtClean="0">
                <a:solidFill>
                  <a:srgbClr val="FF0000"/>
                </a:solidFill>
                <a:cs typeface="B Mitra" pitchFamily="2" charset="-78"/>
              </a:rPr>
              <a:t>ROC</a:t>
            </a:r>
            <a:r>
              <a:rPr lang="fa-IR" dirty="0" smtClean="0">
                <a:solidFill>
                  <a:srgbClr val="FF0000"/>
                </a:solidFill>
                <a:cs typeface="B Mitra" pitchFamily="2" charset="-78"/>
              </a:rPr>
              <a:t> :</a:t>
            </a:r>
          </a:p>
          <a:p>
            <a:pPr algn="just" rtl="1">
              <a:buNone/>
            </a:pPr>
            <a:endParaRPr lang="fa-IR" dirty="0" smtClean="0">
              <a:solidFill>
                <a:srgbClr val="FF0000"/>
              </a:solidFill>
              <a:cs typeface="B Mitra" pitchFamily="2" charset="-78"/>
            </a:endParaRPr>
          </a:p>
          <a:p>
            <a:pPr algn="just" rtl="1"/>
            <a:r>
              <a:rPr lang="fa-IR" dirty="0" smtClean="0">
                <a:solidFill>
                  <a:srgbClr val="7030A0"/>
                </a:solidFill>
                <a:cs typeface="B Mitra" pitchFamily="2" charset="-78"/>
              </a:rPr>
              <a:t>محور </a:t>
            </a:r>
            <a:r>
              <a:rPr lang="en-US" dirty="0" smtClean="0">
                <a:solidFill>
                  <a:srgbClr val="7030A0"/>
                </a:solidFill>
                <a:cs typeface="B Mitra" pitchFamily="2" charset="-78"/>
              </a:rPr>
              <a:t>x</a:t>
            </a:r>
            <a:r>
              <a:rPr lang="fa-IR" u="sng" dirty="0" smtClean="0">
                <a:solidFill>
                  <a:srgbClr val="7030A0"/>
                </a:solidFill>
                <a:cs typeface="B Mitra" pitchFamily="2" charset="-78"/>
              </a:rPr>
              <a:t>ها نمایشگر( ویژگی-1)</a:t>
            </a:r>
            <a:r>
              <a:rPr lang="fa-IR" dirty="0" smtClean="0">
                <a:solidFill>
                  <a:srgbClr val="7030A0"/>
                </a:solidFill>
                <a:cs typeface="B Mitra" pitchFamily="2" charset="-78"/>
              </a:rPr>
              <a:t> </a:t>
            </a:r>
            <a:r>
              <a:rPr lang="fa-IR" dirty="0" smtClean="0">
                <a:solidFill>
                  <a:srgbClr val="002060"/>
                </a:solidFill>
                <a:cs typeface="B Mitra" pitchFamily="2" charset="-78"/>
              </a:rPr>
              <a:t>و </a:t>
            </a:r>
            <a:r>
              <a:rPr lang="fa-IR" u="sng" dirty="0" smtClean="0">
                <a:solidFill>
                  <a:srgbClr val="0070C0"/>
                </a:solidFill>
                <a:cs typeface="B Mitra" pitchFamily="2" charset="-78"/>
              </a:rPr>
              <a:t>محور </a:t>
            </a:r>
            <a:r>
              <a:rPr lang="en-US" u="sng" dirty="0" smtClean="0">
                <a:solidFill>
                  <a:srgbClr val="0070C0"/>
                </a:solidFill>
                <a:cs typeface="B Mitra" pitchFamily="2" charset="-78"/>
              </a:rPr>
              <a:t>y</a:t>
            </a:r>
            <a:r>
              <a:rPr lang="fa-IR" u="sng" dirty="0" smtClean="0">
                <a:solidFill>
                  <a:srgbClr val="0070C0"/>
                </a:solidFill>
                <a:cs typeface="B Mitra" pitchFamily="2" charset="-78"/>
              </a:rPr>
              <a:t>ها حساسیت </a:t>
            </a:r>
            <a:r>
              <a:rPr lang="fa-IR" dirty="0" smtClean="0">
                <a:solidFill>
                  <a:srgbClr val="002060"/>
                </a:solidFill>
                <a:cs typeface="B Mitra" pitchFamily="2" charset="-78"/>
              </a:rPr>
              <a:t>را نشان می دهد.</a:t>
            </a:r>
          </a:p>
          <a:p>
            <a:pPr algn="just" rtl="1"/>
            <a:r>
              <a:rPr lang="fa-IR" dirty="0" smtClean="0">
                <a:solidFill>
                  <a:srgbClr val="002060"/>
                </a:solidFill>
                <a:cs typeface="B Mitra" pitchFamily="2" charset="-78"/>
              </a:rPr>
              <a:t> بدین ترتیب </a:t>
            </a:r>
            <a:r>
              <a:rPr lang="fa-IR" dirty="0" smtClean="0">
                <a:solidFill>
                  <a:srgbClr val="C00000"/>
                </a:solidFill>
                <a:cs typeface="B Mitra" pitchFamily="2" charset="-78"/>
              </a:rPr>
              <a:t>شاخص یودن، نقطه ای در منحنی راک است که بیشترین فاصله را از قطر </a:t>
            </a:r>
            <a:r>
              <a:rPr lang="en-US" dirty="0" err="1" smtClean="0">
                <a:solidFill>
                  <a:srgbClr val="C00000"/>
                </a:solidFill>
                <a:cs typeface="B Mitra" pitchFamily="2" charset="-78"/>
              </a:rPr>
              <a:t>x,y</a:t>
            </a:r>
            <a:r>
              <a:rPr lang="fa-IR" dirty="0" smtClean="0">
                <a:solidFill>
                  <a:srgbClr val="C00000"/>
                </a:solidFill>
                <a:cs typeface="B Mitra" pitchFamily="2" charset="-78"/>
              </a:rPr>
              <a:t> دارد.</a:t>
            </a:r>
          </a:p>
          <a:p>
            <a:pPr algn="just" rtl="1"/>
            <a:r>
              <a:rPr lang="fa-IR" dirty="0" smtClean="0">
                <a:solidFill>
                  <a:srgbClr val="00B050"/>
                </a:solidFill>
                <a:cs typeface="B Mitra" pitchFamily="2" charset="-78"/>
              </a:rPr>
              <a:t>هدف</a:t>
            </a:r>
            <a:r>
              <a:rPr lang="fa-IR" dirty="0" smtClean="0">
                <a:solidFill>
                  <a:srgbClr val="002060"/>
                </a:solidFill>
                <a:cs typeface="B Mitra" pitchFamily="2" charset="-78"/>
              </a:rPr>
              <a:t> از تعیین شاخص یودن </a:t>
            </a:r>
            <a:r>
              <a:rPr lang="fa-IR" dirty="0" smtClean="0">
                <a:solidFill>
                  <a:srgbClr val="00B050"/>
                </a:solidFill>
                <a:cs typeface="B Mitra" pitchFamily="2" charset="-78"/>
              </a:rPr>
              <a:t>به حداکثر رساندن فاصله بین حساسیت و (ویژگی-1)</a:t>
            </a:r>
            <a:r>
              <a:rPr lang="fa-IR" dirty="0" smtClean="0">
                <a:solidFill>
                  <a:srgbClr val="002060"/>
                </a:solidFill>
                <a:cs typeface="B Mitra" pitchFamily="2" charset="-78"/>
              </a:rPr>
              <a:t> است. </a:t>
            </a:r>
          </a:p>
          <a:p>
            <a:pPr algn="just" rtl="1"/>
            <a:r>
              <a:rPr lang="fa-IR" u="sng" dirty="0" smtClean="0">
                <a:solidFill>
                  <a:srgbClr val="002060"/>
                </a:solidFill>
                <a:cs typeface="B Mitra" pitchFamily="2" charset="-78"/>
              </a:rPr>
              <a:t>شاخص یودن</a:t>
            </a:r>
            <a:r>
              <a:rPr lang="fa-IR" dirty="0" smtClean="0">
                <a:solidFill>
                  <a:srgbClr val="002060"/>
                </a:solidFill>
                <a:cs typeface="B Mitra" pitchFamily="2" charset="-78"/>
              </a:rPr>
              <a:t>، رایجترین روش مورد استفاده جهت تعیین نقطه برش است، چرا که به راحتی قابل محاسبه بوده و </a:t>
            </a:r>
            <a:r>
              <a:rPr lang="fa-IR" u="sng" dirty="0" smtClean="0">
                <a:solidFill>
                  <a:srgbClr val="002060"/>
                </a:solidFill>
                <a:cs typeface="B Mitra" pitchFamily="2" charset="-78"/>
              </a:rPr>
              <a:t>صحیح ترین دسته بندی</a:t>
            </a:r>
            <a:r>
              <a:rPr lang="fa-IR" dirty="0" smtClean="0">
                <a:solidFill>
                  <a:srgbClr val="002060"/>
                </a:solidFill>
                <a:cs typeface="B Mitra" pitchFamily="2" charset="-78"/>
              </a:rPr>
              <a:t> را موجب می شود.</a:t>
            </a:r>
            <a:endParaRPr lang="fa-IR" dirty="0">
              <a:solidFill>
                <a:srgbClr val="002060"/>
              </a:solidFill>
              <a:cs typeface="B Mitra" pitchFamily="2" charset="-78"/>
            </a:endParaRPr>
          </a:p>
        </p:txBody>
      </p:sp>
      <p:sp>
        <p:nvSpPr>
          <p:cNvPr id="6" name="Slide Number Placeholder 5"/>
          <p:cNvSpPr>
            <a:spLocks noGrp="1"/>
          </p:cNvSpPr>
          <p:nvPr>
            <p:ph type="sldNum" sz="quarter" idx="12"/>
          </p:nvPr>
        </p:nvSpPr>
        <p:spPr/>
        <p:txBody>
          <a:bodyPr/>
          <a:lstStyle/>
          <a:p>
            <a:fld id="{48ED069C-59D4-4843-967A-79626951CA5A}" type="slidenum">
              <a:rPr lang="en-US" smtClean="0"/>
              <a:pPr/>
              <a:t>48</a:t>
            </a:fld>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0100" y="500042"/>
            <a:ext cx="6965245" cy="754030"/>
          </a:xfrm>
        </p:spPr>
        <p:txBody>
          <a:bodyPr>
            <a:normAutofit/>
          </a:bodyPr>
          <a:lstStyle/>
          <a:p>
            <a:r>
              <a:rPr lang="fa-IR" sz="2000" b="1" dirty="0" smtClean="0">
                <a:solidFill>
                  <a:schemeClr val="accent5">
                    <a:lumMod val="60000"/>
                    <a:lumOff val="40000"/>
                  </a:schemeClr>
                </a:solidFill>
                <a:cs typeface="B Titr" pitchFamily="2" charset="-78"/>
              </a:rPr>
              <a:t>تورشهایی که ممکن است نتایج منحنی راک را تحت تاثیر قرار دهد</a:t>
            </a:r>
            <a:endParaRPr lang="fa-IR" sz="2000" dirty="0">
              <a:solidFill>
                <a:schemeClr val="accent5">
                  <a:lumMod val="60000"/>
                  <a:lumOff val="40000"/>
                </a:schemeClr>
              </a:solidFill>
              <a:cs typeface="B Titr" pitchFamily="2" charset="-78"/>
            </a:endParaRPr>
          </a:p>
        </p:txBody>
      </p:sp>
      <p:sp>
        <p:nvSpPr>
          <p:cNvPr id="3" name="Content Placeholder 2"/>
          <p:cNvSpPr>
            <a:spLocks noGrp="1"/>
          </p:cNvSpPr>
          <p:nvPr>
            <p:ph idx="1"/>
          </p:nvPr>
        </p:nvSpPr>
        <p:spPr>
          <a:xfrm>
            <a:off x="1071538" y="1500174"/>
            <a:ext cx="6929486" cy="4643470"/>
          </a:xfrm>
        </p:spPr>
        <p:txBody>
          <a:bodyPr>
            <a:normAutofit fontScale="92500" lnSpcReduction="20000"/>
          </a:bodyPr>
          <a:lstStyle/>
          <a:p>
            <a:pPr marL="457200" lvl="0" indent="-457200" algn="just" rtl="1">
              <a:buFont typeface="+mj-lt"/>
              <a:buAutoNum type="arabicParenR"/>
            </a:pPr>
            <a:r>
              <a:rPr lang="fa-IR" b="1" dirty="0" smtClean="0">
                <a:solidFill>
                  <a:srgbClr val="00B050"/>
                </a:solidFill>
                <a:cs typeface="B Mitra" pitchFamily="2" charset="-78"/>
              </a:rPr>
              <a:t>استاندارد طلایی: </a:t>
            </a:r>
            <a:r>
              <a:rPr lang="fa-IR" dirty="0" smtClean="0">
                <a:solidFill>
                  <a:srgbClr val="002060"/>
                </a:solidFill>
                <a:cs typeface="B Mitra" pitchFamily="2" charset="-78"/>
              </a:rPr>
              <a:t>چنانچه استاندارد طلایی مناسب انتخاب نشود، حساسیت و ویژگی اشتباه تخمین زده می شوند. </a:t>
            </a:r>
            <a:endParaRPr lang="en-US" dirty="0" smtClean="0">
              <a:solidFill>
                <a:srgbClr val="002060"/>
              </a:solidFill>
              <a:cs typeface="B Mitra" pitchFamily="2" charset="-78"/>
            </a:endParaRPr>
          </a:p>
          <a:p>
            <a:pPr marL="457200" lvl="0" indent="-457200" algn="just" rtl="1">
              <a:buFont typeface="+mj-lt"/>
              <a:buAutoNum type="arabicParenR"/>
            </a:pPr>
            <a:r>
              <a:rPr lang="fa-IR" b="1" dirty="0" smtClean="0">
                <a:solidFill>
                  <a:srgbClr val="00B050"/>
                </a:solidFill>
                <a:cs typeface="B Mitra" pitchFamily="2" charset="-78"/>
              </a:rPr>
              <a:t>تورش تاییدی(</a:t>
            </a:r>
            <a:r>
              <a:rPr lang="en-US" b="1" dirty="0" smtClean="0">
                <a:solidFill>
                  <a:srgbClr val="00B050"/>
                </a:solidFill>
                <a:cs typeface="B Mitra" pitchFamily="2" charset="-78"/>
              </a:rPr>
              <a:t>Verification bias</a:t>
            </a:r>
            <a:r>
              <a:rPr lang="fa-IR" b="1" dirty="0" smtClean="0">
                <a:solidFill>
                  <a:srgbClr val="00B050"/>
                </a:solidFill>
                <a:cs typeface="B Mitra" pitchFamily="2" charset="-78"/>
              </a:rPr>
              <a:t>): </a:t>
            </a:r>
            <a:r>
              <a:rPr lang="fa-IR" dirty="0" smtClean="0">
                <a:solidFill>
                  <a:srgbClr val="0070C0"/>
                </a:solidFill>
                <a:cs typeface="B Mitra" pitchFamily="2" charset="-78"/>
              </a:rPr>
              <a:t>زمانی که همه موارد به هر دلیلی مانند هزینه بالا و یا ملاحظات درمانی یک استاندارد طلایی منفرد نداشته باشند.</a:t>
            </a:r>
            <a:endParaRPr lang="en-US" dirty="0" smtClean="0">
              <a:solidFill>
                <a:srgbClr val="0070C0"/>
              </a:solidFill>
              <a:cs typeface="B Mitra" pitchFamily="2" charset="-78"/>
            </a:endParaRPr>
          </a:p>
          <a:p>
            <a:pPr marL="457200" lvl="0" indent="-457200" algn="just" rtl="1">
              <a:buFont typeface="+mj-lt"/>
              <a:buAutoNum type="arabicParenR"/>
            </a:pPr>
            <a:r>
              <a:rPr lang="fa-IR" b="1" dirty="0" smtClean="0">
                <a:solidFill>
                  <a:srgbClr val="00B050"/>
                </a:solidFill>
                <a:cs typeface="B Mitra" pitchFamily="2" charset="-78"/>
              </a:rPr>
              <a:t>تورش انتخاب: </a:t>
            </a:r>
            <a:r>
              <a:rPr lang="fa-IR" dirty="0" smtClean="0">
                <a:solidFill>
                  <a:srgbClr val="002060"/>
                </a:solidFill>
                <a:cs typeface="B Mitra" pitchFamily="2" charset="-78"/>
              </a:rPr>
              <a:t>بعضی از تستها در موارد شدید بیماری، عالی تشخیص می دهند. اما چنانچه بیماری خفیف باشد، نمی توانند بیماری را تشخیص دهند.</a:t>
            </a:r>
            <a:endParaRPr lang="en-US" dirty="0" smtClean="0">
              <a:solidFill>
                <a:srgbClr val="002060"/>
              </a:solidFill>
              <a:cs typeface="B Mitra" pitchFamily="2" charset="-78"/>
            </a:endParaRPr>
          </a:p>
          <a:p>
            <a:pPr marL="457200" lvl="0" indent="-457200" algn="just" rtl="1">
              <a:buFont typeface="+mj-lt"/>
              <a:buAutoNum type="arabicParenR"/>
            </a:pPr>
            <a:r>
              <a:rPr lang="fa-IR" b="1" dirty="0" smtClean="0">
                <a:solidFill>
                  <a:srgbClr val="00B050"/>
                </a:solidFill>
                <a:cs typeface="B Mitra" pitchFamily="2" charset="-78"/>
              </a:rPr>
              <a:t>تورش مرورگر تست(</a:t>
            </a:r>
            <a:r>
              <a:rPr lang="en-US" b="1" dirty="0" smtClean="0">
                <a:solidFill>
                  <a:srgbClr val="00B050"/>
                </a:solidFill>
                <a:cs typeface="B Mitra" pitchFamily="2" charset="-78"/>
              </a:rPr>
              <a:t>test reviewer</a:t>
            </a:r>
            <a:r>
              <a:rPr lang="fa-IR" b="1" dirty="0" smtClean="0">
                <a:solidFill>
                  <a:srgbClr val="00B050"/>
                </a:solidFill>
                <a:cs typeface="B Mitra" pitchFamily="2" charset="-78"/>
              </a:rPr>
              <a:t>): </a:t>
            </a:r>
            <a:r>
              <a:rPr lang="fa-IR" dirty="0" smtClean="0">
                <a:solidFill>
                  <a:srgbClr val="0070C0"/>
                </a:solidFill>
                <a:cs typeface="B Mitra" pitchFamily="2" charset="-78"/>
              </a:rPr>
              <a:t>کلنیسینها می بایستی نسبت به تشخیص واقعی افراد در هنگام ارزیابی تست </a:t>
            </a:r>
            <a:r>
              <a:rPr lang="en-US" dirty="0" smtClean="0">
                <a:solidFill>
                  <a:srgbClr val="0070C0"/>
                </a:solidFill>
                <a:cs typeface="B Mitra" pitchFamily="2" charset="-78"/>
              </a:rPr>
              <a:t>blind</a:t>
            </a:r>
            <a:r>
              <a:rPr lang="fa-IR" dirty="0" smtClean="0">
                <a:solidFill>
                  <a:srgbClr val="0070C0"/>
                </a:solidFill>
                <a:cs typeface="B Mitra" pitchFamily="2" charset="-78"/>
              </a:rPr>
              <a:t> باشند.</a:t>
            </a:r>
            <a:endParaRPr lang="en-US" dirty="0" smtClean="0">
              <a:solidFill>
                <a:srgbClr val="0070C0"/>
              </a:solidFill>
              <a:cs typeface="B Mitra" pitchFamily="2" charset="-78"/>
            </a:endParaRPr>
          </a:p>
          <a:p>
            <a:pPr marL="457200" lvl="0" indent="-457200" algn="just" rtl="1">
              <a:buFont typeface="+mj-lt"/>
              <a:buAutoNum type="arabicParenR"/>
            </a:pPr>
            <a:r>
              <a:rPr lang="fa-IR" b="1" dirty="0" smtClean="0">
                <a:solidFill>
                  <a:srgbClr val="00B050"/>
                </a:solidFill>
                <a:cs typeface="B Mitra" pitchFamily="2" charset="-78"/>
              </a:rPr>
              <a:t>تورش بین مشاهده گران: </a:t>
            </a:r>
            <a:r>
              <a:rPr lang="fa-IR" dirty="0" smtClean="0">
                <a:solidFill>
                  <a:srgbClr val="002060"/>
                </a:solidFill>
                <a:cs typeface="B Mitra" pitchFamily="2" charset="-78"/>
              </a:rPr>
              <a:t>در مطالعاتی که توانایی مشاهده گران در تشخیص حایز اهمیت است.  مثلا دیدن </a:t>
            </a:r>
            <a:r>
              <a:rPr lang="en-US" dirty="0" smtClean="0">
                <a:solidFill>
                  <a:srgbClr val="002060"/>
                </a:solidFill>
                <a:cs typeface="B Mitra" pitchFamily="2" charset="-78"/>
              </a:rPr>
              <a:t>MRI</a:t>
            </a:r>
            <a:r>
              <a:rPr lang="fa-IR" dirty="0" smtClean="0">
                <a:solidFill>
                  <a:srgbClr val="002060"/>
                </a:solidFill>
                <a:cs typeface="B Mitra" pitchFamily="2" charset="-78"/>
              </a:rPr>
              <a:t> برای تشخیص ضایعات استخوان.</a:t>
            </a:r>
            <a:endParaRPr lang="en-US" dirty="0" smtClean="0">
              <a:solidFill>
                <a:srgbClr val="002060"/>
              </a:solidFill>
              <a:cs typeface="B Mitra" pitchFamily="2" charset="-78"/>
            </a:endParaRPr>
          </a:p>
          <a:p>
            <a:pPr marL="457200" lvl="0" indent="-457200" algn="just" rtl="1">
              <a:buFont typeface="+mj-lt"/>
              <a:buAutoNum type="arabicParenR"/>
            </a:pPr>
            <a:r>
              <a:rPr lang="fa-IR" b="1" dirty="0" smtClean="0">
                <a:solidFill>
                  <a:srgbClr val="00B050"/>
                </a:solidFill>
                <a:cs typeface="B Mitra" pitchFamily="2" charset="-78"/>
              </a:rPr>
              <a:t>تورش کو موربیدیتی(</a:t>
            </a:r>
            <a:r>
              <a:rPr lang="en-US" b="1" dirty="0" smtClean="0">
                <a:solidFill>
                  <a:srgbClr val="00B050"/>
                </a:solidFill>
                <a:cs typeface="B Mitra" pitchFamily="2" charset="-78"/>
              </a:rPr>
              <a:t>co-morbidity</a:t>
            </a:r>
            <a:r>
              <a:rPr lang="fa-IR" b="1" dirty="0" smtClean="0">
                <a:solidFill>
                  <a:srgbClr val="00B050"/>
                </a:solidFill>
                <a:cs typeface="B Mitra" pitchFamily="2" charset="-78"/>
              </a:rPr>
              <a:t>): </a:t>
            </a:r>
            <a:r>
              <a:rPr lang="fa-IR" dirty="0" smtClean="0">
                <a:solidFill>
                  <a:srgbClr val="0070C0"/>
                </a:solidFill>
                <a:cs typeface="B Mitra" pitchFamily="2" charset="-78"/>
              </a:rPr>
              <a:t>بعضی اوقات افراد بیماریهایی دیگری دارند که ممکن است بر روی نتایج تست مورد آزمایش تاثیر بگذارد.</a:t>
            </a:r>
            <a:endParaRPr lang="en-US" dirty="0" smtClean="0">
              <a:solidFill>
                <a:srgbClr val="0070C0"/>
              </a:solidFill>
              <a:cs typeface="B Mitra" pitchFamily="2" charset="-78"/>
            </a:endParaRPr>
          </a:p>
          <a:p>
            <a:pPr marL="457200" indent="-457200" algn="just" rtl="1">
              <a:buFont typeface="+mj-lt"/>
              <a:buAutoNum type="arabicParenR"/>
            </a:pPr>
            <a:r>
              <a:rPr lang="fa-IR" b="1" dirty="0" smtClean="0">
                <a:solidFill>
                  <a:srgbClr val="00B050"/>
                </a:solidFill>
                <a:cs typeface="B Mitra" pitchFamily="2" charset="-78"/>
              </a:rPr>
              <a:t>نتایج غیر قابل تفسیر تست: </a:t>
            </a:r>
            <a:r>
              <a:rPr lang="fa-IR" dirty="0" smtClean="0">
                <a:solidFill>
                  <a:srgbClr val="002060"/>
                </a:solidFill>
                <a:cs typeface="B Mitra" pitchFamily="2" charset="-78"/>
              </a:rPr>
              <a:t>زمانی که کلنیسینها نتایج تست را نمی توانند تفسیر کنند و ناچارا نمونه را از مطالعه حذف می کنند و موجب تخمین بالاتر اعتبار تست می گردد.</a:t>
            </a:r>
            <a:endParaRPr lang="fa-IR" dirty="0">
              <a:solidFill>
                <a:srgbClr val="002060"/>
              </a:solidFill>
              <a:cs typeface="B Mitra" pitchFamily="2" charset="-78"/>
            </a:endParaRPr>
          </a:p>
        </p:txBody>
      </p:sp>
      <p:sp>
        <p:nvSpPr>
          <p:cNvPr id="4" name="Slide Number Placeholder 3"/>
          <p:cNvSpPr>
            <a:spLocks noGrp="1"/>
          </p:cNvSpPr>
          <p:nvPr>
            <p:ph type="sldNum" sz="quarter" idx="12"/>
          </p:nvPr>
        </p:nvSpPr>
        <p:spPr/>
        <p:txBody>
          <a:bodyPr/>
          <a:lstStyle/>
          <a:p>
            <a:fld id="{48ED069C-59D4-4843-967A-79626951CA5A}" type="slidenum">
              <a:rPr lang="en-US" smtClean="0"/>
              <a:pPr/>
              <a:t>49</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3"/>
            <a:ext cx="6965245" cy="825468"/>
          </a:xfrm>
        </p:spPr>
        <p:txBody>
          <a:bodyPr>
            <a:normAutofit/>
          </a:bodyPr>
          <a:lstStyle/>
          <a:p>
            <a:r>
              <a:rPr lang="en-US" sz="3200" dirty="0" smtClean="0">
                <a:solidFill>
                  <a:schemeClr val="accent5">
                    <a:lumMod val="60000"/>
                    <a:lumOff val="40000"/>
                  </a:schemeClr>
                </a:solidFill>
                <a:latin typeface="Aharoni" pitchFamily="2" charset="-79"/>
                <a:cs typeface="Aharoni" pitchFamily="2" charset="-79"/>
              </a:rPr>
              <a:t>Gold Standard</a:t>
            </a:r>
            <a:endParaRPr lang="fa-IR" sz="3200" dirty="0">
              <a:solidFill>
                <a:schemeClr val="accent5">
                  <a:lumMod val="60000"/>
                  <a:lumOff val="40000"/>
                </a:schemeClr>
              </a:solidFill>
              <a:latin typeface="Aharoni" pitchFamily="2" charset="-79"/>
              <a:cs typeface="Times New Roman" pitchFamily="18" charset="0"/>
            </a:endParaRPr>
          </a:p>
        </p:txBody>
      </p:sp>
      <p:sp>
        <p:nvSpPr>
          <p:cNvPr id="3" name="Content Placeholder 2"/>
          <p:cNvSpPr>
            <a:spLocks noGrp="1"/>
          </p:cNvSpPr>
          <p:nvPr>
            <p:ph idx="1"/>
          </p:nvPr>
        </p:nvSpPr>
        <p:spPr>
          <a:xfrm>
            <a:off x="1428728" y="1714488"/>
            <a:ext cx="6196405" cy="3603812"/>
          </a:xfrm>
        </p:spPr>
        <p:txBody>
          <a:bodyPr>
            <a:normAutofit/>
          </a:bodyPr>
          <a:lstStyle/>
          <a:p>
            <a:pPr algn="just" rtl="1"/>
            <a:r>
              <a:rPr lang="fa-IR" sz="2000" dirty="0" smtClean="0">
                <a:solidFill>
                  <a:srgbClr val="00B050"/>
                </a:solidFill>
                <a:cs typeface="B Mitra" pitchFamily="2" charset="-78"/>
              </a:rPr>
              <a:t>دیکشنری آکسفورد:</a:t>
            </a:r>
          </a:p>
          <a:p>
            <a:pPr algn="just" rtl="1">
              <a:buNone/>
            </a:pPr>
            <a:r>
              <a:rPr lang="fa-IR" sz="2000" dirty="0" smtClean="0">
                <a:solidFill>
                  <a:schemeClr val="accent5">
                    <a:lumMod val="75000"/>
                  </a:schemeClr>
                </a:solidFill>
                <a:cs typeface="B Mitra" pitchFamily="2" charset="-78"/>
              </a:rPr>
              <a:t>     اندازه ای که دیگران با آن مقایسه می شوند یا توسط آن دقتشان مورد قضاوت قرار می گیرد. پایه ای است برای مقایسه.</a:t>
            </a:r>
          </a:p>
          <a:p>
            <a:pPr algn="just" rtl="1">
              <a:buNone/>
            </a:pPr>
            <a:endParaRPr lang="fa-IR" sz="2000" dirty="0" smtClean="0">
              <a:solidFill>
                <a:schemeClr val="accent5">
                  <a:lumMod val="75000"/>
                </a:schemeClr>
              </a:solidFill>
              <a:cs typeface="B Mitra" pitchFamily="2" charset="-78"/>
            </a:endParaRPr>
          </a:p>
          <a:p>
            <a:pPr algn="just" rtl="1"/>
            <a:r>
              <a:rPr lang="fa-IR" sz="2000" dirty="0" smtClean="0">
                <a:solidFill>
                  <a:srgbClr val="00B050"/>
                </a:solidFill>
                <a:cs typeface="B Mitra" pitchFamily="2" charset="-78"/>
              </a:rPr>
              <a:t>در پزشکی و آمار:</a:t>
            </a:r>
          </a:p>
          <a:p>
            <a:pPr algn="just" rtl="1">
              <a:buNone/>
            </a:pPr>
            <a:r>
              <a:rPr lang="fa-IR" sz="2000" dirty="0" smtClean="0">
                <a:solidFill>
                  <a:schemeClr val="accent5">
                    <a:lumMod val="75000"/>
                  </a:schemeClr>
                </a:solidFill>
                <a:cs typeface="B Mitra" pitchFamily="2" charset="-78"/>
              </a:rPr>
              <a:t>     بهترین آزمون تشخیصی (معیار) که تحت شرایط منطقی، قابل دسترس باشد.</a:t>
            </a:r>
          </a:p>
        </p:txBody>
      </p:sp>
      <p:sp>
        <p:nvSpPr>
          <p:cNvPr id="6" name="Slide Number Placeholder 5"/>
          <p:cNvSpPr>
            <a:spLocks noGrp="1"/>
          </p:cNvSpPr>
          <p:nvPr>
            <p:ph type="sldNum" sz="quarter" idx="12"/>
          </p:nvPr>
        </p:nvSpPr>
        <p:spPr/>
        <p:txBody>
          <a:bodyPr/>
          <a:lstStyle/>
          <a:p>
            <a:fld id="{48ED069C-59D4-4843-967A-79626951CA5A}" type="slidenum">
              <a:rPr lang="en-US" smtClean="0"/>
              <a:pPr/>
              <a:t>5</a:t>
            </a:fld>
            <a:endParaRPr lang="en-US"/>
          </a:p>
        </p:txBody>
      </p:sp>
      <p:sp>
        <p:nvSpPr>
          <p:cNvPr id="7" name="Rectangle 6"/>
          <p:cNvSpPr/>
          <p:nvPr/>
        </p:nvSpPr>
        <p:spPr>
          <a:xfrm>
            <a:off x="1142976" y="5572140"/>
            <a:ext cx="6858048" cy="642942"/>
          </a:xfrm>
          <a:prstGeom prst="rect">
            <a:avLst/>
          </a:prstGeom>
          <a:ln>
            <a:solidFill>
              <a:schemeClr val="bg1"/>
            </a:solidFill>
          </a:ln>
        </p:spPr>
        <p:style>
          <a:lnRef idx="2">
            <a:schemeClr val="accent6"/>
          </a:lnRef>
          <a:fillRef idx="1001">
            <a:schemeClr val="lt1"/>
          </a:fillRef>
          <a:effectRef idx="0">
            <a:schemeClr val="accent6"/>
          </a:effectRef>
          <a:fontRef idx="minor">
            <a:schemeClr val="dk1"/>
          </a:fontRef>
        </p:style>
        <p:txBody>
          <a:bodyPr rtlCol="1" anchor="ctr"/>
          <a:lstStyle/>
          <a:p>
            <a:pPr algn="ctr"/>
            <a:endParaRPr lang="en-US" sz="1400" dirty="0" smtClean="0"/>
          </a:p>
          <a:p>
            <a:pPr algn="ctr"/>
            <a:endParaRPr lang="en-US" sz="1400" dirty="0" smtClean="0"/>
          </a:p>
          <a:p>
            <a:pPr algn="ctr"/>
            <a:r>
              <a:rPr lang="en-US" sz="1200" dirty="0" smtClean="0">
                <a:solidFill>
                  <a:schemeClr val="bg1">
                    <a:lumMod val="65000"/>
                  </a:schemeClr>
                </a:solidFill>
              </a:rPr>
              <a:t>E. </a:t>
            </a:r>
            <a:r>
              <a:rPr lang="en-US" sz="1200" dirty="0" err="1" smtClean="0">
                <a:solidFill>
                  <a:schemeClr val="bg1">
                    <a:lumMod val="65000"/>
                  </a:schemeClr>
                </a:solidFill>
              </a:rPr>
              <a:t>Versi</a:t>
            </a:r>
            <a:r>
              <a:rPr lang="en-US" sz="1200" dirty="0" smtClean="0">
                <a:solidFill>
                  <a:schemeClr val="bg1">
                    <a:lumMod val="65000"/>
                  </a:schemeClr>
                </a:solidFill>
              </a:rPr>
              <a:t>, </a:t>
            </a:r>
            <a:r>
              <a:rPr lang="en-US" sz="1200" b="1" dirty="0" smtClean="0">
                <a:solidFill>
                  <a:schemeClr val="bg1">
                    <a:lumMod val="65000"/>
                  </a:schemeClr>
                </a:solidFill>
              </a:rPr>
              <a:t>"Gold standard" is an appropriate term. </a:t>
            </a:r>
            <a:r>
              <a:rPr lang="en-US" sz="1200" dirty="0" smtClean="0">
                <a:solidFill>
                  <a:schemeClr val="bg1">
                    <a:lumMod val="65000"/>
                  </a:schemeClr>
                </a:solidFill>
              </a:rPr>
              <a:t>BMJ. Jul 18, 1992; 305(6846): 187.</a:t>
            </a:r>
          </a:p>
          <a:p>
            <a:pPr algn="ctr"/>
            <a:r>
              <a:rPr lang="en-US" sz="1200" dirty="0" err="1" smtClean="0">
                <a:solidFill>
                  <a:schemeClr val="bg1">
                    <a:lumMod val="65000"/>
                  </a:schemeClr>
                </a:solidFill>
              </a:rPr>
              <a:t>Claassen</a:t>
            </a:r>
            <a:r>
              <a:rPr lang="en-US" sz="1200" dirty="0" smtClean="0">
                <a:solidFill>
                  <a:schemeClr val="bg1">
                    <a:lumMod val="65000"/>
                  </a:schemeClr>
                </a:solidFill>
              </a:rPr>
              <a:t> JA, </a:t>
            </a:r>
            <a:r>
              <a:rPr lang="en-US" sz="1200" b="1" dirty="0" smtClean="0">
                <a:solidFill>
                  <a:schemeClr val="bg1">
                    <a:lumMod val="65000"/>
                  </a:schemeClr>
                </a:solidFill>
              </a:rPr>
              <a:t>['Gold standard', not 'golden standard']. </a:t>
            </a:r>
            <a:r>
              <a:rPr lang="nl-NL" sz="1200" dirty="0" smtClean="0">
                <a:solidFill>
                  <a:schemeClr val="bg1">
                    <a:lumMod val="65000"/>
                  </a:schemeClr>
                </a:solidFill>
              </a:rPr>
              <a:t>Ned Tijdschr Geneeskd. 2005 Dec 24;149(52):2937.</a:t>
            </a:r>
            <a:endParaRPr lang="en-US" sz="1200" b="1" dirty="0" smtClean="0">
              <a:solidFill>
                <a:schemeClr val="bg1">
                  <a:lumMod val="65000"/>
                </a:schemeClr>
              </a:solidFill>
            </a:endParaRPr>
          </a:p>
          <a:p>
            <a:pPr algn="ctr"/>
            <a:r>
              <a:rPr lang="en-US" sz="1400" dirty="0" smtClean="0"/>
              <a:t> </a:t>
            </a:r>
            <a:endParaRPr lang="en-US" sz="1400" b="1" dirty="0" smtClean="0"/>
          </a:p>
          <a:p>
            <a:pPr algn="ctr"/>
            <a:r>
              <a:rPr lang="en-US" dirty="0" smtClean="0"/>
              <a:t>  </a:t>
            </a:r>
            <a:endParaRPr lang="fa-IR" dirty="0"/>
          </a:p>
        </p:txBody>
      </p:sp>
      <p:cxnSp>
        <p:nvCxnSpPr>
          <p:cNvPr id="9" name="Straight Connector 8"/>
          <p:cNvCxnSpPr/>
          <p:nvPr/>
        </p:nvCxnSpPr>
        <p:spPr>
          <a:xfrm>
            <a:off x="1214414" y="5500702"/>
            <a:ext cx="6643734" cy="1588"/>
          </a:xfrm>
          <a:prstGeom prst="line">
            <a:avLst/>
          </a:prstGeom>
        </p:spPr>
        <p:style>
          <a:lnRef idx="3">
            <a:schemeClr val="accent1"/>
          </a:lnRef>
          <a:fillRef idx="0">
            <a:schemeClr val="accent1"/>
          </a:fillRef>
          <a:effectRef idx="2">
            <a:schemeClr val="accent1"/>
          </a:effectRef>
          <a:fontRef idx="minor">
            <a:schemeClr val="tx1"/>
          </a:fontRef>
        </p:style>
      </p:cxnSp>
      <p:sp>
        <p:nvSpPr>
          <p:cNvPr id="8" name="Rounded Rectangle 7"/>
          <p:cNvSpPr/>
          <p:nvPr/>
        </p:nvSpPr>
        <p:spPr>
          <a:xfrm>
            <a:off x="1428728" y="4357694"/>
            <a:ext cx="6286544" cy="1000132"/>
          </a:xfrm>
          <a:prstGeom prst="roundRect">
            <a:avLst/>
          </a:prstGeom>
        </p:spPr>
        <p:style>
          <a:lnRef idx="2">
            <a:schemeClr val="accent1">
              <a:shade val="50000"/>
            </a:schemeClr>
          </a:lnRef>
          <a:fillRef idx="1001">
            <a:schemeClr val="lt2"/>
          </a:fillRef>
          <a:effectRef idx="0">
            <a:schemeClr val="accent1"/>
          </a:effectRef>
          <a:fontRef idx="minor">
            <a:schemeClr val="lt1"/>
          </a:fontRef>
        </p:style>
        <p:txBody>
          <a:bodyPr rtlCol="1" anchor="ctr"/>
          <a:lstStyle/>
          <a:p>
            <a:pPr algn="just" rtl="1">
              <a:buNone/>
            </a:pPr>
            <a:r>
              <a:rPr lang="fa-IR" dirty="0" smtClean="0">
                <a:solidFill>
                  <a:schemeClr val="accent4">
                    <a:lumMod val="75000"/>
                  </a:schemeClr>
                </a:solidFill>
                <a:cs typeface="B Mitra" pitchFamily="2" charset="-78"/>
              </a:rPr>
              <a:t>در ادبیات پزشکی، توصیف یک آزمون مرجع مورد استفاده برای مقایسه با یک روش جدید است. ولی هرگز بدون خطا و لغزش نیست. اصطلاح نادرست </a:t>
            </a:r>
            <a:r>
              <a:rPr lang="en-US" dirty="0" smtClean="0">
                <a:solidFill>
                  <a:schemeClr val="accent4">
                    <a:lumMod val="75000"/>
                  </a:schemeClr>
                </a:solidFill>
                <a:cs typeface="B Mitra" pitchFamily="2" charset="-78"/>
              </a:rPr>
              <a:t>Golden Standard</a:t>
            </a:r>
            <a:r>
              <a:rPr lang="fa-IR" dirty="0" smtClean="0">
                <a:solidFill>
                  <a:schemeClr val="accent4">
                    <a:lumMod val="75000"/>
                  </a:schemeClr>
                </a:solidFill>
                <a:cs typeface="B Mitra" pitchFamily="2" charset="-78"/>
              </a:rPr>
              <a:t> اشاره به یک سطح از کمال است که در علوم پزشکی دست یافتنی نیست.</a:t>
            </a:r>
            <a:endParaRPr lang="fa-IR" dirty="0">
              <a:solidFill>
                <a:schemeClr val="accent4">
                  <a:lumMod val="75000"/>
                </a:schemeClr>
              </a:solidFill>
              <a:cs typeface="B Mitra" pitchFamily="2" charset="-78"/>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err="1" smtClean="0">
                <a:solidFill>
                  <a:srgbClr val="00B050"/>
                </a:solidFill>
                <a:latin typeface="Aharoni" pitchFamily="2" charset="-79"/>
                <a:cs typeface="Aharoni" pitchFamily="2" charset="-79"/>
              </a:rPr>
              <a:t>Refrenses</a:t>
            </a:r>
            <a:r>
              <a:rPr lang="en-US" sz="3600" dirty="0" smtClean="0">
                <a:solidFill>
                  <a:srgbClr val="00B050"/>
                </a:solidFill>
                <a:latin typeface="Aharoni" pitchFamily="2" charset="-79"/>
                <a:cs typeface="Aharoni" pitchFamily="2" charset="-79"/>
              </a:rPr>
              <a:t>:</a:t>
            </a:r>
            <a:endParaRPr lang="fa-IR" sz="3600" dirty="0">
              <a:solidFill>
                <a:srgbClr val="00B050"/>
              </a:solidFill>
              <a:latin typeface="Aharoni" pitchFamily="2" charset="-79"/>
            </a:endParaRPr>
          </a:p>
        </p:txBody>
      </p:sp>
      <p:sp>
        <p:nvSpPr>
          <p:cNvPr id="3" name="Content Placeholder 2"/>
          <p:cNvSpPr>
            <a:spLocks noGrp="1"/>
          </p:cNvSpPr>
          <p:nvPr>
            <p:ph idx="1"/>
          </p:nvPr>
        </p:nvSpPr>
        <p:spPr>
          <a:xfrm>
            <a:off x="1142976" y="1785926"/>
            <a:ext cx="6715172" cy="4143404"/>
          </a:xfrm>
        </p:spPr>
        <p:txBody>
          <a:bodyPr>
            <a:normAutofit fontScale="55000" lnSpcReduction="20000"/>
          </a:bodyPr>
          <a:lstStyle/>
          <a:p>
            <a:pPr marL="457200" indent="-457200" algn="just">
              <a:lnSpc>
                <a:spcPct val="170000"/>
              </a:lnSpc>
              <a:buFont typeface="+mj-lt"/>
              <a:buAutoNum type="arabicPeriod"/>
            </a:pPr>
            <a:r>
              <a:rPr lang="en-US" dirty="0" smtClean="0">
                <a:solidFill>
                  <a:srgbClr val="002060"/>
                </a:solidFill>
              </a:rPr>
              <a:t>E. </a:t>
            </a:r>
            <a:r>
              <a:rPr lang="en-US" dirty="0" err="1" smtClean="0">
                <a:solidFill>
                  <a:srgbClr val="002060"/>
                </a:solidFill>
              </a:rPr>
              <a:t>Versi</a:t>
            </a:r>
            <a:r>
              <a:rPr lang="en-US" dirty="0" smtClean="0">
                <a:solidFill>
                  <a:srgbClr val="002060"/>
                </a:solidFill>
              </a:rPr>
              <a:t>, </a:t>
            </a:r>
            <a:r>
              <a:rPr lang="en-US" b="1" dirty="0" smtClean="0">
                <a:solidFill>
                  <a:srgbClr val="002060"/>
                </a:solidFill>
              </a:rPr>
              <a:t>"Gold standard" is an appropriate term. </a:t>
            </a:r>
            <a:r>
              <a:rPr lang="en-US" dirty="0" smtClean="0">
                <a:solidFill>
                  <a:srgbClr val="002060"/>
                </a:solidFill>
              </a:rPr>
              <a:t>BMJ. Jul 18, 1992; 305(6846): 187.</a:t>
            </a:r>
          </a:p>
          <a:p>
            <a:pPr marL="457200" indent="-457200" algn="just">
              <a:lnSpc>
                <a:spcPct val="170000"/>
              </a:lnSpc>
              <a:buFont typeface="+mj-lt"/>
              <a:buAutoNum type="arabicPeriod"/>
            </a:pPr>
            <a:r>
              <a:rPr lang="en-US" dirty="0" err="1" smtClean="0">
                <a:solidFill>
                  <a:srgbClr val="002060"/>
                </a:solidFill>
              </a:rPr>
              <a:t>Claassen</a:t>
            </a:r>
            <a:r>
              <a:rPr lang="en-US" dirty="0" smtClean="0">
                <a:solidFill>
                  <a:srgbClr val="002060"/>
                </a:solidFill>
              </a:rPr>
              <a:t> JA, </a:t>
            </a:r>
            <a:r>
              <a:rPr lang="en-US" b="1" dirty="0" smtClean="0">
                <a:solidFill>
                  <a:srgbClr val="002060"/>
                </a:solidFill>
              </a:rPr>
              <a:t>['Gold standard', not 'golden standard']. </a:t>
            </a:r>
            <a:r>
              <a:rPr lang="nl-NL" dirty="0" smtClean="0">
                <a:solidFill>
                  <a:srgbClr val="002060"/>
                </a:solidFill>
              </a:rPr>
              <a:t>Ned Tijdschr Geneeskd. 2005 Dec 24;149(52):2937.</a:t>
            </a:r>
            <a:r>
              <a:rPr lang="nl-NL" b="1" dirty="0" smtClean="0">
                <a:solidFill>
                  <a:srgbClr val="002060"/>
                </a:solidFill>
              </a:rPr>
              <a:t> </a:t>
            </a:r>
            <a:endParaRPr lang="en-US" dirty="0" smtClean="0">
              <a:solidFill>
                <a:srgbClr val="002060"/>
              </a:solidFill>
            </a:endParaRPr>
          </a:p>
          <a:p>
            <a:pPr marL="457200" indent="-457200" algn="just">
              <a:lnSpc>
                <a:spcPct val="170000"/>
              </a:lnSpc>
              <a:buFont typeface="+mj-lt"/>
              <a:buAutoNum type="arabicPeriod"/>
            </a:pPr>
            <a:r>
              <a:rPr lang="en-US" i="1" dirty="0" smtClean="0">
                <a:solidFill>
                  <a:srgbClr val="002060"/>
                </a:solidFill>
              </a:rPr>
              <a:t>Isaac I. </a:t>
            </a:r>
            <a:r>
              <a:rPr lang="en-US" i="1" dirty="0" err="1" smtClean="0">
                <a:solidFill>
                  <a:srgbClr val="002060"/>
                </a:solidFill>
              </a:rPr>
              <a:t>Bejar</a:t>
            </a:r>
            <a:r>
              <a:rPr lang="en-US" dirty="0" smtClean="0">
                <a:solidFill>
                  <a:srgbClr val="002060"/>
                </a:solidFill>
              </a:rPr>
              <a:t>. </a:t>
            </a:r>
            <a:r>
              <a:rPr lang="en-US" b="1" dirty="0" smtClean="0">
                <a:solidFill>
                  <a:srgbClr val="002060"/>
                </a:solidFill>
              </a:rPr>
              <a:t>Standard Setting: What Is It?  Why Is It Important? </a:t>
            </a:r>
            <a:r>
              <a:rPr lang="en-US" dirty="0" smtClean="0">
                <a:solidFill>
                  <a:srgbClr val="002060"/>
                </a:solidFill>
              </a:rPr>
              <a:t>R&amp;D Connections, No. 7, October 2008. </a:t>
            </a:r>
          </a:p>
          <a:p>
            <a:pPr marL="457200" indent="-457200" algn="just">
              <a:lnSpc>
                <a:spcPct val="170000"/>
              </a:lnSpc>
              <a:buFont typeface="+mj-lt"/>
              <a:buAutoNum type="arabicPeriod"/>
            </a:pPr>
            <a:r>
              <a:rPr lang="en-US" dirty="0" err="1" smtClean="0">
                <a:solidFill>
                  <a:srgbClr val="002060"/>
                </a:solidFill>
              </a:rPr>
              <a:t>Neus</a:t>
            </a:r>
            <a:r>
              <a:rPr lang="en-US" dirty="0" smtClean="0">
                <a:solidFill>
                  <a:srgbClr val="002060"/>
                </a:solidFill>
              </a:rPr>
              <a:t> </a:t>
            </a:r>
            <a:r>
              <a:rPr lang="en-US" dirty="0" err="1" smtClean="0">
                <a:solidFill>
                  <a:srgbClr val="002060"/>
                </a:solidFill>
              </a:rPr>
              <a:t>Figueras,,José</a:t>
            </a:r>
            <a:r>
              <a:rPr lang="en-US" dirty="0" smtClean="0">
                <a:solidFill>
                  <a:srgbClr val="002060"/>
                </a:solidFill>
              </a:rPr>
              <a:t> </a:t>
            </a:r>
            <a:r>
              <a:rPr lang="en-US" dirty="0" err="1" smtClean="0">
                <a:solidFill>
                  <a:srgbClr val="002060"/>
                </a:solidFill>
              </a:rPr>
              <a:t>Noijons</a:t>
            </a:r>
            <a:r>
              <a:rPr lang="en-US" dirty="0" smtClean="0">
                <a:solidFill>
                  <a:srgbClr val="002060"/>
                </a:solidFill>
              </a:rPr>
              <a:t> . </a:t>
            </a:r>
            <a:r>
              <a:rPr lang="en-US" b="1" dirty="0" smtClean="0">
                <a:solidFill>
                  <a:srgbClr val="002060"/>
                </a:solidFill>
              </a:rPr>
              <a:t>Linking to the CEFR levels: Research perspectives. </a:t>
            </a:r>
            <a:r>
              <a:rPr lang="en-US" dirty="0" err="1" smtClean="0">
                <a:solidFill>
                  <a:srgbClr val="002060"/>
                </a:solidFill>
              </a:rPr>
              <a:t>Cito,EALTA,Arnhem</a:t>
            </a:r>
            <a:r>
              <a:rPr lang="en-US" dirty="0" smtClean="0">
                <a:solidFill>
                  <a:srgbClr val="002060"/>
                </a:solidFill>
              </a:rPr>
              <a:t>, 2009.</a:t>
            </a:r>
          </a:p>
          <a:p>
            <a:pPr marL="457200" indent="-457200" algn="just">
              <a:lnSpc>
                <a:spcPct val="170000"/>
              </a:lnSpc>
              <a:buFont typeface="+mj-lt"/>
              <a:buAutoNum type="arabicPeriod"/>
            </a:pPr>
            <a:r>
              <a:rPr lang="en-US" dirty="0" err="1" smtClean="0">
                <a:solidFill>
                  <a:srgbClr val="002060"/>
                </a:solidFill>
              </a:rPr>
              <a:t>Felianka</a:t>
            </a:r>
            <a:r>
              <a:rPr lang="en-US" dirty="0" smtClean="0">
                <a:solidFill>
                  <a:srgbClr val="002060"/>
                </a:solidFill>
              </a:rPr>
              <a:t> </a:t>
            </a:r>
            <a:r>
              <a:rPr lang="en-US" dirty="0" err="1" smtClean="0">
                <a:solidFill>
                  <a:srgbClr val="002060"/>
                </a:solidFill>
              </a:rPr>
              <a:t>Kaftandjieva</a:t>
            </a:r>
            <a:r>
              <a:rPr lang="en-US" dirty="0" smtClean="0">
                <a:solidFill>
                  <a:srgbClr val="002060"/>
                </a:solidFill>
              </a:rPr>
              <a:t>. </a:t>
            </a:r>
            <a:r>
              <a:rPr lang="en-US" b="1" dirty="0" smtClean="0">
                <a:solidFill>
                  <a:srgbClr val="002060"/>
                </a:solidFill>
              </a:rPr>
              <a:t>Methods for Setting Cut cores in Criterion-referenced Achievement Tests. </a:t>
            </a:r>
            <a:r>
              <a:rPr lang="en-US" dirty="0" err="1" smtClean="0">
                <a:solidFill>
                  <a:srgbClr val="002060"/>
                </a:solidFill>
              </a:rPr>
              <a:t>Cito</a:t>
            </a:r>
            <a:r>
              <a:rPr lang="en-US" dirty="0" smtClean="0">
                <a:solidFill>
                  <a:srgbClr val="002060"/>
                </a:solidFill>
              </a:rPr>
              <a:t>, Arnhem, 2010.</a:t>
            </a:r>
          </a:p>
          <a:p>
            <a:pPr marL="457200" indent="-457200" algn="just" rtl="1">
              <a:lnSpc>
                <a:spcPct val="170000"/>
              </a:lnSpc>
              <a:buFont typeface="+mj-lt"/>
              <a:buAutoNum type="arabicPeriod"/>
            </a:pPr>
            <a:r>
              <a:rPr lang="fa-IR" dirty="0" smtClean="0">
                <a:solidFill>
                  <a:srgbClr val="002060"/>
                </a:solidFill>
              </a:rPr>
              <a:t>یعقوبی حمید. </a:t>
            </a:r>
            <a:r>
              <a:rPr lang="fa-IR" b="1" dirty="0" smtClean="0">
                <a:solidFill>
                  <a:srgbClr val="002060"/>
                </a:solidFill>
              </a:rPr>
              <a:t>غربالگری اختلالات روانی: جایگاه آزمونها و نحوه تعیین نقطه برش و اعتبار یابی. </a:t>
            </a:r>
            <a:r>
              <a:rPr lang="fa-IR" dirty="0" smtClean="0">
                <a:solidFill>
                  <a:srgbClr val="002060"/>
                </a:solidFill>
              </a:rPr>
              <a:t>فصلنامه سلامت روان، سال اول، شماره اول، بهار 1387. </a:t>
            </a:r>
          </a:p>
          <a:p>
            <a:pPr marL="457200" indent="-457200" algn="just" rtl="1">
              <a:lnSpc>
                <a:spcPct val="170000"/>
              </a:lnSpc>
              <a:buFont typeface="+mj-lt"/>
              <a:buAutoNum type="arabicPeriod"/>
            </a:pPr>
            <a:r>
              <a:rPr lang="fa-IR" b="1" dirty="0" smtClean="0">
                <a:solidFill>
                  <a:srgbClr val="002060"/>
                </a:solidFill>
              </a:rPr>
              <a:t> منحنی راک روشی  برای آنالیز صحت تستهای تشخیصی</a:t>
            </a:r>
            <a:endParaRPr lang="fa-IR" b="1" dirty="0">
              <a:solidFill>
                <a:srgbClr val="002060"/>
              </a:solidFill>
            </a:endParaRPr>
          </a:p>
        </p:txBody>
      </p:sp>
      <p:sp>
        <p:nvSpPr>
          <p:cNvPr id="4" name="Slide Number Placeholder 3"/>
          <p:cNvSpPr>
            <a:spLocks noGrp="1"/>
          </p:cNvSpPr>
          <p:nvPr>
            <p:ph type="sldNum" sz="quarter" idx="12"/>
          </p:nvPr>
        </p:nvSpPr>
        <p:spPr/>
        <p:txBody>
          <a:bodyPr/>
          <a:lstStyle/>
          <a:p>
            <a:fld id="{48ED069C-59D4-4843-967A-79626951CA5A}" type="slidenum">
              <a:rPr lang="en-US" smtClean="0"/>
              <a:pPr/>
              <a:t>50</a:t>
            </a:fld>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endParaRPr lang="fa-IR" smtClean="0"/>
          </a:p>
        </p:txBody>
      </p:sp>
      <p:pic>
        <p:nvPicPr>
          <p:cNvPr id="32771" name="Content Placeholder 6" descr="004.jpg"/>
          <p:cNvPicPr>
            <a:picLocks noGrp="1" noChangeAspect="1"/>
          </p:cNvPicPr>
          <p:nvPr>
            <p:ph idx="1"/>
          </p:nvPr>
        </p:nvPicPr>
        <p:blipFill>
          <a:blip r:embed="rId2"/>
          <a:srcRect/>
          <a:stretch>
            <a:fillRect/>
          </a:stretch>
        </p:blipFill>
        <p:spPr>
          <a:xfrm>
            <a:off x="0" y="0"/>
            <a:ext cx="9144000" cy="6858000"/>
          </a:xfrm>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chemeClr val="accent5">
                    <a:lumMod val="60000"/>
                    <a:lumOff val="40000"/>
                  </a:schemeClr>
                </a:solidFill>
                <a:latin typeface="Aharoni" pitchFamily="2" charset="-79"/>
                <a:cs typeface="Aharoni" pitchFamily="2" charset="-79"/>
              </a:rPr>
              <a:t>Standard Setting</a:t>
            </a:r>
            <a:endParaRPr lang="fa-IR" sz="3200" dirty="0">
              <a:solidFill>
                <a:schemeClr val="accent5">
                  <a:lumMod val="60000"/>
                  <a:lumOff val="40000"/>
                </a:schemeClr>
              </a:solidFill>
              <a:latin typeface="Aharoni" pitchFamily="2" charset="-79"/>
            </a:endParaRPr>
          </a:p>
        </p:txBody>
      </p:sp>
      <p:sp>
        <p:nvSpPr>
          <p:cNvPr id="3" name="Content Placeholder 2"/>
          <p:cNvSpPr>
            <a:spLocks noGrp="1"/>
          </p:cNvSpPr>
          <p:nvPr>
            <p:ph idx="1"/>
          </p:nvPr>
        </p:nvSpPr>
        <p:spPr/>
        <p:txBody>
          <a:bodyPr>
            <a:normAutofit/>
          </a:bodyPr>
          <a:lstStyle/>
          <a:p>
            <a:pPr algn="just" rtl="1"/>
            <a:r>
              <a:rPr lang="fa-IR" sz="2000" dirty="0" smtClean="0">
                <a:solidFill>
                  <a:srgbClr val="0070C0"/>
                </a:solidFill>
                <a:cs typeface="B Mitra" pitchFamily="2" charset="-78"/>
              </a:rPr>
              <a:t>تعیین استاندارد</a:t>
            </a:r>
            <a:r>
              <a:rPr lang="fa-IR" sz="2000" dirty="0" smtClean="0">
                <a:solidFill>
                  <a:schemeClr val="accent5">
                    <a:lumMod val="75000"/>
                  </a:schemeClr>
                </a:solidFill>
                <a:cs typeface="B Mitra" pitchFamily="2" charset="-78"/>
              </a:rPr>
              <a:t>، روشی برای </a:t>
            </a:r>
            <a:r>
              <a:rPr lang="fa-IR" sz="2000" u="sng" dirty="0" smtClean="0">
                <a:solidFill>
                  <a:srgbClr val="C00000"/>
                </a:solidFill>
                <a:cs typeface="B Mitra" pitchFamily="2" charset="-78"/>
              </a:rPr>
              <a:t>تعریف سطح موفقیت یا مهارت و نمرات برش مربوط به آن سطح</a:t>
            </a:r>
            <a:r>
              <a:rPr lang="fa-IR" sz="2000" dirty="0" smtClean="0">
                <a:solidFill>
                  <a:schemeClr val="accent5">
                    <a:lumMod val="75000"/>
                  </a:schemeClr>
                </a:solidFill>
                <a:cs typeface="B Mitra" pitchFamily="2" charset="-78"/>
              </a:rPr>
              <a:t> است.</a:t>
            </a:r>
          </a:p>
          <a:p>
            <a:pPr algn="just" rtl="1"/>
            <a:r>
              <a:rPr lang="fa-IR" sz="2000" dirty="0" smtClean="0">
                <a:solidFill>
                  <a:schemeClr val="accent5">
                    <a:lumMod val="75000"/>
                  </a:schemeClr>
                </a:solidFill>
                <a:cs typeface="B Mitra" pitchFamily="2" charset="-78"/>
              </a:rPr>
              <a:t>تعیین </a:t>
            </a:r>
            <a:r>
              <a:rPr lang="en-US" sz="2000" dirty="0" smtClean="0">
                <a:solidFill>
                  <a:srgbClr val="C00000"/>
                </a:solidFill>
                <a:cs typeface="B Mitra" pitchFamily="2" charset="-78"/>
              </a:rPr>
              <a:t>Cut Score</a:t>
            </a:r>
            <a:r>
              <a:rPr lang="fa-IR" sz="2000" dirty="0" smtClean="0">
                <a:solidFill>
                  <a:schemeClr val="accent5">
                    <a:lumMod val="75000"/>
                  </a:schemeClr>
                </a:solidFill>
                <a:cs typeface="B Mitra" pitchFamily="2" charset="-78"/>
              </a:rPr>
              <a:t> </a:t>
            </a:r>
            <a:r>
              <a:rPr lang="fa-IR" sz="2000" dirty="0" smtClean="0">
                <a:solidFill>
                  <a:srgbClr val="C00000"/>
                </a:solidFill>
                <a:cs typeface="B Mitra" pitchFamily="2" charset="-78"/>
              </a:rPr>
              <a:t>یک آزمون </a:t>
            </a:r>
            <a:r>
              <a:rPr lang="fa-IR" sz="2000" dirty="0" smtClean="0">
                <a:solidFill>
                  <a:schemeClr val="accent5">
                    <a:lumMod val="75000"/>
                  </a:schemeClr>
                </a:solidFill>
                <a:cs typeface="B Mitra" pitchFamily="2" charset="-78"/>
              </a:rPr>
              <a:t>که مربوط به </a:t>
            </a:r>
            <a:r>
              <a:rPr lang="fa-IR" sz="2000" dirty="0" smtClean="0">
                <a:solidFill>
                  <a:srgbClr val="C00000"/>
                </a:solidFill>
                <a:cs typeface="B Mitra" pitchFamily="2" charset="-78"/>
              </a:rPr>
              <a:t>شرح عملکرد آن آزمون </a:t>
            </a:r>
            <a:r>
              <a:rPr lang="fa-IR" sz="2000" dirty="0" smtClean="0">
                <a:solidFill>
                  <a:schemeClr val="accent5">
                    <a:lumMod val="75000"/>
                  </a:schemeClr>
                </a:solidFill>
                <a:cs typeface="B Mitra" pitchFamily="2" charset="-78"/>
              </a:rPr>
              <a:t>است.</a:t>
            </a:r>
          </a:p>
          <a:p>
            <a:pPr algn="just" rtl="1"/>
            <a:r>
              <a:rPr lang="fa-IR" sz="2000" dirty="0" smtClean="0">
                <a:solidFill>
                  <a:srgbClr val="FF0000"/>
                </a:solidFill>
                <a:cs typeface="B Mitra" pitchFamily="2" charset="-78"/>
              </a:rPr>
              <a:t>هدف:</a:t>
            </a:r>
            <a:r>
              <a:rPr lang="fa-IR" sz="2000" dirty="0" smtClean="0">
                <a:solidFill>
                  <a:schemeClr val="accent5">
                    <a:lumMod val="75000"/>
                  </a:schemeClr>
                </a:solidFill>
                <a:cs typeface="B Mitra" pitchFamily="2" charset="-78"/>
              </a:rPr>
              <a:t>                                           </a:t>
            </a:r>
            <a:r>
              <a:rPr lang="en-US" sz="2000" dirty="0" smtClean="0">
                <a:solidFill>
                  <a:srgbClr val="0070C0"/>
                </a:solidFill>
                <a:cs typeface="B Mitra" pitchFamily="2" charset="-78"/>
              </a:rPr>
              <a:t>How good is good enough?</a:t>
            </a:r>
            <a:endParaRPr lang="fa-IR" sz="2000" dirty="0" smtClean="0">
              <a:solidFill>
                <a:srgbClr val="0070C0"/>
              </a:solidFill>
              <a:cs typeface="B Mitra" pitchFamily="2" charset="-78"/>
            </a:endParaRPr>
          </a:p>
          <a:p>
            <a:pPr algn="just" rtl="1">
              <a:buNone/>
            </a:pPr>
            <a:r>
              <a:rPr lang="fa-IR" sz="2000" dirty="0" smtClean="0">
                <a:solidFill>
                  <a:schemeClr val="accent5">
                    <a:lumMod val="75000"/>
                  </a:schemeClr>
                </a:solidFill>
                <a:cs typeface="B Mitra" pitchFamily="2" charset="-78"/>
              </a:rPr>
              <a:t>   </a:t>
            </a:r>
            <a:r>
              <a:rPr lang="fa-IR" sz="2000" dirty="0" smtClean="0">
                <a:solidFill>
                  <a:srgbClr val="00B050"/>
                </a:solidFill>
                <a:cs typeface="B Mitra" pitchFamily="2" charset="-78"/>
              </a:rPr>
              <a:t>چقدر خوب به اندازه کافی خوب است؟</a:t>
            </a:r>
          </a:p>
          <a:p>
            <a:pPr algn="just" rtl="1"/>
            <a:r>
              <a:rPr lang="fa-IR" sz="2000" dirty="0" smtClean="0">
                <a:solidFill>
                  <a:schemeClr val="accent5">
                    <a:lumMod val="75000"/>
                  </a:schemeClr>
                </a:solidFill>
                <a:cs typeface="B Mitra" pitchFamily="2" charset="-78"/>
              </a:rPr>
              <a:t>پاسخ به این سوال، تا حد زیادی به انتخاب </a:t>
            </a:r>
            <a:r>
              <a:rPr lang="fa-IR" sz="2000" dirty="0" smtClean="0">
                <a:solidFill>
                  <a:srgbClr val="C00000"/>
                </a:solidFill>
                <a:cs typeface="B Mitra" pitchFamily="2" charset="-78"/>
              </a:rPr>
              <a:t>روش تعیین استاندارد </a:t>
            </a:r>
            <a:r>
              <a:rPr lang="fa-IR" sz="2000" dirty="0" smtClean="0">
                <a:solidFill>
                  <a:schemeClr val="accent5">
                    <a:lumMod val="75000"/>
                  </a:schemeClr>
                </a:solidFill>
                <a:cs typeface="B Mitra" pitchFamily="2" charset="-78"/>
              </a:rPr>
              <a:t>بستگی دارد. چرا که روشهای مختلف، منجر به نمرات برش متفاوت می شوند. </a:t>
            </a:r>
          </a:p>
        </p:txBody>
      </p:sp>
      <p:sp>
        <p:nvSpPr>
          <p:cNvPr id="6" name="Slide Number Placeholder 5"/>
          <p:cNvSpPr>
            <a:spLocks noGrp="1"/>
          </p:cNvSpPr>
          <p:nvPr>
            <p:ph type="sldNum" sz="quarter" idx="12"/>
          </p:nvPr>
        </p:nvSpPr>
        <p:spPr/>
        <p:txBody>
          <a:bodyPr/>
          <a:lstStyle/>
          <a:p>
            <a:fld id="{48ED069C-59D4-4843-967A-79626951CA5A}" type="slidenum">
              <a:rPr lang="en-US" smtClean="0"/>
              <a:pPr/>
              <a:t>6</a:t>
            </a:fld>
            <a:endParaRPr lang="en-US"/>
          </a:p>
        </p:txBody>
      </p:sp>
      <p:sp>
        <p:nvSpPr>
          <p:cNvPr id="7" name="Rectangle 6"/>
          <p:cNvSpPr/>
          <p:nvPr/>
        </p:nvSpPr>
        <p:spPr>
          <a:xfrm>
            <a:off x="928662" y="5643578"/>
            <a:ext cx="7072362" cy="571504"/>
          </a:xfrm>
          <a:prstGeom prst="rect">
            <a:avLst/>
          </a:prstGeom>
          <a:ln>
            <a:solidFill>
              <a:schemeClr val="bg1"/>
            </a:solidFill>
          </a:ln>
        </p:spPr>
        <p:style>
          <a:lnRef idx="2">
            <a:schemeClr val="accent6"/>
          </a:lnRef>
          <a:fillRef idx="1001">
            <a:schemeClr val="lt1"/>
          </a:fillRef>
          <a:effectRef idx="0">
            <a:schemeClr val="accent6"/>
          </a:effectRef>
          <a:fontRef idx="minor">
            <a:schemeClr val="dk1"/>
          </a:fontRef>
        </p:style>
        <p:txBody>
          <a:bodyPr rtlCol="1" anchor="ctr"/>
          <a:lstStyle/>
          <a:p>
            <a:pPr algn="ctr"/>
            <a:endParaRPr lang="en-US" sz="1400" dirty="0" smtClean="0"/>
          </a:p>
          <a:p>
            <a:pPr algn="ctr"/>
            <a:endParaRPr lang="en-US" sz="1400" dirty="0" smtClean="0"/>
          </a:p>
          <a:p>
            <a:pPr algn="ctr"/>
            <a:r>
              <a:rPr lang="en-US" sz="1200" i="1" dirty="0" smtClean="0">
                <a:solidFill>
                  <a:schemeClr val="bg1">
                    <a:lumMod val="65000"/>
                  </a:schemeClr>
                </a:solidFill>
              </a:rPr>
              <a:t>Isaac I. </a:t>
            </a:r>
            <a:r>
              <a:rPr lang="en-US" sz="1200" i="1" dirty="0" err="1" smtClean="0">
                <a:solidFill>
                  <a:schemeClr val="bg1">
                    <a:lumMod val="65000"/>
                  </a:schemeClr>
                </a:solidFill>
              </a:rPr>
              <a:t>Bejar</a:t>
            </a:r>
            <a:r>
              <a:rPr lang="en-US" sz="1200" dirty="0" smtClean="0">
                <a:solidFill>
                  <a:schemeClr val="bg1">
                    <a:lumMod val="65000"/>
                  </a:schemeClr>
                </a:solidFill>
              </a:rPr>
              <a:t>. Standard Setting: What Is It? Why Is It Important? R&amp;D Connections, No. 7, October 2008. </a:t>
            </a:r>
          </a:p>
          <a:p>
            <a:pPr algn="ctr"/>
            <a:r>
              <a:rPr lang="en-US" sz="1200" dirty="0" err="1" smtClean="0">
                <a:solidFill>
                  <a:schemeClr val="bg1">
                    <a:lumMod val="65000"/>
                  </a:schemeClr>
                </a:solidFill>
              </a:rPr>
              <a:t>Neus</a:t>
            </a:r>
            <a:r>
              <a:rPr lang="en-US" sz="1200" dirty="0" smtClean="0">
                <a:solidFill>
                  <a:schemeClr val="bg1">
                    <a:lumMod val="65000"/>
                  </a:schemeClr>
                </a:solidFill>
              </a:rPr>
              <a:t> </a:t>
            </a:r>
            <a:r>
              <a:rPr lang="en-US" sz="1200" dirty="0" err="1" smtClean="0">
                <a:solidFill>
                  <a:schemeClr val="bg1">
                    <a:lumMod val="65000"/>
                  </a:schemeClr>
                </a:solidFill>
              </a:rPr>
              <a:t>Figueras,,José</a:t>
            </a:r>
            <a:r>
              <a:rPr lang="en-US" sz="1200" dirty="0" smtClean="0">
                <a:solidFill>
                  <a:schemeClr val="bg1">
                    <a:lumMod val="65000"/>
                  </a:schemeClr>
                </a:solidFill>
              </a:rPr>
              <a:t> </a:t>
            </a:r>
            <a:r>
              <a:rPr lang="en-US" sz="1200" dirty="0" err="1" smtClean="0">
                <a:solidFill>
                  <a:schemeClr val="bg1">
                    <a:lumMod val="65000"/>
                  </a:schemeClr>
                </a:solidFill>
              </a:rPr>
              <a:t>Noijons</a:t>
            </a:r>
            <a:r>
              <a:rPr lang="en-US" sz="1200" dirty="0" smtClean="0">
                <a:solidFill>
                  <a:schemeClr val="bg1">
                    <a:lumMod val="65000"/>
                  </a:schemeClr>
                </a:solidFill>
              </a:rPr>
              <a:t> . Linking to the CEFR levels: Research perspectives. </a:t>
            </a:r>
            <a:r>
              <a:rPr lang="en-US" sz="1200" dirty="0" err="1" smtClean="0">
                <a:solidFill>
                  <a:schemeClr val="bg1">
                    <a:lumMod val="65000"/>
                  </a:schemeClr>
                </a:solidFill>
              </a:rPr>
              <a:t>Cito,EALTA,Arnhem</a:t>
            </a:r>
            <a:r>
              <a:rPr lang="en-US" sz="1200" dirty="0" smtClean="0">
                <a:solidFill>
                  <a:schemeClr val="bg1">
                    <a:lumMod val="65000"/>
                  </a:schemeClr>
                </a:solidFill>
              </a:rPr>
              <a:t>, 2009.</a:t>
            </a:r>
          </a:p>
          <a:p>
            <a:pPr algn="ctr"/>
            <a:endParaRPr lang="en-US" sz="1400" b="1" dirty="0" smtClean="0"/>
          </a:p>
          <a:p>
            <a:pPr algn="ctr"/>
            <a:r>
              <a:rPr lang="en-US" dirty="0" smtClean="0"/>
              <a:t>  </a:t>
            </a:r>
            <a:endParaRPr lang="fa-IR" dirty="0"/>
          </a:p>
        </p:txBody>
      </p:sp>
      <p:cxnSp>
        <p:nvCxnSpPr>
          <p:cNvPr id="8" name="Straight Connector 7"/>
          <p:cNvCxnSpPr/>
          <p:nvPr/>
        </p:nvCxnSpPr>
        <p:spPr>
          <a:xfrm>
            <a:off x="1214414" y="5572140"/>
            <a:ext cx="6643734" cy="1588"/>
          </a:xfrm>
          <a:prstGeom prst="line">
            <a:avLst/>
          </a:prstGeom>
        </p:spPr>
        <p:style>
          <a:lnRef idx="3">
            <a:schemeClr val="accent1"/>
          </a:lnRef>
          <a:fillRef idx="0">
            <a:schemeClr val="accent1"/>
          </a:fillRef>
          <a:effectRef idx="2">
            <a:schemeClr val="accent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chemeClr val="accent5">
                    <a:lumMod val="60000"/>
                    <a:lumOff val="40000"/>
                  </a:schemeClr>
                </a:solidFill>
                <a:latin typeface="Aharoni" pitchFamily="2" charset="-79"/>
                <a:cs typeface="Aharoni" pitchFamily="2" charset="-79"/>
              </a:rPr>
              <a:t>Methods for setting cut scores</a:t>
            </a:r>
            <a:endParaRPr lang="fa-IR" sz="3200" dirty="0">
              <a:solidFill>
                <a:schemeClr val="accent5">
                  <a:lumMod val="60000"/>
                  <a:lumOff val="40000"/>
                </a:schemeClr>
              </a:solidFill>
              <a:latin typeface="Aharoni" pitchFamily="2" charset="-79"/>
            </a:endParaRPr>
          </a:p>
        </p:txBody>
      </p:sp>
      <p:sp>
        <p:nvSpPr>
          <p:cNvPr id="3" name="Content Placeholder 2"/>
          <p:cNvSpPr>
            <a:spLocks noGrp="1"/>
          </p:cNvSpPr>
          <p:nvPr>
            <p:ph idx="1"/>
          </p:nvPr>
        </p:nvSpPr>
        <p:spPr>
          <a:xfrm>
            <a:off x="1428728" y="1857364"/>
            <a:ext cx="6196405" cy="3603812"/>
          </a:xfrm>
        </p:spPr>
        <p:txBody>
          <a:bodyPr>
            <a:normAutofit/>
          </a:bodyPr>
          <a:lstStyle/>
          <a:p>
            <a:pPr algn="just" rtl="1"/>
            <a:r>
              <a:rPr lang="fa-IR" dirty="0" smtClean="0">
                <a:solidFill>
                  <a:schemeClr val="accent4">
                    <a:lumMod val="75000"/>
                  </a:schemeClr>
                </a:solidFill>
                <a:cs typeface="B Mitra" pitchFamily="2" charset="-78"/>
              </a:rPr>
              <a:t>امروزه بیش از 60 روش وجود دارد و هنوز هم گرایش به ظهور روشهای جدید، در فواصل منظم دیده می شود.</a:t>
            </a:r>
          </a:p>
          <a:p>
            <a:pPr algn="just" rtl="1">
              <a:buNone/>
            </a:pPr>
            <a:endParaRPr lang="fa-IR" dirty="0" smtClean="0">
              <a:solidFill>
                <a:schemeClr val="accent4">
                  <a:lumMod val="75000"/>
                </a:schemeClr>
              </a:solidFill>
              <a:cs typeface="B Mitra" pitchFamily="2" charset="-78"/>
            </a:endParaRPr>
          </a:p>
          <a:p>
            <a:pPr algn="just" rtl="1"/>
            <a:r>
              <a:rPr lang="fa-IR" dirty="0" smtClean="0">
                <a:solidFill>
                  <a:srgbClr val="7030A0"/>
                </a:solidFill>
                <a:cs typeface="B Mitra" pitchFamily="2" charset="-78"/>
              </a:rPr>
              <a:t>دلایل تنوع این متدولوژی عبارتند از:</a:t>
            </a:r>
          </a:p>
          <a:p>
            <a:pPr marL="457200" indent="-457200" algn="just" rtl="1">
              <a:buSzPct val="87000"/>
              <a:buFont typeface="+mj-lt"/>
              <a:buAutoNum type="arabicPeriod"/>
            </a:pPr>
            <a:r>
              <a:rPr lang="fa-IR" dirty="0" smtClean="0">
                <a:solidFill>
                  <a:srgbClr val="0070C0"/>
                </a:solidFill>
                <a:cs typeface="B Mitra" pitchFamily="2" charset="-78"/>
              </a:rPr>
              <a:t>روش عامی وجود ندارد، یعنی قابل اجرا در هر وضعیتی نیستند.</a:t>
            </a:r>
          </a:p>
          <a:p>
            <a:pPr marL="457200" indent="-457200" algn="just" rtl="1">
              <a:buSzPct val="87000"/>
              <a:buFont typeface="+mj-lt"/>
              <a:buAutoNum type="arabicPeriod"/>
            </a:pPr>
            <a:r>
              <a:rPr lang="fa-IR" dirty="0" smtClean="0">
                <a:solidFill>
                  <a:srgbClr val="0070C0"/>
                </a:solidFill>
                <a:cs typeface="B Mitra" pitchFamily="2" charset="-78"/>
              </a:rPr>
              <a:t>تئوری آزمون موفق، در حال توسعه و ایجاد فرمت ها و اشکال جدید ارزشیابی و جمع بندی نتایج آزمون است.</a:t>
            </a:r>
          </a:p>
          <a:p>
            <a:pPr marL="457200" indent="-457200" algn="just" rtl="1">
              <a:buSzPct val="87000"/>
              <a:buFont typeface="+mj-lt"/>
              <a:buAutoNum type="arabicPeriod"/>
            </a:pPr>
            <a:r>
              <a:rPr lang="fa-IR" dirty="0" smtClean="0">
                <a:solidFill>
                  <a:srgbClr val="0070C0"/>
                </a:solidFill>
                <a:cs typeface="B Mitra" pitchFamily="2" charset="-78"/>
              </a:rPr>
              <a:t>عدم آگاهی عمیق از روشهای موجود و ” اختراع دوباره چرخ“.</a:t>
            </a:r>
          </a:p>
          <a:p>
            <a:pPr algn="r" rtl="1"/>
            <a:endParaRPr lang="fa-IR" dirty="0"/>
          </a:p>
        </p:txBody>
      </p:sp>
      <p:sp>
        <p:nvSpPr>
          <p:cNvPr id="6" name="Slide Number Placeholder 5"/>
          <p:cNvSpPr>
            <a:spLocks noGrp="1"/>
          </p:cNvSpPr>
          <p:nvPr>
            <p:ph type="sldNum" sz="quarter" idx="12"/>
          </p:nvPr>
        </p:nvSpPr>
        <p:spPr/>
        <p:txBody>
          <a:bodyPr/>
          <a:lstStyle/>
          <a:p>
            <a:fld id="{48ED069C-59D4-4843-967A-79626951CA5A}" type="slidenum">
              <a:rPr lang="en-US" smtClean="0"/>
              <a:pPr/>
              <a:t>7</a:t>
            </a:fld>
            <a:endParaRPr lang="en-US"/>
          </a:p>
        </p:txBody>
      </p:sp>
      <p:sp>
        <p:nvSpPr>
          <p:cNvPr id="7" name="Rectangle 6"/>
          <p:cNvSpPr/>
          <p:nvPr/>
        </p:nvSpPr>
        <p:spPr>
          <a:xfrm>
            <a:off x="928662" y="5786454"/>
            <a:ext cx="7072362" cy="428628"/>
          </a:xfrm>
          <a:prstGeom prst="rect">
            <a:avLst/>
          </a:prstGeom>
          <a:ln>
            <a:solidFill>
              <a:schemeClr val="bg1"/>
            </a:solidFill>
          </a:ln>
        </p:spPr>
        <p:style>
          <a:lnRef idx="2">
            <a:schemeClr val="accent6"/>
          </a:lnRef>
          <a:fillRef idx="1001">
            <a:schemeClr val="lt1"/>
          </a:fillRef>
          <a:effectRef idx="0">
            <a:schemeClr val="accent6"/>
          </a:effectRef>
          <a:fontRef idx="minor">
            <a:schemeClr val="dk1"/>
          </a:fontRef>
        </p:style>
        <p:txBody>
          <a:bodyPr rtlCol="1" anchor="ctr"/>
          <a:lstStyle/>
          <a:p>
            <a:pPr algn="ctr"/>
            <a:endParaRPr lang="en-US" sz="1400" dirty="0" smtClean="0"/>
          </a:p>
          <a:p>
            <a:pPr algn="ctr"/>
            <a:endParaRPr lang="en-US" sz="1400" dirty="0" smtClean="0"/>
          </a:p>
          <a:p>
            <a:pPr algn="ctr"/>
            <a:r>
              <a:rPr lang="en-US" sz="1200" dirty="0" err="1" smtClean="0">
                <a:solidFill>
                  <a:schemeClr val="bg1">
                    <a:lumMod val="65000"/>
                  </a:schemeClr>
                </a:solidFill>
              </a:rPr>
              <a:t>Felianka</a:t>
            </a:r>
            <a:r>
              <a:rPr lang="en-US" sz="1200" dirty="0" smtClean="0">
                <a:solidFill>
                  <a:schemeClr val="bg1">
                    <a:lumMod val="65000"/>
                  </a:schemeClr>
                </a:solidFill>
              </a:rPr>
              <a:t> </a:t>
            </a:r>
            <a:r>
              <a:rPr lang="en-US" sz="1200" dirty="0" err="1" smtClean="0">
                <a:solidFill>
                  <a:schemeClr val="bg1">
                    <a:lumMod val="65000"/>
                  </a:schemeClr>
                </a:solidFill>
              </a:rPr>
              <a:t>Kaftandjieva</a:t>
            </a:r>
            <a:r>
              <a:rPr lang="en-US" sz="1200" dirty="0" smtClean="0">
                <a:solidFill>
                  <a:schemeClr val="bg1">
                    <a:lumMod val="65000"/>
                  </a:schemeClr>
                </a:solidFill>
              </a:rPr>
              <a:t>. Methods for Setting Cut cores in Criterion-referenced Achievement Tests. </a:t>
            </a:r>
            <a:r>
              <a:rPr lang="en-US" sz="1200" dirty="0" err="1" smtClean="0">
                <a:solidFill>
                  <a:schemeClr val="bg1">
                    <a:lumMod val="65000"/>
                  </a:schemeClr>
                </a:solidFill>
              </a:rPr>
              <a:t>Cito</a:t>
            </a:r>
            <a:r>
              <a:rPr lang="en-US" sz="1200" dirty="0" smtClean="0">
                <a:solidFill>
                  <a:schemeClr val="bg1">
                    <a:lumMod val="65000"/>
                  </a:schemeClr>
                </a:solidFill>
              </a:rPr>
              <a:t>, Arnhem, 2010</a:t>
            </a:r>
            <a:r>
              <a:rPr lang="en-US" sz="1200" dirty="0" smtClean="0"/>
              <a:t>.</a:t>
            </a:r>
          </a:p>
          <a:p>
            <a:pPr algn="ctr"/>
            <a:endParaRPr lang="en-US" sz="1400" b="1" dirty="0" smtClean="0"/>
          </a:p>
          <a:p>
            <a:pPr algn="ctr"/>
            <a:r>
              <a:rPr lang="en-US" dirty="0" smtClean="0"/>
              <a:t>  </a:t>
            </a:r>
            <a:endParaRPr lang="fa-IR" dirty="0"/>
          </a:p>
        </p:txBody>
      </p:sp>
      <p:cxnSp>
        <p:nvCxnSpPr>
          <p:cNvPr id="8" name="Straight Connector 7"/>
          <p:cNvCxnSpPr/>
          <p:nvPr/>
        </p:nvCxnSpPr>
        <p:spPr>
          <a:xfrm>
            <a:off x="1214414" y="5715016"/>
            <a:ext cx="6643734" cy="1588"/>
          </a:xfrm>
          <a:prstGeom prst="line">
            <a:avLst/>
          </a:prstGeom>
        </p:spPr>
        <p:style>
          <a:lnRef idx="3">
            <a:schemeClr val="accent1"/>
          </a:lnRef>
          <a:fillRef idx="0">
            <a:schemeClr val="accent1"/>
          </a:fillRef>
          <a:effectRef idx="2">
            <a:schemeClr val="accent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chemeClr val="accent5">
                    <a:lumMod val="60000"/>
                    <a:lumOff val="40000"/>
                  </a:schemeClr>
                </a:solidFill>
                <a:latin typeface="Aharoni" pitchFamily="2" charset="-79"/>
                <a:cs typeface="Aharoni" pitchFamily="2" charset="-79"/>
              </a:rPr>
              <a:t>Six Methods for Cut Score Setting</a:t>
            </a:r>
            <a:endParaRPr lang="fa-IR" sz="3200" dirty="0">
              <a:solidFill>
                <a:schemeClr val="accent5">
                  <a:lumMod val="60000"/>
                  <a:lumOff val="40000"/>
                </a:schemeClr>
              </a:solidFill>
              <a:latin typeface="Aharoni" pitchFamily="2" charset="-79"/>
            </a:endParaRPr>
          </a:p>
        </p:txBody>
      </p:sp>
      <p:sp>
        <p:nvSpPr>
          <p:cNvPr id="3" name="Content Placeholder 2"/>
          <p:cNvSpPr>
            <a:spLocks noGrp="1"/>
          </p:cNvSpPr>
          <p:nvPr>
            <p:ph idx="1"/>
          </p:nvPr>
        </p:nvSpPr>
        <p:spPr/>
        <p:txBody>
          <a:bodyPr>
            <a:normAutofit lnSpcReduction="10000"/>
          </a:bodyPr>
          <a:lstStyle/>
          <a:p>
            <a:pPr marL="457200" indent="-457200">
              <a:buFont typeface="+mj-lt"/>
              <a:buAutoNum type="arabicParenR"/>
            </a:pPr>
            <a:r>
              <a:rPr lang="en-US" b="1" dirty="0" smtClean="0">
                <a:solidFill>
                  <a:schemeClr val="accent4">
                    <a:lumMod val="75000"/>
                  </a:schemeClr>
                </a:solidFill>
              </a:rPr>
              <a:t>Basket procedure </a:t>
            </a:r>
          </a:p>
          <a:p>
            <a:pPr marL="457200" indent="-457200">
              <a:buFont typeface="+mj-lt"/>
              <a:buAutoNum type="arabicParenR"/>
            </a:pPr>
            <a:r>
              <a:rPr lang="en-US" b="1" dirty="0" smtClean="0">
                <a:solidFill>
                  <a:schemeClr val="accent4">
                    <a:lumMod val="75000"/>
                  </a:schemeClr>
                </a:solidFill>
              </a:rPr>
              <a:t>Compound Cumulative method</a:t>
            </a:r>
          </a:p>
          <a:p>
            <a:pPr marL="457200" indent="-457200">
              <a:buFont typeface="+mj-lt"/>
              <a:buAutoNum type="arabicParenR"/>
            </a:pPr>
            <a:r>
              <a:rPr lang="en-US" b="1" dirty="0" smtClean="0">
                <a:solidFill>
                  <a:schemeClr val="accent4">
                    <a:lumMod val="75000"/>
                  </a:schemeClr>
                </a:solidFill>
              </a:rPr>
              <a:t>Cumulative Cluster method</a:t>
            </a:r>
          </a:p>
          <a:p>
            <a:pPr marL="457200" indent="-457200">
              <a:buFont typeface="+mj-lt"/>
              <a:buAutoNum type="arabicParenR"/>
            </a:pPr>
            <a:r>
              <a:rPr lang="en-US" b="1" dirty="0" smtClean="0">
                <a:solidFill>
                  <a:schemeClr val="accent4">
                    <a:lumMod val="75000"/>
                  </a:schemeClr>
                </a:solidFill>
              </a:rPr>
              <a:t>Item Mastery method</a:t>
            </a:r>
          </a:p>
          <a:p>
            <a:pPr marL="457200" indent="-457200">
              <a:buFont typeface="+mj-lt"/>
              <a:buAutoNum type="arabicParenR"/>
            </a:pPr>
            <a:r>
              <a:rPr lang="en-US" b="1" dirty="0" smtClean="0">
                <a:solidFill>
                  <a:schemeClr val="accent4">
                    <a:lumMod val="75000"/>
                  </a:schemeClr>
                </a:solidFill>
              </a:rPr>
              <a:t>Level Characteristic Curve method</a:t>
            </a:r>
          </a:p>
          <a:p>
            <a:pPr marL="457200" indent="-457200">
              <a:buFont typeface="+mj-lt"/>
              <a:buAutoNum type="arabicParenR"/>
            </a:pPr>
            <a:r>
              <a:rPr lang="en-US" b="1" dirty="0" smtClean="0">
                <a:solidFill>
                  <a:schemeClr val="accent4">
                    <a:lumMod val="75000"/>
                  </a:schemeClr>
                </a:solidFill>
              </a:rPr>
              <a:t>ROC-curve method</a:t>
            </a:r>
          </a:p>
          <a:p>
            <a:pPr marL="457200" indent="-457200">
              <a:buFont typeface="+mj-lt"/>
              <a:buAutoNum type="arabicParenR"/>
            </a:pPr>
            <a:endParaRPr lang="en-US" b="1" dirty="0" smtClean="0">
              <a:solidFill>
                <a:schemeClr val="accent4">
                  <a:lumMod val="75000"/>
                </a:schemeClr>
              </a:solidFill>
            </a:endParaRPr>
          </a:p>
          <a:p>
            <a:pPr marL="457200" indent="-457200" algn="ctr" rtl="1">
              <a:buNone/>
            </a:pPr>
            <a:r>
              <a:rPr lang="fa-IR" sz="2000" dirty="0" smtClean="0">
                <a:solidFill>
                  <a:schemeClr val="accent4">
                    <a:lumMod val="75000"/>
                  </a:schemeClr>
                </a:solidFill>
                <a:cs typeface="B Mitra" pitchFamily="2" charset="-78"/>
              </a:rPr>
              <a:t>این روشها بین سالهای 2006-1999، برای آزمونهای زبان خارجی و برای برقراری ارتباط بین نتایج آزمون به سطح مهارت زبان توسعه داده شد.</a:t>
            </a:r>
            <a:endParaRPr lang="en-US" dirty="0" smtClean="0">
              <a:solidFill>
                <a:schemeClr val="accent4">
                  <a:lumMod val="75000"/>
                </a:schemeClr>
              </a:solidFill>
              <a:cs typeface="B Mitra" pitchFamily="2" charset="-78"/>
            </a:endParaRPr>
          </a:p>
          <a:p>
            <a:pPr>
              <a:buNone/>
            </a:pPr>
            <a:endParaRPr lang="fa-IR" dirty="0"/>
          </a:p>
        </p:txBody>
      </p:sp>
      <p:sp>
        <p:nvSpPr>
          <p:cNvPr id="6" name="Slide Number Placeholder 5"/>
          <p:cNvSpPr>
            <a:spLocks noGrp="1"/>
          </p:cNvSpPr>
          <p:nvPr>
            <p:ph type="sldNum" sz="quarter" idx="12"/>
          </p:nvPr>
        </p:nvSpPr>
        <p:spPr/>
        <p:txBody>
          <a:bodyPr/>
          <a:lstStyle/>
          <a:p>
            <a:fld id="{48ED069C-59D4-4843-967A-79626951CA5A}" type="slidenum">
              <a:rPr lang="en-US" smtClean="0"/>
              <a:pPr/>
              <a:t>8</a:t>
            </a:fld>
            <a:endParaRPr lang="en-US"/>
          </a:p>
        </p:txBody>
      </p:sp>
      <p:sp>
        <p:nvSpPr>
          <p:cNvPr id="7" name="Rectangle 6"/>
          <p:cNvSpPr/>
          <p:nvPr/>
        </p:nvSpPr>
        <p:spPr>
          <a:xfrm>
            <a:off x="928662" y="5786454"/>
            <a:ext cx="7072362" cy="428628"/>
          </a:xfrm>
          <a:prstGeom prst="rect">
            <a:avLst/>
          </a:prstGeom>
          <a:ln>
            <a:solidFill>
              <a:schemeClr val="bg1"/>
            </a:solidFill>
          </a:ln>
        </p:spPr>
        <p:style>
          <a:lnRef idx="2">
            <a:schemeClr val="accent6"/>
          </a:lnRef>
          <a:fillRef idx="1001">
            <a:schemeClr val="lt1"/>
          </a:fillRef>
          <a:effectRef idx="0">
            <a:schemeClr val="accent6"/>
          </a:effectRef>
          <a:fontRef idx="minor">
            <a:schemeClr val="dk1"/>
          </a:fontRef>
        </p:style>
        <p:txBody>
          <a:bodyPr rtlCol="1" anchor="ctr"/>
          <a:lstStyle/>
          <a:p>
            <a:pPr algn="ctr"/>
            <a:endParaRPr lang="en-US" sz="1400" dirty="0" smtClean="0"/>
          </a:p>
          <a:p>
            <a:pPr algn="ctr"/>
            <a:endParaRPr lang="en-US" sz="1400" dirty="0" smtClean="0"/>
          </a:p>
          <a:p>
            <a:pPr algn="ctr"/>
            <a:r>
              <a:rPr lang="en-US" sz="1200" dirty="0" err="1" smtClean="0">
                <a:solidFill>
                  <a:schemeClr val="bg1">
                    <a:lumMod val="65000"/>
                  </a:schemeClr>
                </a:solidFill>
              </a:rPr>
              <a:t>Felianka</a:t>
            </a:r>
            <a:r>
              <a:rPr lang="en-US" sz="1200" dirty="0" smtClean="0">
                <a:solidFill>
                  <a:schemeClr val="bg1">
                    <a:lumMod val="65000"/>
                  </a:schemeClr>
                </a:solidFill>
              </a:rPr>
              <a:t> </a:t>
            </a:r>
            <a:r>
              <a:rPr lang="en-US" sz="1200" dirty="0" err="1" smtClean="0">
                <a:solidFill>
                  <a:schemeClr val="bg1">
                    <a:lumMod val="65000"/>
                  </a:schemeClr>
                </a:solidFill>
              </a:rPr>
              <a:t>Kaftandjieva</a:t>
            </a:r>
            <a:r>
              <a:rPr lang="en-US" sz="1200" dirty="0" smtClean="0">
                <a:solidFill>
                  <a:schemeClr val="bg1">
                    <a:lumMod val="65000"/>
                  </a:schemeClr>
                </a:solidFill>
              </a:rPr>
              <a:t>. Methods for Setting Cut cores in Criterion-referenced Achievement Tests. </a:t>
            </a:r>
            <a:r>
              <a:rPr lang="en-US" sz="1200" dirty="0" err="1" smtClean="0">
                <a:solidFill>
                  <a:schemeClr val="bg1">
                    <a:lumMod val="65000"/>
                  </a:schemeClr>
                </a:solidFill>
              </a:rPr>
              <a:t>Cito</a:t>
            </a:r>
            <a:r>
              <a:rPr lang="en-US" sz="1200" dirty="0" smtClean="0">
                <a:solidFill>
                  <a:schemeClr val="bg1">
                    <a:lumMod val="65000"/>
                  </a:schemeClr>
                </a:solidFill>
              </a:rPr>
              <a:t>, Arnhem, 2010</a:t>
            </a:r>
            <a:r>
              <a:rPr lang="en-US" sz="1200" dirty="0" smtClean="0"/>
              <a:t>.</a:t>
            </a:r>
          </a:p>
          <a:p>
            <a:pPr algn="ctr"/>
            <a:endParaRPr lang="en-US" sz="1400" b="1" dirty="0" smtClean="0"/>
          </a:p>
          <a:p>
            <a:pPr algn="ctr"/>
            <a:r>
              <a:rPr lang="en-US" dirty="0" smtClean="0"/>
              <a:t>  </a:t>
            </a:r>
            <a:endParaRPr lang="fa-IR" dirty="0"/>
          </a:p>
        </p:txBody>
      </p:sp>
      <p:cxnSp>
        <p:nvCxnSpPr>
          <p:cNvPr id="8" name="Straight Connector 7"/>
          <p:cNvCxnSpPr/>
          <p:nvPr/>
        </p:nvCxnSpPr>
        <p:spPr>
          <a:xfrm>
            <a:off x="1214414" y="5715016"/>
            <a:ext cx="6643734" cy="1588"/>
          </a:xfrm>
          <a:prstGeom prst="line">
            <a:avLst/>
          </a:prstGeom>
        </p:spPr>
        <p:style>
          <a:lnRef idx="3">
            <a:schemeClr val="accent1"/>
          </a:lnRef>
          <a:fillRef idx="0">
            <a:schemeClr val="accent1"/>
          </a:fillRef>
          <a:effectRef idx="2">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b="1" dirty="0" smtClean="0">
                <a:solidFill>
                  <a:srgbClr val="C00000"/>
                </a:solidFill>
                <a:latin typeface="Aharoni" pitchFamily="2" charset="-79"/>
                <a:cs typeface="Aharoni" pitchFamily="2" charset="-79"/>
              </a:rPr>
              <a:t>1-</a:t>
            </a:r>
            <a:r>
              <a:rPr lang="en-US" sz="3200" b="1" dirty="0" smtClean="0">
                <a:solidFill>
                  <a:schemeClr val="accent5">
                    <a:lumMod val="60000"/>
                    <a:lumOff val="40000"/>
                  </a:schemeClr>
                </a:solidFill>
                <a:latin typeface="Aharoni" pitchFamily="2" charset="-79"/>
                <a:cs typeface="Aharoni" pitchFamily="2" charset="-79"/>
              </a:rPr>
              <a:t> Basket procedure</a:t>
            </a:r>
            <a:endParaRPr lang="fa-IR" sz="3200" dirty="0">
              <a:solidFill>
                <a:schemeClr val="accent5">
                  <a:lumMod val="60000"/>
                  <a:lumOff val="40000"/>
                </a:schemeClr>
              </a:solidFill>
              <a:latin typeface="Aharoni" pitchFamily="2" charset="-79"/>
            </a:endParaRPr>
          </a:p>
        </p:txBody>
      </p:sp>
      <p:sp>
        <p:nvSpPr>
          <p:cNvPr id="3" name="Content Placeholder 2"/>
          <p:cNvSpPr>
            <a:spLocks noGrp="1"/>
          </p:cNvSpPr>
          <p:nvPr>
            <p:ph idx="1"/>
          </p:nvPr>
        </p:nvSpPr>
        <p:spPr/>
        <p:txBody>
          <a:bodyPr/>
          <a:lstStyle/>
          <a:p>
            <a:pPr algn="just" rtl="1"/>
            <a:r>
              <a:rPr lang="fa-IR" dirty="0" smtClean="0">
                <a:solidFill>
                  <a:srgbClr val="002060"/>
                </a:solidFill>
                <a:cs typeface="B Mitra" pitchFamily="2" charset="-78"/>
              </a:rPr>
              <a:t>بر اساس </a:t>
            </a:r>
            <a:r>
              <a:rPr lang="fa-IR" dirty="0" smtClean="0">
                <a:solidFill>
                  <a:srgbClr val="C00000"/>
                </a:solidFill>
                <a:cs typeface="B Mitra" pitchFamily="2" charset="-78"/>
              </a:rPr>
              <a:t>روش سبد خرید</a:t>
            </a:r>
            <a:r>
              <a:rPr lang="fa-IR" dirty="0" smtClean="0">
                <a:solidFill>
                  <a:srgbClr val="002060"/>
                </a:solidFill>
                <a:cs typeface="B Mitra" pitchFamily="2" charset="-78"/>
              </a:rPr>
              <a:t>، </a:t>
            </a:r>
            <a:r>
              <a:rPr lang="fa-IR" dirty="0" smtClean="0">
                <a:solidFill>
                  <a:srgbClr val="7030A0"/>
                </a:solidFill>
                <a:cs typeface="B Mitra" pitchFamily="2" charset="-78"/>
              </a:rPr>
              <a:t>هر نمره برش، برابر است با تعداد کل آیتم هایی که توسط ارزیاب می تواند بدرستی پاسخ داده شود، در همه سطوح صلاحیتی که زیر نمره برش مربوطه قرار دارند. </a:t>
            </a:r>
          </a:p>
          <a:p>
            <a:pPr algn="just" rtl="1">
              <a:buNone/>
            </a:pPr>
            <a:endParaRPr lang="fa-IR" dirty="0" smtClean="0">
              <a:solidFill>
                <a:srgbClr val="002060"/>
              </a:solidFill>
              <a:cs typeface="B Mitra" pitchFamily="2" charset="-78"/>
            </a:endParaRPr>
          </a:p>
          <a:p>
            <a:pPr algn="just" rtl="1"/>
            <a:r>
              <a:rPr lang="fa-IR" dirty="0" smtClean="0">
                <a:solidFill>
                  <a:srgbClr val="002060"/>
                </a:solidFill>
                <a:cs typeface="B Mitra" pitchFamily="2" charset="-78"/>
              </a:rPr>
              <a:t>بر اساس این منطق، یک داوطلب در سطح مهارت </a:t>
            </a:r>
            <a:r>
              <a:rPr lang="en-US" dirty="0" smtClean="0">
                <a:solidFill>
                  <a:srgbClr val="002060"/>
                </a:solidFill>
                <a:cs typeface="B Mitra" pitchFamily="2" charset="-78"/>
              </a:rPr>
              <a:t>X</a:t>
            </a:r>
            <a:r>
              <a:rPr lang="fa-IR" dirty="0" smtClean="0">
                <a:solidFill>
                  <a:srgbClr val="002060"/>
                </a:solidFill>
                <a:cs typeface="B Mitra" pitchFamily="2" charset="-78"/>
              </a:rPr>
              <a:t> ، بایستی نه تنها به آیتم های متعلق به سطوح پایین تر مهارت، بدرستی پاسخ بدهد، بلکه </a:t>
            </a:r>
            <a:r>
              <a:rPr lang="fa-IR" dirty="0" smtClean="0">
                <a:solidFill>
                  <a:srgbClr val="C00000"/>
                </a:solidFill>
                <a:cs typeface="B Mitra" pitchFamily="2" charset="-78"/>
              </a:rPr>
              <a:t>حداقل با یک آیتم بیشتر </a:t>
            </a:r>
            <a:r>
              <a:rPr lang="fa-IR" dirty="0" smtClean="0">
                <a:solidFill>
                  <a:srgbClr val="002060"/>
                </a:solidFill>
                <a:cs typeface="B Mitra" pitchFamily="2" charset="-78"/>
              </a:rPr>
              <a:t>از سطح </a:t>
            </a:r>
            <a:r>
              <a:rPr lang="en-US" dirty="0" smtClean="0">
                <a:solidFill>
                  <a:srgbClr val="002060"/>
                </a:solidFill>
                <a:cs typeface="B Mitra" pitchFamily="2" charset="-78"/>
              </a:rPr>
              <a:t>X</a:t>
            </a:r>
            <a:r>
              <a:rPr lang="fa-IR" dirty="0" smtClean="0">
                <a:solidFill>
                  <a:srgbClr val="002060"/>
                </a:solidFill>
                <a:cs typeface="B Mitra" pitchFamily="2" charset="-78"/>
              </a:rPr>
              <a:t> ( یا تعدادی بالاتر) .</a:t>
            </a:r>
          </a:p>
          <a:p>
            <a:pPr algn="just" rtl="1"/>
            <a:endParaRPr lang="fa-IR" dirty="0">
              <a:cs typeface="B Mitra" pitchFamily="2" charset="-78"/>
            </a:endParaRPr>
          </a:p>
        </p:txBody>
      </p:sp>
      <p:sp>
        <p:nvSpPr>
          <p:cNvPr id="6" name="Slide Number Placeholder 5"/>
          <p:cNvSpPr>
            <a:spLocks noGrp="1"/>
          </p:cNvSpPr>
          <p:nvPr>
            <p:ph type="sldNum" sz="quarter" idx="12"/>
          </p:nvPr>
        </p:nvSpPr>
        <p:spPr/>
        <p:txBody>
          <a:bodyPr/>
          <a:lstStyle/>
          <a:p>
            <a:fld id="{48ED069C-59D4-4843-967A-79626951CA5A}" type="slidenum">
              <a:rPr lang="en-US" smtClean="0"/>
              <a:pPr/>
              <a:t>9</a:t>
            </a:fld>
            <a:endParaRPr lang="en-US"/>
          </a:p>
        </p:txBody>
      </p:sp>
      <p:sp>
        <p:nvSpPr>
          <p:cNvPr id="7" name="Rectangle 6"/>
          <p:cNvSpPr/>
          <p:nvPr/>
        </p:nvSpPr>
        <p:spPr>
          <a:xfrm>
            <a:off x="928662" y="5786454"/>
            <a:ext cx="7072362" cy="428628"/>
          </a:xfrm>
          <a:prstGeom prst="rect">
            <a:avLst/>
          </a:prstGeom>
          <a:ln>
            <a:solidFill>
              <a:schemeClr val="bg1"/>
            </a:solidFill>
          </a:ln>
        </p:spPr>
        <p:style>
          <a:lnRef idx="2">
            <a:schemeClr val="accent6"/>
          </a:lnRef>
          <a:fillRef idx="1001">
            <a:schemeClr val="lt1"/>
          </a:fillRef>
          <a:effectRef idx="0">
            <a:schemeClr val="accent6"/>
          </a:effectRef>
          <a:fontRef idx="minor">
            <a:schemeClr val="dk1"/>
          </a:fontRef>
        </p:style>
        <p:txBody>
          <a:bodyPr rtlCol="1" anchor="ctr"/>
          <a:lstStyle/>
          <a:p>
            <a:pPr algn="ctr"/>
            <a:endParaRPr lang="en-US" sz="1400" dirty="0" smtClean="0"/>
          </a:p>
          <a:p>
            <a:pPr algn="ctr"/>
            <a:endParaRPr lang="en-US" sz="1400" dirty="0" smtClean="0"/>
          </a:p>
          <a:p>
            <a:pPr algn="ctr"/>
            <a:r>
              <a:rPr lang="en-US" sz="1200" dirty="0" err="1" smtClean="0">
                <a:solidFill>
                  <a:schemeClr val="bg1">
                    <a:lumMod val="65000"/>
                  </a:schemeClr>
                </a:solidFill>
              </a:rPr>
              <a:t>Felianka</a:t>
            </a:r>
            <a:r>
              <a:rPr lang="en-US" sz="1200" dirty="0" smtClean="0">
                <a:solidFill>
                  <a:schemeClr val="bg1">
                    <a:lumMod val="65000"/>
                  </a:schemeClr>
                </a:solidFill>
              </a:rPr>
              <a:t> </a:t>
            </a:r>
            <a:r>
              <a:rPr lang="en-US" sz="1200" dirty="0" err="1" smtClean="0">
                <a:solidFill>
                  <a:schemeClr val="bg1">
                    <a:lumMod val="65000"/>
                  </a:schemeClr>
                </a:solidFill>
              </a:rPr>
              <a:t>Kaftandjieva</a:t>
            </a:r>
            <a:r>
              <a:rPr lang="en-US" sz="1200" dirty="0" smtClean="0">
                <a:solidFill>
                  <a:schemeClr val="bg1">
                    <a:lumMod val="65000"/>
                  </a:schemeClr>
                </a:solidFill>
              </a:rPr>
              <a:t>. Methods for Setting Cut cores in Criterion-referenced Achievement Tests. </a:t>
            </a:r>
            <a:r>
              <a:rPr lang="en-US" sz="1200" dirty="0" err="1" smtClean="0">
                <a:solidFill>
                  <a:schemeClr val="bg1">
                    <a:lumMod val="65000"/>
                  </a:schemeClr>
                </a:solidFill>
              </a:rPr>
              <a:t>Cito</a:t>
            </a:r>
            <a:r>
              <a:rPr lang="en-US" sz="1200" dirty="0" smtClean="0">
                <a:solidFill>
                  <a:schemeClr val="bg1">
                    <a:lumMod val="65000"/>
                  </a:schemeClr>
                </a:solidFill>
              </a:rPr>
              <a:t>, Arnhem, 2010</a:t>
            </a:r>
            <a:r>
              <a:rPr lang="en-US" sz="1200" dirty="0" smtClean="0"/>
              <a:t>.</a:t>
            </a:r>
          </a:p>
          <a:p>
            <a:pPr algn="ctr"/>
            <a:endParaRPr lang="en-US" sz="1400" b="1" dirty="0" smtClean="0"/>
          </a:p>
          <a:p>
            <a:pPr algn="ctr"/>
            <a:r>
              <a:rPr lang="en-US" dirty="0" smtClean="0"/>
              <a:t>  </a:t>
            </a:r>
            <a:endParaRPr lang="fa-IR" dirty="0"/>
          </a:p>
        </p:txBody>
      </p:sp>
      <p:cxnSp>
        <p:nvCxnSpPr>
          <p:cNvPr id="8" name="Straight Connector 7"/>
          <p:cNvCxnSpPr/>
          <p:nvPr/>
        </p:nvCxnSpPr>
        <p:spPr>
          <a:xfrm>
            <a:off x="1214414" y="5715016"/>
            <a:ext cx="6643734" cy="1588"/>
          </a:xfrm>
          <a:prstGeom prst="line">
            <a:avLst/>
          </a:prstGeom>
        </p:spPr>
        <p:style>
          <a:lnRef idx="3">
            <a:schemeClr val="accent1"/>
          </a:lnRef>
          <a:fillRef idx="0">
            <a:schemeClr val="accent1"/>
          </a:fillRef>
          <a:effectRef idx="2">
            <a:schemeClr val="accent1"/>
          </a:effectRef>
          <a:fontRef idx="minor">
            <a:schemeClr val="tx1"/>
          </a:fontRef>
        </p:style>
      </p:cxn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9910</TotalTime>
  <Words>3810</Words>
  <Application>Microsoft Office PowerPoint</Application>
  <PresentationFormat>On-screen Show (4:3)</PresentationFormat>
  <Paragraphs>474</Paragraphs>
  <Slides>51</Slides>
  <Notes>12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51</vt:i4>
      </vt:variant>
    </vt:vector>
  </HeadingPairs>
  <TitlesOfParts>
    <vt:vector size="53" baseType="lpstr">
      <vt:lpstr>Pushpin</vt:lpstr>
      <vt:lpstr>Microsoft Organization Chart</vt:lpstr>
      <vt:lpstr>PowerPoint Presentation</vt:lpstr>
      <vt:lpstr>PowerPoint Presentation</vt:lpstr>
      <vt:lpstr>مراحل ساخت پرسشنامه</vt:lpstr>
      <vt:lpstr>Terms In Scoring</vt:lpstr>
      <vt:lpstr>Gold Standard</vt:lpstr>
      <vt:lpstr>Standard Setting</vt:lpstr>
      <vt:lpstr>Methods for setting cut scores</vt:lpstr>
      <vt:lpstr>Six Methods for Cut Score Setting</vt:lpstr>
      <vt:lpstr>1- Basket procedure</vt:lpstr>
      <vt:lpstr>PowerPoint Presentation</vt:lpstr>
      <vt:lpstr>2- Compound Cumulative Method </vt:lpstr>
      <vt:lpstr>هدف از توسعه این روش</vt:lpstr>
      <vt:lpstr>3- Cumulative Cluster method</vt:lpstr>
      <vt:lpstr>PowerPoint Presentation</vt:lpstr>
      <vt:lpstr>Item Mastery method </vt:lpstr>
      <vt:lpstr>Level Characteristic Curve method </vt:lpstr>
      <vt:lpstr>PowerPoint Presentation</vt:lpstr>
      <vt:lpstr>ROC-curve method Receiver Operating Characteristic curve </vt:lpstr>
      <vt:lpstr>آنالیز صحت تستهای تشخیصی</vt:lpstr>
      <vt:lpstr>A perfect diagnostic test</vt:lpstr>
      <vt:lpstr>In reality, tests are not perfect</vt:lpstr>
      <vt:lpstr>PowerPoint Presentation</vt:lpstr>
      <vt:lpstr>PowerPoint Presentation</vt:lpstr>
      <vt:lpstr>Sensivity &amp; Specifity    حساسیت و ویژگی</vt:lpstr>
      <vt:lpstr>حالت های مختلف نتایج تستهای تشخیصی</vt:lpstr>
      <vt:lpstr>PowerPoint Presentation</vt:lpstr>
      <vt:lpstr>حساسیت یک تست</vt:lpstr>
      <vt:lpstr>ویژگی یک تست</vt:lpstr>
      <vt:lpstr>Predictive value of a positive test</vt:lpstr>
      <vt:lpstr>Predictive value of a negative test</vt:lpstr>
      <vt:lpstr>تاثیر میزان شیوع بر ارزش اخباری مثبت یک آزمون  </vt:lpstr>
      <vt:lpstr>Ideal case </vt:lpstr>
      <vt:lpstr>PowerPoint Presentation</vt:lpstr>
      <vt:lpstr>Real case </vt:lpstr>
      <vt:lpstr>Effect of Decreasing the Threshold</vt:lpstr>
      <vt:lpstr>PowerPoint Presentation</vt:lpstr>
      <vt:lpstr>PowerPoint Presentation</vt:lpstr>
      <vt:lpstr>تاثیر هدف مطالعه بر   Setting Cut Score</vt:lpstr>
      <vt:lpstr> منحنی ROC   (Receiver Operating Characteristics) </vt:lpstr>
      <vt:lpstr>PowerPoint Presentation</vt:lpstr>
      <vt:lpstr>PowerPoint Presentation</vt:lpstr>
      <vt:lpstr>مزایای منحنی راک: </vt:lpstr>
      <vt:lpstr> ROC تفسیر منحنی</vt:lpstr>
      <vt:lpstr>PowerPoint Presentation</vt:lpstr>
      <vt:lpstr>PowerPoint Presentation</vt:lpstr>
      <vt:lpstr>روشهای یافتن نقطه برش مطلوب: </vt:lpstr>
      <vt:lpstr>نقاط نزدیک به (0,1) روی منحنی </vt:lpstr>
      <vt:lpstr>Youden Index</vt:lpstr>
      <vt:lpstr>تورشهایی که ممکن است نتایج منحنی راک را تحت تاثیر قرار دهد</vt:lpstr>
      <vt:lpstr>Refrenses: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dc:creator>
  <cp:lastModifiedBy>Ebadi</cp:lastModifiedBy>
  <cp:revision>505</cp:revision>
  <dcterms:created xsi:type="dcterms:W3CDTF">2012-08-28T05:48:37Z</dcterms:created>
  <dcterms:modified xsi:type="dcterms:W3CDTF">2015-02-11T14:12:02Z</dcterms:modified>
</cp:coreProperties>
</file>