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8" r:id="rId3"/>
    <p:sldMasterId id="2147483701" r:id="rId4"/>
    <p:sldMasterId id="2147483714" r:id="rId5"/>
    <p:sldMasterId id="2147483727" r:id="rId6"/>
    <p:sldMasterId id="2147483830" r:id="rId7"/>
    <p:sldMasterId id="2147483866" r:id="rId8"/>
  </p:sldMasterIdLst>
  <p:sldIdLst>
    <p:sldId id="330" r:id="rId9"/>
    <p:sldId id="256" r:id="rId10"/>
    <p:sldId id="294" r:id="rId11"/>
    <p:sldId id="295" r:id="rId12"/>
    <p:sldId id="297" r:id="rId13"/>
    <p:sldId id="298" r:id="rId14"/>
    <p:sldId id="299" r:id="rId15"/>
    <p:sldId id="331" r:id="rId16"/>
    <p:sldId id="300" r:id="rId17"/>
    <p:sldId id="261" r:id="rId18"/>
    <p:sldId id="301" r:id="rId19"/>
    <p:sldId id="263" r:id="rId20"/>
    <p:sldId id="267" r:id="rId21"/>
    <p:sldId id="268" r:id="rId22"/>
    <p:sldId id="302" r:id="rId23"/>
    <p:sldId id="303" r:id="rId24"/>
    <p:sldId id="269" r:id="rId25"/>
    <p:sldId id="304" r:id="rId26"/>
    <p:sldId id="270" r:id="rId27"/>
    <p:sldId id="305" r:id="rId28"/>
    <p:sldId id="272"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8" name="Rectangle 7"/>
          <p:cNvSpPr/>
          <p:nvPr/>
        </p:nvSpPr>
        <p:spPr>
          <a:xfrm>
            <a:off x="18" y="2"/>
            <a:ext cx="12188825" cy="4455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3178" y="758953"/>
            <a:ext cx="12188825" cy="6099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ctr" rtl="1">
              <a:lnSpc>
                <a:spcPct val="85000"/>
              </a:lnSpc>
              <a:defRPr sz="8000" spc="-5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132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8784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584897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207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9"/>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22443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D4FB72-22BA-441F-B776-A1482B4EF391}" type="datetimeFigureOut">
              <a:rPr lang="en-US" smtClean="0"/>
              <a:t>5/29/2021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149741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D4FB72-22BA-441F-B776-A1482B4EF391}" type="datetimeFigureOut">
              <a:rPr lang="en-US" smtClean="0"/>
              <a:t>5/29/2021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61041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CD4FB72-22BA-441F-B776-A1482B4EF391}" type="datetimeFigureOut">
              <a:rPr lang="en-US" smtClean="0"/>
              <a:t>5/29/2021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408921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1" y="731520"/>
            <a:ext cx="6679191"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4" y="6459789"/>
            <a:ext cx="2618511" cy="365125"/>
          </a:xfrm>
        </p:spPr>
        <p:txBody>
          <a:bodyPr/>
          <a:lstStyle>
            <a:lvl1pPr algn="l">
              <a:defRPr/>
            </a:lvl1p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a:xfrm>
            <a:off x="4800600" y="6459789"/>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14ED475-A37A-46F1-9C31-04604FA16D85}" type="slidenum">
              <a:rPr lang="en-US" smtClean="0"/>
              <a:t>‹#›</a:t>
            </a:fld>
            <a:endParaRPr lang="en-US"/>
          </a:p>
        </p:txBody>
      </p:sp>
    </p:spTree>
    <p:extLst>
      <p:ext uri="{BB962C8B-B14F-4D97-AF65-F5344CB8AC3E}">
        <p14:creationId xmlns:p14="http://schemas.microsoft.com/office/powerpoint/2010/main" val="2252112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icture with Caption">
    <p:spTree>
      <p:nvGrpSpPr>
        <p:cNvPr id="1" name=""/>
        <p:cNvGrpSpPr/>
        <p:nvPr/>
      </p:nvGrpSpPr>
      <p:grpSpPr>
        <a:xfrm>
          <a:off x="0" y="0"/>
          <a:ext cx="0" cy="0"/>
          <a:chOff x="0" y="0"/>
          <a:chExt cx="0" cy="0"/>
        </a:xfrm>
      </p:grpSpPr>
      <p:sp>
        <p:nvSpPr>
          <p:cNvPr id="8" name="Rectangle 7"/>
          <p:cNvSpPr/>
          <p:nvPr/>
        </p:nvSpPr>
        <p:spPr>
          <a:xfrm>
            <a:off x="2"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8"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936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907024"/>
            <a:ext cx="1011936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472749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204684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2" y="414782"/>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414779"/>
            <a:ext cx="7734300"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165614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9600" y="2006601"/>
            <a:ext cx="10972800" cy="4119563"/>
          </a:xfrm>
        </p:spPr>
        <p:txBody>
          <a:bodyPr>
            <a:normAutofit/>
          </a:bodyPr>
          <a:lstStyle>
            <a:lvl1pPr algn="justLow">
              <a:defRPr sz="2400"/>
            </a:lvl1pPr>
          </a:lstStyle>
          <a:p>
            <a:pPr lvl="0"/>
            <a:r>
              <a:rPr lang="fa-IR" dirty="0"/>
              <a:t>متن اسلاید</a:t>
            </a:r>
            <a:endParaRPr lang="en-US" dirty="0"/>
          </a:p>
        </p:txBody>
      </p:sp>
      <p:sp>
        <p:nvSpPr>
          <p:cNvPr id="5" name="Footer Placeholder 4"/>
          <p:cNvSpPr>
            <a:spLocks noGrp="1"/>
          </p:cNvSpPr>
          <p:nvPr>
            <p:ph type="ftr" sz="quarter" idx="11"/>
          </p:nvPr>
        </p:nvSpPr>
        <p:spPr>
          <a:xfrm>
            <a:off x="609600" y="6356351"/>
            <a:ext cx="7416800" cy="365125"/>
          </a:xfrm>
        </p:spPr>
        <p:txBody>
          <a:bodyPr/>
          <a:lstStyle/>
          <a:p>
            <a:endParaRPr lang="en-US"/>
          </a:p>
        </p:txBody>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pic>
        <p:nvPicPr>
          <p:cNvPr id="7" name="Picture 6"/>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203201" y="177800"/>
            <a:ext cx="855831" cy="925379"/>
          </a:xfrm>
          <a:prstGeom prst="rect">
            <a:avLst/>
          </a:prstGeom>
        </p:spPr>
      </p:pic>
      <p:sp>
        <p:nvSpPr>
          <p:cNvPr id="8" name="Title 1"/>
          <p:cNvSpPr>
            <a:spLocks noGrp="1"/>
          </p:cNvSpPr>
          <p:nvPr>
            <p:ph type="title" hasCustomPrompt="1"/>
          </p:nvPr>
        </p:nvSpPr>
        <p:spPr>
          <a:xfrm>
            <a:off x="1320800" y="381000"/>
            <a:ext cx="8942784" cy="1143000"/>
          </a:xfrm>
        </p:spPr>
        <p:txBody>
          <a:bodyPr>
            <a:normAutofit/>
          </a:bodyPr>
          <a:lstStyle>
            <a:lvl1pPr algn="ctr">
              <a:defRPr sz="3733">
                <a:solidFill>
                  <a:schemeClr val="bg1"/>
                </a:solidFill>
              </a:defRPr>
            </a:lvl1pPr>
          </a:lstStyle>
          <a:p>
            <a:r>
              <a:rPr lang="fa-IR" dirty="0"/>
              <a:t>عنوان اسلاید</a:t>
            </a:r>
            <a:endParaRPr lang="en-US" dirty="0"/>
          </a:p>
        </p:txBody>
      </p:sp>
    </p:spTree>
    <p:extLst>
      <p:ext uri="{BB962C8B-B14F-4D97-AF65-F5344CB8AC3E}">
        <p14:creationId xmlns:p14="http://schemas.microsoft.com/office/powerpoint/2010/main" val="2378820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6400" y="6356351"/>
            <a:ext cx="7620000" cy="365125"/>
          </a:xfrm>
        </p:spPr>
        <p:txBody>
          <a:bodyPr/>
          <a:lstStyle/>
          <a:p>
            <a:endParaRPr lang="en-US"/>
          </a:p>
        </p:txBody>
      </p:sp>
      <p:sp>
        <p:nvSpPr>
          <p:cNvPr id="5" name="Slide Number Placeholder 4"/>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477791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40611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9403" y="1484784"/>
            <a:ext cx="11041227" cy="1944217"/>
          </a:xfrm>
        </p:spPr>
        <p:txBody>
          <a:bodyPr anchor="b"/>
          <a:lstStyle>
            <a:lvl1pPr algn="ctr">
              <a:defRPr sz="5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2870426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FD88470-D5DA-4E6A-BA88-1D500DFFF1E2}" type="slidenum">
              <a:rPr lang="es-ES" altLang="en-US"/>
              <a:pPr/>
              <a:t>‹#›</a:t>
            </a:fld>
            <a:endParaRPr lang="es-ES" altLang="en-US"/>
          </a:p>
        </p:txBody>
      </p:sp>
    </p:spTree>
    <p:extLst>
      <p:ext uri="{BB962C8B-B14F-4D97-AF65-F5344CB8AC3E}">
        <p14:creationId xmlns:p14="http://schemas.microsoft.com/office/powerpoint/2010/main" val="3740298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314273AE-B6F3-4074-A41D-71C548B1E2B1}" type="slidenum">
              <a:rPr lang="es-ES" altLang="en-US"/>
              <a:pPr/>
              <a:t>‹#›</a:t>
            </a:fld>
            <a:endParaRPr lang="es-ES" altLang="en-US"/>
          </a:p>
        </p:txBody>
      </p:sp>
    </p:spTree>
    <p:extLst>
      <p:ext uri="{BB962C8B-B14F-4D97-AF65-F5344CB8AC3E}">
        <p14:creationId xmlns:p14="http://schemas.microsoft.com/office/powerpoint/2010/main" val="3684530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DD3FF184-AC2B-4357-BAA2-3B1032D961BC}" type="slidenum">
              <a:rPr lang="es-ES" altLang="en-US"/>
              <a:pPr/>
              <a:t>‹#›</a:t>
            </a:fld>
            <a:endParaRPr lang="es-ES" altLang="en-US"/>
          </a:p>
        </p:txBody>
      </p:sp>
    </p:spTree>
    <p:extLst>
      <p:ext uri="{BB962C8B-B14F-4D97-AF65-F5344CB8AC3E}">
        <p14:creationId xmlns:p14="http://schemas.microsoft.com/office/powerpoint/2010/main" val="3383142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B629051E-D1CE-4D30-9EF6-07801E08197D}" type="slidenum">
              <a:rPr lang="es-ES" altLang="en-US"/>
              <a:pPr/>
              <a:t>‹#›</a:t>
            </a:fld>
            <a:endParaRPr lang="es-ES" altLang="en-US"/>
          </a:p>
        </p:txBody>
      </p:sp>
    </p:spTree>
    <p:extLst>
      <p:ext uri="{BB962C8B-B14F-4D97-AF65-F5344CB8AC3E}">
        <p14:creationId xmlns:p14="http://schemas.microsoft.com/office/powerpoint/2010/main" val="1679043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8CADBA7B-C985-432F-AA7C-9900F6899F05}" type="slidenum">
              <a:rPr lang="es-ES" altLang="en-US"/>
              <a:pPr/>
              <a:t>‹#›</a:t>
            </a:fld>
            <a:endParaRPr lang="es-ES" altLang="en-US"/>
          </a:p>
        </p:txBody>
      </p:sp>
    </p:spTree>
    <p:extLst>
      <p:ext uri="{BB962C8B-B14F-4D97-AF65-F5344CB8AC3E}">
        <p14:creationId xmlns:p14="http://schemas.microsoft.com/office/powerpoint/2010/main" val="3680800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3FC33F43-3BB7-4EFC-BC12-9F46436EE3DF}" type="slidenum">
              <a:rPr lang="es-ES" altLang="en-US"/>
              <a:pPr/>
              <a:t>‹#›</a:t>
            </a:fld>
            <a:endParaRPr lang="es-ES" altLang="en-US"/>
          </a:p>
        </p:txBody>
      </p:sp>
    </p:spTree>
    <p:extLst>
      <p:ext uri="{BB962C8B-B14F-4D97-AF65-F5344CB8AC3E}">
        <p14:creationId xmlns:p14="http://schemas.microsoft.com/office/powerpoint/2010/main" val="13800736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CDA58B26-AEC8-4393-B6FA-0026B354E731}" type="slidenum">
              <a:rPr lang="es-ES" altLang="en-US"/>
              <a:pPr/>
              <a:t>‹#›</a:t>
            </a:fld>
            <a:endParaRPr lang="es-ES" altLang="en-US"/>
          </a:p>
        </p:txBody>
      </p:sp>
    </p:spTree>
    <p:extLst>
      <p:ext uri="{BB962C8B-B14F-4D97-AF65-F5344CB8AC3E}">
        <p14:creationId xmlns:p14="http://schemas.microsoft.com/office/powerpoint/2010/main" val="16317282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6801B30-BBB1-4FA1-ACEB-597144D30376}" type="slidenum">
              <a:rPr lang="es-ES" altLang="en-US"/>
              <a:pPr/>
              <a:t>‹#›</a:t>
            </a:fld>
            <a:endParaRPr lang="es-ES" altLang="en-US"/>
          </a:p>
        </p:txBody>
      </p:sp>
    </p:spTree>
    <p:extLst>
      <p:ext uri="{BB962C8B-B14F-4D97-AF65-F5344CB8AC3E}">
        <p14:creationId xmlns:p14="http://schemas.microsoft.com/office/powerpoint/2010/main" val="10573351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30BEF38-3D7C-4CF1-83F8-2BF6581F7F44}" type="slidenum">
              <a:rPr lang="es-ES" altLang="en-US"/>
              <a:pPr/>
              <a:t>‹#›</a:t>
            </a:fld>
            <a:endParaRPr lang="es-ES" altLang="en-US"/>
          </a:p>
        </p:txBody>
      </p:sp>
    </p:spTree>
    <p:extLst>
      <p:ext uri="{BB962C8B-B14F-4D97-AF65-F5344CB8AC3E}">
        <p14:creationId xmlns:p14="http://schemas.microsoft.com/office/powerpoint/2010/main" val="2141407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E0F2052-682B-4E77-8A9F-09BE6049A751}" type="slidenum">
              <a:rPr lang="es-ES" altLang="en-US"/>
              <a:pPr/>
              <a:t>‹#›</a:t>
            </a:fld>
            <a:endParaRPr lang="es-ES" altLang="en-US"/>
          </a:p>
        </p:txBody>
      </p:sp>
    </p:spTree>
    <p:extLst>
      <p:ext uri="{BB962C8B-B14F-4D97-AF65-F5344CB8AC3E}">
        <p14:creationId xmlns:p14="http://schemas.microsoft.com/office/powerpoint/2010/main" val="20120466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2898967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9403" y="1484784"/>
            <a:ext cx="11041227" cy="1944217"/>
          </a:xfrm>
        </p:spPr>
        <p:txBody>
          <a:bodyPr anchor="b"/>
          <a:lstStyle>
            <a:lvl1pPr algn="ctr">
              <a:defRPr sz="5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28481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FD88470-D5DA-4E6A-BA88-1D500DFFF1E2}" type="slidenum">
              <a:rPr lang="es-ES" altLang="en-US"/>
              <a:pPr/>
              <a:t>‹#›</a:t>
            </a:fld>
            <a:endParaRPr lang="es-ES" altLang="en-US"/>
          </a:p>
        </p:txBody>
      </p:sp>
    </p:spTree>
    <p:extLst>
      <p:ext uri="{BB962C8B-B14F-4D97-AF65-F5344CB8AC3E}">
        <p14:creationId xmlns:p14="http://schemas.microsoft.com/office/powerpoint/2010/main" val="32188646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314273AE-B6F3-4074-A41D-71C548B1E2B1}" type="slidenum">
              <a:rPr lang="es-ES" altLang="en-US"/>
              <a:pPr/>
              <a:t>‹#›</a:t>
            </a:fld>
            <a:endParaRPr lang="es-ES" altLang="en-US"/>
          </a:p>
        </p:txBody>
      </p:sp>
    </p:spTree>
    <p:extLst>
      <p:ext uri="{BB962C8B-B14F-4D97-AF65-F5344CB8AC3E}">
        <p14:creationId xmlns:p14="http://schemas.microsoft.com/office/powerpoint/2010/main" val="1254475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DD3FF184-AC2B-4357-BAA2-3B1032D961BC}" type="slidenum">
              <a:rPr lang="es-ES" altLang="en-US"/>
              <a:pPr/>
              <a:t>‹#›</a:t>
            </a:fld>
            <a:endParaRPr lang="es-ES" altLang="en-US"/>
          </a:p>
        </p:txBody>
      </p:sp>
    </p:spTree>
    <p:extLst>
      <p:ext uri="{BB962C8B-B14F-4D97-AF65-F5344CB8AC3E}">
        <p14:creationId xmlns:p14="http://schemas.microsoft.com/office/powerpoint/2010/main" val="4206838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B629051E-D1CE-4D30-9EF6-07801E08197D}" type="slidenum">
              <a:rPr lang="es-ES" altLang="en-US"/>
              <a:pPr/>
              <a:t>‹#›</a:t>
            </a:fld>
            <a:endParaRPr lang="es-ES" altLang="en-US"/>
          </a:p>
        </p:txBody>
      </p:sp>
    </p:spTree>
    <p:extLst>
      <p:ext uri="{BB962C8B-B14F-4D97-AF65-F5344CB8AC3E}">
        <p14:creationId xmlns:p14="http://schemas.microsoft.com/office/powerpoint/2010/main" val="3175841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8CADBA7B-C985-432F-AA7C-9900F6899F05}" type="slidenum">
              <a:rPr lang="es-ES" altLang="en-US"/>
              <a:pPr/>
              <a:t>‹#›</a:t>
            </a:fld>
            <a:endParaRPr lang="es-ES" altLang="en-US"/>
          </a:p>
        </p:txBody>
      </p:sp>
    </p:spTree>
    <p:extLst>
      <p:ext uri="{BB962C8B-B14F-4D97-AF65-F5344CB8AC3E}">
        <p14:creationId xmlns:p14="http://schemas.microsoft.com/office/powerpoint/2010/main" val="2139470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3FC33F43-3BB7-4EFC-BC12-9F46436EE3DF}" type="slidenum">
              <a:rPr lang="es-ES" altLang="en-US"/>
              <a:pPr/>
              <a:t>‹#›</a:t>
            </a:fld>
            <a:endParaRPr lang="es-ES" altLang="en-US"/>
          </a:p>
        </p:txBody>
      </p:sp>
    </p:spTree>
    <p:extLst>
      <p:ext uri="{BB962C8B-B14F-4D97-AF65-F5344CB8AC3E}">
        <p14:creationId xmlns:p14="http://schemas.microsoft.com/office/powerpoint/2010/main" val="2246518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CDA58B26-AEC8-4393-B6FA-0026B354E731}" type="slidenum">
              <a:rPr lang="es-ES" altLang="en-US"/>
              <a:pPr/>
              <a:t>‹#›</a:t>
            </a:fld>
            <a:endParaRPr lang="es-ES" altLang="en-US"/>
          </a:p>
        </p:txBody>
      </p:sp>
    </p:spTree>
    <p:extLst>
      <p:ext uri="{BB962C8B-B14F-4D97-AF65-F5344CB8AC3E}">
        <p14:creationId xmlns:p14="http://schemas.microsoft.com/office/powerpoint/2010/main" val="12434175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6801B30-BBB1-4FA1-ACEB-597144D30376}" type="slidenum">
              <a:rPr lang="es-ES" altLang="en-US"/>
              <a:pPr/>
              <a:t>‹#›</a:t>
            </a:fld>
            <a:endParaRPr lang="es-ES" altLang="en-US"/>
          </a:p>
        </p:txBody>
      </p:sp>
    </p:spTree>
    <p:extLst>
      <p:ext uri="{BB962C8B-B14F-4D97-AF65-F5344CB8AC3E}">
        <p14:creationId xmlns:p14="http://schemas.microsoft.com/office/powerpoint/2010/main" val="22944261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30BEF38-3D7C-4CF1-83F8-2BF6581F7F44}" type="slidenum">
              <a:rPr lang="es-ES" altLang="en-US"/>
              <a:pPr/>
              <a:t>‹#›</a:t>
            </a:fld>
            <a:endParaRPr lang="es-ES" altLang="en-US"/>
          </a:p>
        </p:txBody>
      </p:sp>
    </p:spTree>
    <p:extLst>
      <p:ext uri="{BB962C8B-B14F-4D97-AF65-F5344CB8AC3E}">
        <p14:creationId xmlns:p14="http://schemas.microsoft.com/office/powerpoint/2010/main" val="29329810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E0F2052-682B-4E77-8A9F-09BE6049A751}" type="slidenum">
              <a:rPr lang="es-ES" altLang="en-US"/>
              <a:pPr/>
              <a:t>‹#›</a:t>
            </a:fld>
            <a:endParaRPr lang="es-ES" altLang="en-US"/>
          </a:p>
        </p:txBody>
      </p:sp>
    </p:spTree>
    <p:extLst>
      <p:ext uri="{BB962C8B-B14F-4D97-AF65-F5344CB8AC3E}">
        <p14:creationId xmlns:p14="http://schemas.microsoft.com/office/powerpoint/2010/main" val="14601240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2041907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9403" y="1484784"/>
            <a:ext cx="11041227" cy="1944217"/>
          </a:xfrm>
        </p:spPr>
        <p:txBody>
          <a:bodyPr anchor="b"/>
          <a:lstStyle>
            <a:lvl1pPr algn="ctr">
              <a:defRPr sz="5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15874320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FD88470-D5DA-4E6A-BA88-1D500DFFF1E2}" type="slidenum">
              <a:rPr lang="es-ES" altLang="en-US"/>
              <a:pPr/>
              <a:t>‹#›</a:t>
            </a:fld>
            <a:endParaRPr lang="es-ES" altLang="en-US"/>
          </a:p>
        </p:txBody>
      </p:sp>
    </p:spTree>
    <p:extLst>
      <p:ext uri="{BB962C8B-B14F-4D97-AF65-F5344CB8AC3E}">
        <p14:creationId xmlns:p14="http://schemas.microsoft.com/office/powerpoint/2010/main" val="39218946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314273AE-B6F3-4074-A41D-71C548B1E2B1}" type="slidenum">
              <a:rPr lang="es-ES" altLang="en-US"/>
              <a:pPr/>
              <a:t>‹#›</a:t>
            </a:fld>
            <a:endParaRPr lang="es-ES" altLang="en-US"/>
          </a:p>
        </p:txBody>
      </p:sp>
    </p:spTree>
    <p:extLst>
      <p:ext uri="{BB962C8B-B14F-4D97-AF65-F5344CB8AC3E}">
        <p14:creationId xmlns:p14="http://schemas.microsoft.com/office/powerpoint/2010/main" val="4745879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DD3FF184-AC2B-4357-BAA2-3B1032D961BC}" type="slidenum">
              <a:rPr lang="es-ES" altLang="en-US"/>
              <a:pPr/>
              <a:t>‹#›</a:t>
            </a:fld>
            <a:endParaRPr lang="es-ES" altLang="en-US"/>
          </a:p>
        </p:txBody>
      </p:sp>
    </p:spTree>
    <p:extLst>
      <p:ext uri="{BB962C8B-B14F-4D97-AF65-F5344CB8AC3E}">
        <p14:creationId xmlns:p14="http://schemas.microsoft.com/office/powerpoint/2010/main" val="15060302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B629051E-D1CE-4D30-9EF6-07801E08197D}" type="slidenum">
              <a:rPr lang="es-ES" altLang="en-US"/>
              <a:pPr/>
              <a:t>‹#›</a:t>
            </a:fld>
            <a:endParaRPr lang="es-ES" altLang="en-US"/>
          </a:p>
        </p:txBody>
      </p:sp>
    </p:spTree>
    <p:extLst>
      <p:ext uri="{BB962C8B-B14F-4D97-AF65-F5344CB8AC3E}">
        <p14:creationId xmlns:p14="http://schemas.microsoft.com/office/powerpoint/2010/main" val="579528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8CADBA7B-C985-432F-AA7C-9900F6899F05}" type="slidenum">
              <a:rPr lang="es-ES" altLang="en-US"/>
              <a:pPr/>
              <a:t>‹#›</a:t>
            </a:fld>
            <a:endParaRPr lang="es-ES" altLang="en-US"/>
          </a:p>
        </p:txBody>
      </p:sp>
    </p:spTree>
    <p:extLst>
      <p:ext uri="{BB962C8B-B14F-4D97-AF65-F5344CB8AC3E}">
        <p14:creationId xmlns:p14="http://schemas.microsoft.com/office/powerpoint/2010/main" val="3812192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3FC33F43-3BB7-4EFC-BC12-9F46436EE3DF}" type="slidenum">
              <a:rPr lang="es-ES" altLang="en-US"/>
              <a:pPr/>
              <a:t>‹#›</a:t>
            </a:fld>
            <a:endParaRPr lang="es-ES" altLang="en-US"/>
          </a:p>
        </p:txBody>
      </p:sp>
    </p:spTree>
    <p:extLst>
      <p:ext uri="{BB962C8B-B14F-4D97-AF65-F5344CB8AC3E}">
        <p14:creationId xmlns:p14="http://schemas.microsoft.com/office/powerpoint/2010/main" val="9757500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CDA58B26-AEC8-4393-B6FA-0026B354E731}" type="slidenum">
              <a:rPr lang="es-ES" altLang="en-US"/>
              <a:pPr/>
              <a:t>‹#›</a:t>
            </a:fld>
            <a:endParaRPr lang="es-ES" altLang="en-US"/>
          </a:p>
        </p:txBody>
      </p:sp>
    </p:spTree>
    <p:extLst>
      <p:ext uri="{BB962C8B-B14F-4D97-AF65-F5344CB8AC3E}">
        <p14:creationId xmlns:p14="http://schemas.microsoft.com/office/powerpoint/2010/main" val="41152942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6801B30-BBB1-4FA1-ACEB-597144D30376}" type="slidenum">
              <a:rPr lang="es-ES" altLang="en-US"/>
              <a:pPr/>
              <a:t>‹#›</a:t>
            </a:fld>
            <a:endParaRPr lang="es-ES" altLang="en-US"/>
          </a:p>
        </p:txBody>
      </p:sp>
    </p:spTree>
    <p:extLst>
      <p:ext uri="{BB962C8B-B14F-4D97-AF65-F5344CB8AC3E}">
        <p14:creationId xmlns:p14="http://schemas.microsoft.com/office/powerpoint/2010/main" val="15589849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30BEF38-3D7C-4CF1-83F8-2BF6581F7F44}" type="slidenum">
              <a:rPr lang="es-ES" altLang="en-US"/>
              <a:pPr/>
              <a:t>‹#›</a:t>
            </a:fld>
            <a:endParaRPr lang="es-ES" altLang="en-US"/>
          </a:p>
        </p:txBody>
      </p:sp>
    </p:spTree>
    <p:extLst>
      <p:ext uri="{BB962C8B-B14F-4D97-AF65-F5344CB8AC3E}">
        <p14:creationId xmlns:p14="http://schemas.microsoft.com/office/powerpoint/2010/main" val="23574813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E0F2052-682B-4E77-8A9F-09BE6049A751}" type="slidenum">
              <a:rPr lang="es-ES" altLang="en-US"/>
              <a:pPr/>
              <a:t>‹#›</a:t>
            </a:fld>
            <a:endParaRPr lang="es-ES" altLang="en-US"/>
          </a:p>
        </p:txBody>
      </p:sp>
    </p:spTree>
    <p:extLst>
      <p:ext uri="{BB962C8B-B14F-4D97-AF65-F5344CB8AC3E}">
        <p14:creationId xmlns:p14="http://schemas.microsoft.com/office/powerpoint/2010/main" val="9697898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5473584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9403" y="1484784"/>
            <a:ext cx="11041227" cy="1944217"/>
          </a:xfrm>
        </p:spPr>
        <p:txBody>
          <a:bodyPr anchor="b"/>
          <a:lstStyle>
            <a:lvl1pPr algn="ctr">
              <a:defRPr sz="5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15977568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FD88470-D5DA-4E6A-BA88-1D500DFFF1E2}" type="slidenum">
              <a:rPr lang="es-ES" altLang="en-US"/>
              <a:pPr/>
              <a:t>‹#›</a:t>
            </a:fld>
            <a:endParaRPr lang="es-ES" altLang="en-US"/>
          </a:p>
        </p:txBody>
      </p:sp>
    </p:spTree>
    <p:extLst>
      <p:ext uri="{BB962C8B-B14F-4D97-AF65-F5344CB8AC3E}">
        <p14:creationId xmlns:p14="http://schemas.microsoft.com/office/powerpoint/2010/main" val="5826267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314273AE-B6F3-4074-A41D-71C548B1E2B1}" type="slidenum">
              <a:rPr lang="es-ES" altLang="en-US"/>
              <a:pPr/>
              <a:t>‹#›</a:t>
            </a:fld>
            <a:endParaRPr lang="es-ES" altLang="en-US"/>
          </a:p>
        </p:txBody>
      </p:sp>
    </p:spTree>
    <p:extLst>
      <p:ext uri="{BB962C8B-B14F-4D97-AF65-F5344CB8AC3E}">
        <p14:creationId xmlns:p14="http://schemas.microsoft.com/office/powerpoint/2010/main" val="22706057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DD3FF184-AC2B-4357-BAA2-3B1032D961BC}" type="slidenum">
              <a:rPr lang="es-ES" altLang="en-US"/>
              <a:pPr/>
              <a:t>‹#›</a:t>
            </a:fld>
            <a:endParaRPr lang="es-ES" altLang="en-US"/>
          </a:p>
        </p:txBody>
      </p:sp>
    </p:spTree>
    <p:extLst>
      <p:ext uri="{BB962C8B-B14F-4D97-AF65-F5344CB8AC3E}">
        <p14:creationId xmlns:p14="http://schemas.microsoft.com/office/powerpoint/2010/main" val="15600879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B629051E-D1CE-4D30-9EF6-07801E08197D}" type="slidenum">
              <a:rPr lang="es-ES" altLang="en-US"/>
              <a:pPr/>
              <a:t>‹#›</a:t>
            </a:fld>
            <a:endParaRPr lang="es-ES" altLang="en-US"/>
          </a:p>
        </p:txBody>
      </p:sp>
    </p:spTree>
    <p:extLst>
      <p:ext uri="{BB962C8B-B14F-4D97-AF65-F5344CB8AC3E}">
        <p14:creationId xmlns:p14="http://schemas.microsoft.com/office/powerpoint/2010/main" val="152528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8CADBA7B-C985-432F-AA7C-9900F6899F05}" type="slidenum">
              <a:rPr lang="es-ES" altLang="en-US"/>
              <a:pPr/>
              <a:t>‹#›</a:t>
            </a:fld>
            <a:endParaRPr lang="es-ES" altLang="en-US"/>
          </a:p>
        </p:txBody>
      </p:sp>
    </p:spTree>
    <p:extLst>
      <p:ext uri="{BB962C8B-B14F-4D97-AF65-F5344CB8AC3E}">
        <p14:creationId xmlns:p14="http://schemas.microsoft.com/office/powerpoint/2010/main" val="8073912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3FC33F43-3BB7-4EFC-BC12-9F46436EE3DF}" type="slidenum">
              <a:rPr lang="es-ES" altLang="en-US"/>
              <a:pPr/>
              <a:t>‹#›</a:t>
            </a:fld>
            <a:endParaRPr lang="es-ES" altLang="en-US"/>
          </a:p>
        </p:txBody>
      </p:sp>
    </p:spTree>
    <p:extLst>
      <p:ext uri="{BB962C8B-B14F-4D97-AF65-F5344CB8AC3E}">
        <p14:creationId xmlns:p14="http://schemas.microsoft.com/office/powerpoint/2010/main" val="5849894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CDA58B26-AEC8-4393-B6FA-0026B354E731}" type="slidenum">
              <a:rPr lang="es-ES" altLang="en-US"/>
              <a:pPr/>
              <a:t>‹#›</a:t>
            </a:fld>
            <a:endParaRPr lang="es-ES" altLang="en-US"/>
          </a:p>
        </p:txBody>
      </p:sp>
    </p:spTree>
    <p:extLst>
      <p:ext uri="{BB962C8B-B14F-4D97-AF65-F5344CB8AC3E}">
        <p14:creationId xmlns:p14="http://schemas.microsoft.com/office/powerpoint/2010/main" val="2381233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6801B30-BBB1-4FA1-ACEB-597144D30376}" type="slidenum">
              <a:rPr lang="es-ES" altLang="en-US"/>
              <a:pPr/>
              <a:t>‹#›</a:t>
            </a:fld>
            <a:endParaRPr lang="es-ES" altLang="en-US"/>
          </a:p>
        </p:txBody>
      </p:sp>
    </p:spTree>
    <p:extLst>
      <p:ext uri="{BB962C8B-B14F-4D97-AF65-F5344CB8AC3E}">
        <p14:creationId xmlns:p14="http://schemas.microsoft.com/office/powerpoint/2010/main" val="42212382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30BEF38-3D7C-4CF1-83F8-2BF6581F7F44}" type="slidenum">
              <a:rPr lang="es-ES" altLang="en-US"/>
              <a:pPr/>
              <a:t>‹#›</a:t>
            </a:fld>
            <a:endParaRPr lang="es-ES" altLang="en-US"/>
          </a:p>
        </p:txBody>
      </p:sp>
    </p:spTree>
    <p:extLst>
      <p:ext uri="{BB962C8B-B14F-4D97-AF65-F5344CB8AC3E}">
        <p14:creationId xmlns:p14="http://schemas.microsoft.com/office/powerpoint/2010/main" val="3028264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E0F2052-682B-4E77-8A9F-09BE6049A751}" type="slidenum">
              <a:rPr lang="es-ES" altLang="en-US"/>
              <a:pPr/>
              <a:t>‹#›</a:t>
            </a:fld>
            <a:endParaRPr lang="es-ES" altLang="en-US"/>
          </a:p>
        </p:txBody>
      </p:sp>
    </p:spTree>
    <p:extLst>
      <p:ext uri="{BB962C8B-B14F-4D97-AF65-F5344CB8AC3E}">
        <p14:creationId xmlns:p14="http://schemas.microsoft.com/office/powerpoint/2010/main" val="23798104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3426977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9403" y="1484784"/>
            <a:ext cx="11041227" cy="1944217"/>
          </a:xfrm>
        </p:spPr>
        <p:txBody>
          <a:bodyPr anchor="b"/>
          <a:lstStyle>
            <a:lvl1pPr algn="ctr">
              <a:defRPr sz="54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E12D12A-608A-4608-8085-612AF5D9F1A2}" type="slidenum">
              <a:rPr lang="es-ES" altLang="en-US"/>
              <a:pPr/>
              <a:t>‹#›</a:t>
            </a:fld>
            <a:endParaRPr lang="es-ES" altLang="en-US"/>
          </a:p>
        </p:txBody>
      </p:sp>
    </p:spTree>
    <p:extLst>
      <p:ext uri="{BB962C8B-B14F-4D97-AF65-F5344CB8AC3E}">
        <p14:creationId xmlns:p14="http://schemas.microsoft.com/office/powerpoint/2010/main" val="11593370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FD88470-D5DA-4E6A-BA88-1D500DFFF1E2}" type="slidenum">
              <a:rPr lang="es-ES" altLang="en-US"/>
              <a:pPr/>
              <a:t>‹#›</a:t>
            </a:fld>
            <a:endParaRPr lang="es-ES" altLang="en-US"/>
          </a:p>
        </p:txBody>
      </p:sp>
    </p:spTree>
    <p:extLst>
      <p:ext uri="{BB962C8B-B14F-4D97-AF65-F5344CB8AC3E}">
        <p14:creationId xmlns:p14="http://schemas.microsoft.com/office/powerpoint/2010/main" val="32741456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314273AE-B6F3-4074-A41D-71C548B1E2B1}" type="slidenum">
              <a:rPr lang="es-ES" altLang="en-US"/>
              <a:pPr/>
              <a:t>‹#›</a:t>
            </a:fld>
            <a:endParaRPr lang="es-ES" altLang="en-US"/>
          </a:p>
        </p:txBody>
      </p:sp>
    </p:spTree>
    <p:extLst>
      <p:ext uri="{BB962C8B-B14F-4D97-AF65-F5344CB8AC3E}">
        <p14:creationId xmlns:p14="http://schemas.microsoft.com/office/powerpoint/2010/main" val="31591920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DD3FF184-AC2B-4357-BAA2-3B1032D961BC}" type="slidenum">
              <a:rPr lang="es-ES" altLang="en-US"/>
              <a:pPr/>
              <a:t>‹#›</a:t>
            </a:fld>
            <a:endParaRPr lang="es-ES" altLang="en-US"/>
          </a:p>
        </p:txBody>
      </p:sp>
    </p:spTree>
    <p:extLst>
      <p:ext uri="{BB962C8B-B14F-4D97-AF65-F5344CB8AC3E}">
        <p14:creationId xmlns:p14="http://schemas.microsoft.com/office/powerpoint/2010/main" val="34053258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B629051E-D1CE-4D30-9EF6-07801E08197D}" type="slidenum">
              <a:rPr lang="es-ES" altLang="en-US"/>
              <a:pPr/>
              <a:t>‹#›</a:t>
            </a:fld>
            <a:endParaRPr lang="es-ES" altLang="en-US"/>
          </a:p>
        </p:txBody>
      </p:sp>
    </p:spTree>
    <p:extLst>
      <p:ext uri="{BB962C8B-B14F-4D97-AF65-F5344CB8AC3E}">
        <p14:creationId xmlns:p14="http://schemas.microsoft.com/office/powerpoint/2010/main" val="37410213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8CADBA7B-C985-432F-AA7C-9900F6899F05}" type="slidenum">
              <a:rPr lang="es-ES" altLang="en-US"/>
              <a:pPr/>
              <a:t>‹#›</a:t>
            </a:fld>
            <a:endParaRPr lang="es-ES" altLang="en-US"/>
          </a:p>
        </p:txBody>
      </p:sp>
    </p:spTree>
    <p:extLst>
      <p:ext uri="{BB962C8B-B14F-4D97-AF65-F5344CB8AC3E}">
        <p14:creationId xmlns:p14="http://schemas.microsoft.com/office/powerpoint/2010/main" val="18418680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3FC33F43-3BB7-4EFC-BC12-9F46436EE3DF}" type="slidenum">
              <a:rPr lang="es-ES" altLang="en-US"/>
              <a:pPr/>
              <a:t>‹#›</a:t>
            </a:fld>
            <a:endParaRPr lang="es-ES" altLang="en-US"/>
          </a:p>
        </p:txBody>
      </p:sp>
    </p:spTree>
    <p:extLst>
      <p:ext uri="{BB962C8B-B14F-4D97-AF65-F5344CB8AC3E}">
        <p14:creationId xmlns:p14="http://schemas.microsoft.com/office/powerpoint/2010/main" val="23189368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CDA58B26-AEC8-4393-B6FA-0026B354E731}" type="slidenum">
              <a:rPr lang="es-ES" altLang="en-US"/>
              <a:pPr/>
              <a:t>‹#›</a:t>
            </a:fld>
            <a:endParaRPr lang="es-ES" altLang="en-US"/>
          </a:p>
        </p:txBody>
      </p:sp>
    </p:spTree>
    <p:extLst>
      <p:ext uri="{BB962C8B-B14F-4D97-AF65-F5344CB8AC3E}">
        <p14:creationId xmlns:p14="http://schemas.microsoft.com/office/powerpoint/2010/main" val="40189817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6801B30-BBB1-4FA1-ACEB-597144D30376}" type="slidenum">
              <a:rPr lang="es-ES" altLang="en-US"/>
              <a:pPr/>
              <a:t>‹#›</a:t>
            </a:fld>
            <a:endParaRPr lang="es-ES" altLang="en-US"/>
          </a:p>
        </p:txBody>
      </p:sp>
    </p:spTree>
    <p:extLst>
      <p:ext uri="{BB962C8B-B14F-4D97-AF65-F5344CB8AC3E}">
        <p14:creationId xmlns:p14="http://schemas.microsoft.com/office/powerpoint/2010/main" val="37239594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30BEF38-3D7C-4CF1-83F8-2BF6581F7F44}" type="slidenum">
              <a:rPr lang="es-ES" altLang="en-US"/>
              <a:pPr/>
              <a:t>‹#›</a:t>
            </a:fld>
            <a:endParaRPr lang="es-ES" altLang="en-US"/>
          </a:p>
        </p:txBody>
      </p:sp>
    </p:spTree>
    <p:extLst>
      <p:ext uri="{BB962C8B-B14F-4D97-AF65-F5344CB8AC3E}">
        <p14:creationId xmlns:p14="http://schemas.microsoft.com/office/powerpoint/2010/main" val="7680465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E0F2052-682B-4E77-8A9F-09BE6049A751}" type="slidenum">
              <a:rPr lang="es-ES" altLang="en-US"/>
              <a:pPr/>
              <a:t>‹#›</a:t>
            </a:fld>
            <a:endParaRPr lang="es-ES" altLang="en-US"/>
          </a:p>
        </p:txBody>
      </p:sp>
    </p:spTree>
    <p:extLst>
      <p:ext uri="{BB962C8B-B14F-4D97-AF65-F5344CB8AC3E}">
        <p14:creationId xmlns:p14="http://schemas.microsoft.com/office/powerpoint/2010/main" val="146356664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5440" y="2125980"/>
            <a:ext cx="10375002"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30883" y="3840480"/>
            <a:ext cx="85441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5/29/2021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847905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5/29/2021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709816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10294" y="1577340"/>
            <a:ext cx="530955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6031" y="1577340"/>
            <a:ext cx="5309559"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5/29/2021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759345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5/29/2021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168756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5/29/2021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915988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cs typeface="B Badr" panose="00000400000000000000" pitchFamily="2" charset="-78"/>
              </a:defRPr>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264636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lvl1pPr algn="r" rtl="1">
              <a:defRPr>
                <a:cs typeface="B Titr" panose="00000700000000000000" pitchFamily="2" charset="-78"/>
              </a:defRPr>
            </a:lvl1p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normAutofit/>
          </a:bodyPr>
          <a:lstStyle>
            <a:lvl1pPr algn="r" rtl="1">
              <a:defRPr sz="2400">
                <a:cs typeface="B Zar" panose="00000400000000000000" pitchFamily="2" charset="-78"/>
              </a:defRPr>
            </a:lvl1pPr>
            <a:lvl2pPr algn="r" rtl="1">
              <a:defRPr sz="2000">
                <a:cs typeface="B Zar" panose="00000400000000000000" pitchFamily="2" charset="-78"/>
              </a:defRPr>
            </a:lvl2pPr>
            <a:lvl3pPr algn="r" rtl="1">
              <a:defRPr sz="1800">
                <a:cs typeface="B Zar" panose="00000400000000000000" pitchFamily="2" charset="-78"/>
              </a:defRPr>
            </a:lvl3pPr>
            <a:lvl4pPr algn="r" rtl="1">
              <a:defRPr sz="1600">
                <a:cs typeface="B Zar" panose="00000400000000000000" pitchFamily="2" charset="-78"/>
              </a:defRPr>
            </a:lvl4pPr>
            <a:lvl5pPr algn="r" rtl="1">
              <a:defRPr sz="1600">
                <a:cs typeface="B Zar" panose="00000400000000000000" pitchFamily="2"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42840067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2976136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24842822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D4FB72-22BA-441F-B776-A1482B4EF391}" type="datetimeFigureOut">
              <a:rPr lang="en-US" smtClean="0"/>
              <a:t>5/29/2021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27711902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D4FB72-22BA-441F-B776-A1482B4EF391}" type="datetimeFigureOut">
              <a:rPr lang="en-US" smtClean="0"/>
              <a:t>5/29/2021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6250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D4FB72-22BA-441F-B776-A1482B4EF391}" type="datetimeFigureOut">
              <a:rPr lang="en-US" smtClean="0"/>
              <a:t>5/29/2021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25136246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5398776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6662651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13991720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14ED475-A37A-46F1-9C31-04604FA16D8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335709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522088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4ED475-A37A-46F1-9C31-04604FA16D8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63645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CD4FB72-22BA-441F-B776-A1482B4EF391}" type="datetimeFigureOut">
              <a:rPr lang="en-US" smtClean="0"/>
              <a:t>5/29/2021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26426472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34413514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D4FB72-22BA-441F-B776-A1482B4EF391}" type="datetimeFigureOut">
              <a:rPr lang="en-US" smtClean="0"/>
              <a:t>5/29/2021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4ED475-A37A-46F1-9C31-04604FA16D85}" type="slidenum">
              <a:rPr lang="en-US" smtClean="0"/>
              <a:t>‹#›</a:t>
            </a:fld>
            <a:endParaRPr lang="en-US"/>
          </a:p>
        </p:txBody>
      </p:sp>
    </p:spTree>
    <p:extLst>
      <p:ext uri="{BB962C8B-B14F-4D97-AF65-F5344CB8AC3E}">
        <p14:creationId xmlns:p14="http://schemas.microsoft.com/office/powerpoint/2010/main" val="808812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4.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4.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4.pn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3.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6.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image" Target="../media/image4.png"/><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3.jp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theme" Target="../theme/theme7.xml"/><Relationship Id="rId5" Type="http://schemas.openxmlformats.org/officeDocument/2006/relationships/slideLayout" Target="../slideLayouts/slideLayout79.xml"/><Relationship Id="rId4"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theme" Target="../theme/theme8.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400800"/>
            <a:ext cx="12192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334318"/>
            <a:ext cx="12192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4"/>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3" y="6459789"/>
            <a:ext cx="2472271" cy="365125"/>
          </a:xfrm>
          <a:prstGeom prst="rect">
            <a:avLst/>
          </a:prstGeom>
        </p:spPr>
        <p:txBody>
          <a:bodyPr vert="horz" lIns="91440" tIns="45720" rIns="91440" bIns="45720" rtlCol="0" anchor="ctr"/>
          <a:lstStyle>
            <a:lvl1pPr algn="l">
              <a:defRPr sz="900">
                <a:solidFill>
                  <a:srgbClr val="FFFFFF"/>
                </a:solidFill>
              </a:defRPr>
            </a:lvl1pPr>
          </a:lstStyle>
          <a:p>
            <a:fld id="{DCD4FB72-22BA-441F-B776-A1482B4EF391}" type="datetimeFigureOut">
              <a:rPr lang="en-US" smtClean="0"/>
              <a:t>5/29/2021</a:t>
            </a:fld>
            <a:endParaRPr lang="en-US"/>
          </a:p>
        </p:txBody>
      </p:sp>
      <p:sp>
        <p:nvSpPr>
          <p:cNvPr id="5" name="Footer Placeholder 4"/>
          <p:cNvSpPr>
            <a:spLocks noGrp="1"/>
          </p:cNvSpPr>
          <p:nvPr>
            <p:ph type="ftr" sz="quarter" idx="3"/>
          </p:nvPr>
        </p:nvSpPr>
        <p:spPr>
          <a:xfrm>
            <a:off x="3686187" y="6459789"/>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1" y="6459789"/>
            <a:ext cx="1312025" cy="365125"/>
          </a:xfrm>
          <a:prstGeom prst="rect">
            <a:avLst/>
          </a:prstGeom>
        </p:spPr>
        <p:txBody>
          <a:bodyPr vert="horz" lIns="91440" tIns="45720" rIns="91440" bIns="45720" rtlCol="0" anchor="ctr"/>
          <a:lstStyle>
            <a:lvl1pPr algn="r">
              <a:defRPr sz="1050">
                <a:solidFill>
                  <a:srgbClr val="FFFFFF"/>
                </a:solidFill>
              </a:defRPr>
            </a:lvl1pPr>
          </a:lstStyle>
          <a:p>
            <a:fld id="{614ED475-A37A-46F1-9C31-04604FA16D8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5262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1" eaLnBrk="1" latinLnBrk="0" hangingPunct="1">
        <a:lnSpc>
          <a:spcPct val="85000"/>
        </a:lnSpc>
        <a:spcBef>
          <a:spcPct val="0"/>
        </a:spcBef>
        <a:buNone/>
        <a:defRPr sz="4800" b="1" i="0" kern="1200" spc="-50" baseline="0">
          <a:solidFill>
            <a:schemeClr val="tx1">
              <a:lumMod val="75000"/>
              <a:lumOff val="25000"/>
            </a:schemeClr>
          </a:solidFill>
          <a:latin typeface="Times New Roman" panose="02020603050405020304" pitchFamily="18" charset="0"/>
          <a:ea typeface="+mj-ea"/>
          <a:cs typeface="B Zar" panose="00000400000000000000" pitchFamily="2" charset="-78"/>
        </a:defRPr>
      </a:lvl1pPr>
    </p:titleStyle>
    <p:bodyStyle>
      <a:lvl1pPr marL="91440" indent="-91440" algn="justLow"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baseline="0">
          <a:solidFill>
            <a:schemeClr val="tx1">
              <a:lumMod val="75000"/>
              <a:lumOff val="25000"/>
            </a:schemeClr>
          </a:solidFill>
          <a:latin typeface="Arial" panose="020B0604020202020204" pitchFamily="34" charset="0"/>
          <a:ea typeface="+mn-ea"/>
          <a:cs typeface="B Mitra" panose="00000400000000000000" pitchFamily="2" charset="-78"/>
        </a:defRPr>
      </a:lvl1pPr>
      <a:lvl2pPr marL="384048" indent="-182880" algn="justLow" defTabSz="914400" rtl="1" eaLnBrk="1" latinLnBrk="0" hangingPunct="1">
        <a:lnSpc>
          <a:spcPct val="90000"/>
        </a:lnSpc>
        <a:spcBef>
          <a:spcPts val="200"/>
        </a:spcBef>
        <a:spcAft>
          <a:spcPts val="400"/>
        </a:spcAft>
        <a:buClr>
          <a:schemeClr val="accent1"/>
        </a:buClr>
        <a:buFont typeface="Calibri" pitchFamily="34" charset="0"/>
        <a:buChar char="◦"/>
        <a:defRPr sz="2400" kern="1200" baseline="0">
          <a:solidFill>
            <a:schemeClr val="tx1">
              <a:lumMod val="75000"/>
              <a:lumOff val="25000"/>
            </a:schemeClr>
          </a:solidFill>
          <a:latin typeface="Arial" panose="020B0604020202020204" pitchFamily="34" charset="0"/>
          <a:ea typeface="+mn-ea"/>
          <a:cs typeface="B Mitra" panose="00000400000000000000" pitchFamily="2" charset="-78"/>
        </a:defRPr>
      </a:lvl2pPr>
      <a:lvl3pPr marL="566928" indent="-182880" algn="justLow" defTabSz="914400" rtl="1" eaLnBrk="1" latinLnBrk="0" hangingPunct="1">
        <a:lnSpc>
          <a:spcPct val="90000"/>
        </a:lnSpc>
        <a:spcBef>
          <a:spcPts val="200"/>
        </a:spcBef>
        <a:spcAft>
          <a:spcPts val="400"/>
        </a:spcAft>
        <a:buClr>
          <a:schemeClr val="accent1"/>
        </a:buClr>
        <a:buFont typeface="Calibri" pitchFamily="34" charset="0"/>
        <a:buChar char="◦"/>
        <a:defRPr sz="1800" kern="1200" baseline="0">
          <a:solidFill>
            <a:schemeClr val="tx1">
              <a:lumMod val="75000"/>
              <a:lumOff val="25000"/>
            </a:schemeClr>
          </a:solidFill>
          <a:latin typeface="Arial" panose="020B0604020202020204" pitchFamily="34" charset="0"/>
          <a:ea typeface="+mn-ea"/>
          <a:cs typeface="B Mitra" panose="00000400000000000000" pitchFamily="2" charset="-78"/>
        </a:defRPr>
      </a:lvl3pPr>
      <a:lvl4pPr marL="749808" indent="-182880" algn="justLow" defTabSz="914400" rtl="1" eaLnBrk="1" latinLnBrk="0" hangingPunct="1">
        <a:lnSpc>
          <a:spcPct val="90000"/>
        </a:lnSpc>
        <a:spcBef>
          <a:spcPts val="200"/>
        </a:spcBef>
        <a:spcAft>
          <a:spcPts val="400"/>
        </a:spcAft>
        <a:buClr>
          <a:schemeClr val="accent1"/>
        </a:buClr>
        <a:buFont typeface="Calibri" pitchFamily="34" charset="0"/>
        <a:buChar char="◦"/>
        <a:defRPr sz="1800" kern="1200" baseline="0">
          <a:solidFill>
            <a:schemeClr val="tx1">
              <a:lumMod val="75000"/>
              <a:lumOff val="25000"/>
            </a:schemeClr>
          </a:solidFill>
          <a:latin typeface="Arial" panose="020B0604020202020204" pitchFamily="34" charset="0"/>
          <a:ea typeface="+mn-ea"/>
          <a:cs typeface="B Mitra" panose="00000400000000000000" pitchFamily="2" charset="-78"/>
        </a:defRPr>
      </a:lvl4pPr>
      <a:lvl5pPr marL="932688" indent="-182880" algn="justLow" defTabSz="914400" rtl="1" eaLnBrk="1" latinLnBrk="0" hangingPunct="1">
        <a:lnSpc>
          <a:spcPct val="90000"/>
        </a:lnSpc>
        <a:spcBef>
          <a:spcPts val="200"/>
        </a:spcBef>
        <a:spcAft>
          <a:spcPts val="400"/>
        </a:spcAft>
        <a:buClr>
          <a:schemeClr val="accent1"/>
        </a:buClr>
        <a:buFont typeface="Calibri" pitchFamily="34" charset="0"/>
        <a:buChar char="◦"/>
        <a:defRPr sz="1800" kern="1200" baseline="0">
          <a:solidFill>
            <a:schemeClr val="tx1">
              <a:lumMod val="75000"/>
              <a:lumOff val="25000"/>
            </a:schemeClr>
          </a:solidFill>
          <a:latin typeface="Arial" panose="020B0604020202020204" pitchFamily="34" charset="0"/>
          <a:ea typeface="+mn-ea"/>
          <a:cs typeface="B Mitra" panose="00000400000000000000" pitchFamily="2" charset="-78"/>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274638"/>
            <a:ext cx="103134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dirty="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dirty="0"/>
              <a:t>Haga clic para modificar el estilo de texto del patrón</a:t>
            </a:r>
          </a:p>
          <a:p>
            <a:pPr lvl="1"/>
            <a:r>
              <a:rPr lang="es-ES" altLang="en-US" dirty="0"/>
              <a:t>Segundo nivel</a:t>
            </a:r>
          </a:p>
          <a:p>
            <a:pPr lvl="2"/>
            <a:r>
              <a:rPr lang="es-ES" altLang="en-US" dirty="0"/>
              <a:t>Tercer nivel</a:t>
            </a:r>
          </a:p>
          <a:p>
            <a:pPr lvl="3"/>
            <a:r>
              <a:rPr lang="es-ES" altLang="en-US" dirty="0"/>
              <a:t>Cuarto nivel</a:t>
            </a:r>
          </a:p>
          <a:p>
            <a:pPr lvl="4"/>
            <a:r>
              <a:rPr lang="es-ES" altLang="en-US" dirty="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fld id="{384712AD-815C-42E6-AAA8-5700078DD437}" type="slidenum">
              <a:rPr lang="es-ES" altLang="en-US" smtClean="0"/>
              <a:pPr/>
              <a:t>‹#›</a:t>
            </a:fld>
            <a:endParaRPr lang="es-ES" altLang="en-US"/>
          </a:p>
        </p:txBody>
      </p:sp>
      <p:grpSp>
        <p:nvGrpSpPr>
          <p:cNvPr id="4" name="Group 3"/>
          <p:cNvGrpSpPr/>
          <p:nvPr/>
        </p:nvGrpSpPr>
        <p:grpSpPr>
          <a:xfrm>
            <a:off x="10923007" y="366530"/>
            <a:ext cx="1043435" cy="815169"/>
            <a:chOff x="8192255" y="366529"/>
            <a:chExt cx="782576" cy="815169"/>
          </a:xfrm>
        </p:grpSpPr>
        <p:sp>
          <p:nvSpPr>
            <p:cNvPr id="3" name="Oval 2"/>
            <p:cNvSpPr/>
            <p:nvPr/>
          </p:nvSpPr>
          <p:spPr>
            <a:xfrm>
              <a:off x="8192255" y="399122"/>
              <a:ext cx="782576" cy="782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74782" y="366529"/>
              <a:ext cx="700049" cy="815169"/>
            </a:xfrm>
            <a:prstGeom prst="rect">
              <a:avLst/>
            </a:prstGeom>
          </p:spPr>
        </p:pic>
      </p:grpSp>
    </p:spTree>
    <p:extLst>
      <p:ext uri="{BB962C8B-B14F-4D97-AF65-F5344CB8AC3E}">
        <p14:creationId xmlns:p14="http://schemas.microsoft.com/office/powerpoint/2010/main" val="259567805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ctr" rtl="1" eaLnBrk="1" fontAlgn="base" hangingPunct="1">
        <a:spcBef>
          <a:spcPct val="0"/>
        </a:spcBef>
        <a:spcAft>
          <a:spcPct val="0"/>
        </a:spcAft>
        <a:defRPr sz="4400" b="1" i="0" kern="1200" baseline="0">
          <a:solidFill>
            <a:schemeClr val="tx2"/>
          </a:solidFill>
          <a:latin typeface="+mj-lt"/>
          <a:ea typeface="+mj-ea"/>
          <a:cs typeface="B Nazanin" panose="00000400000000000000" pitchFamily="2" charset="-78"/>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justLow" rtl="1" eaLnBrk="1" fontAlgn="base" hangingPunct="1">
        <a:spcBef>
          <a:spcPct val="20000"/>
        </a:spcBef>
        <a:spcAft>
          <a:spcPct val="0"/>
        </a:spcAft>
        <a:buChar char="•"/>
        <a:defRPr sz="3200" kern="1200" baseline="0">
          <a:solidFill>
            <a:schemeClr val="tx1"/>
          </a:solidFill>
          <a:latin typeface="+mn-lt"/>
          <a:ea typeface="+mn-ea"/>
          <a:cs typeface="B Nazanin" panose="00000400000000000000" pitchFamily="2" charset="-78"/>
        </a:defRPr>
      </a:lvl1pPr>
      <a:lvl2pPr marL="742950" indent="-285750" algn="justLow" rtl="1" eaLnBrk="1" fontAlgn="base" hangingPunct="1">
        <a:spcBef>
          <a:spcPct val="20000"/>
        </a:spcBef>
        <a:spcAft>
          <a:spcPct val="0"/>
        </a:spcAft>
        <a:buChar char="–"/>
        <a:defRPr sz="2800" kern="1200" baseline="0">
          <a:solidFill>
            <a:schemeClr val="tx1"/>
          </a:solidFill>
          <a:latin typeface="+mn-lt"/>
          <a:ea typeface="+mn-ea"/>
          <a:cs typeface="B Nazanin" panose="00000400000000000000" pitchFamily="2" charset="-78"/>
        </a:defRPr>
      </a:lvl2pPr>
      <a:lvl3pPr marL="1143000" indent="-228600" algn="justLow" rtl="1" eaLnBrk="1" fontAlgn="base" hangingPunct="1">
        <a:spcBef>
          <a:spcPct val="20000"/>
        </a:spcBef>
        <a:spcAft>
          <a:spcPct val="0"/>
        </a:spcAft>
        <a:buChar char="•"/>
        <a:defRPr sz="2400" kern="1200" baseline="0">
          <a:solidFill>
            <a:schemeClr val="tx1"/>
          </a:solidFill>
          <a:latin typeface="+mn-lt"/>
          <a:ea typeface="+mn-ea"/>
          <a:cs typeface="B Nazanin" panose="00000400000000000000" pitchFamily="2" charset="-78"/>
        </a:defRPr>
      </a:lvl3pPr>
      <a:lvl4pPr marL="16002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4pPr>
      <a:lvl5pPr marL="20574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274638"/>
            <a:ext cx="103134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dirty="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dirty="0"/>
              <a:t>Haga clic para modificar el estilo de texto del patrón</a:t>
            </a:r>
          </a:p>
          <a:p>
            <a:pPr lvl="1"/>
            <a:r>
              <a:rPr lang="es-ES" altLang="en-US" dirty="0"/>
              <a:t>Segundo nivel</a:t>
            </a:r>
          </a:p>
          <a:p>
            <a:pPr lvl="2"/>
            <a:r>
              <a:rPr lang="es-ES" altLang="en-US" dirty="0"/>
              <a:t>Tercer nivel</a:t>
            </a:r>
          </a:p>
          <a:p>
            <a:pPr lvl="3"/>
            <a:r>
              <a:rPr lang="es-ES" altLang="en-US" dirty="0"/>
              <a:t>Cuarto nivel</a:t>
            </a:r>
          </a:p>
          <a:p>
            <a:pPr lvl="4"/>
            <a:r>
              <a:rPr lang="es-ES" altLang="en-US" dirty="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fld id="{384712AD-815C-42E6-AAA8-5700078DD437}" type="slidenum">
              <a:rPr lang="es-ES" altLang="en-US" smtClean="0"/>
              <a:pPr/>
              <a:t>‹#›</a:t>
            </a:fld>
            <a:endParaRPr lang="es-ES" altLang="en-US"/>
          </a:p>
        </p:txBody>
      </p:sp>
      <p:grpSp>
        <p:nvGrpSpPr>
          <p:cNvPr id="4" name="Group 3"/>
          <p:cNvGrpSpPr/>
          <p:nvPr/>
        </p:nvGrpSpPr>
        <p:grpSpPr>
          <a:xfrm>
            <a:off x="10923007" y="366530"/>
            <a:ext cx="1043435" cy="815169"/>
            <a:chOff x="8192255" y="366529"/>
            <a:chExt cx="782576" cy="815169"/>
          </a:xfrm>
        </p:grpSpPr>
        <p:sp>
          <p:nvSpPr>
            <p:cNvPr id="3" name="Oval 2"/>
            <p:cNvSpPr/>
            <p:nvPr/>
          </p:nvSpPr>
          <p:spPr>
            <a:xfrm>
              <a:off x="8192255" y="399122"/>
              <a:ext cx="782576" cy="782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74782" y="366529"/>
              <a:ext cx="700049" cy="815169"/>
            </a:xfrm>
            <a:prstGeom prst="rect">
              <a:avLst/>
            </a:prstGeom>
          </p:spPr>
        </p:pic>
      </p:grpSp>
    </p:spTree>
    <p:extLst>
      <p:ext uri="{BB962C8B-B14F-4D97-AF65-F5344CB8AC3E}">
        <p14:creationId xmlns:p14="http://schemas.microsoft.com/office/powerpoint/2010/main" val="331590461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ctr" rtl="1" eaLnBrk="1" fontAlgn="base" hangingPunct="1">
        <a:spcBef>
          <a:spcPct val="0"/>
        </a:spcBef>
        <a:spcAft>
          <a:spcPct val="0"/>
        </a:spcAft>
        <a:defRPr sz="4400" b="1" i="0" kern="1200" baseline="0">
          <a:solidFill>
            <a:schemeClr val="tx2"/>
          </a:solidFill>
          <a:latin typeface="+mj-lt"/>
          <a:ea typeface="+mj-ea"/>
          <a:cs typeface="B Nazanin" panose="00000400000000000000" pitchFamily="2" charset="-78"/>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justLow" rtl="1" eaLnBrk="1" fontAlgn="base" hangingPunct="1">
        <a:spcBef>
          <a:spcPct val="20000"/>
        </a:spcBef>
        <a:spcAft>
          <a:spcPct val="0"/>
        </a:spcAft>
        <a:buChar char="•"/>
        <a:defRPr sz="3200" kern="1200" baseline="0">
          <a:solidFill>
            <a:schemeClr val="tx1"/>
          </a:solidFill>
          <a:latin typeface="+mn-lt"/>
          <a:ea typeface="+mn-ea"/>
          <a:cs typeface="B Nazanin" panose="00000400000000000000" pitchFamily="2" charset="-78"/>
        </a:defRPr>
      </a:lvl1pPr>
      <a:lvl2pPr marL="742950" indent="-285750" algn="justLow" rtl="1" eaLnBrk="1" fontAlgn="base" hangingPunct="1">
        <a:spcBef>
          <a:spcPct val="20000"/>
        </a:spcBef>
        <a:spcAft>
          <a:spcPct val="0"/>
        </a:spcAft>
        <a:buChar char="–"/>
        <a:defRPr sz="2800" kern="1200" baseline="0">
          <a:solidFill>
            <a:schemeClr val="tx1"/>
          </a:solidFill>
          <a:latin typeface="+mn-lt"/>
          <a:ea typeface="+mn-ea"/>
          <a:cs typeface="B Nazanin" panose="00000400000000000000" pitchFamily="2" charset="-78"/>
        </a:defRPr>
      </a:lvl2pPr>
      <a:lvl3pPr marL="1143000" indent="-228600" algn="justLow" rtl="1" eaLnBrk="1" fontAlgn="base" hangingPunct="1">
        <a:spcBef>
          <a:spcPct val="20000"/>
        </a:spcBef>
        <a:spcAft>
          <a:spcPct val="0"/>
        </a:spcAft>
        <a:buChar char="•"/>
        <a:defRPr sz="2400" kern="1200" baseline="0">
          <a:solidFill>
            <a:schemeClr val="tx1"/>
          </a:solidFill>
          <a:latin typeface="+mn-lt"/>
          <a:ea typeface="+mn-ea"/>
          <a:cs typeface="B Nazanin" panose="00000400000000000000" pitchFamily="2" charset="-78"/>
        </a:defRPr>
      </a:lvl3pPr>
      <a:lvl4pPr marL="16002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4pPr>
      <a:lvl5pPr marL="20574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274638"/>
            <a:ext cx="103134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dirty="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dirty="0"/>
              <a:t>Haga clic para modificar el estilo de texto del patrón</a:t>
            </a:r>
          </a:p>
          <a:p>
            <a:pPr lvl="1"/>
            <a:r>
              <a:rPr lang="es-ES" altLang="en-US" dirty="0"/>
              <a:t>Segundo nivel</a:t>
            </a:r>
          </a:p>
          <a:p>
            <a:pPr lvl="2"/>
            <a:r>
              <a:rPr lang="es-ES" altLang="en-US" dirty="0"/>
              <a:t>Tercer nivel</a:t>
            </a:r>
          </a:p>
          <a:p>
            <a:pPr lvl="3"/>
            <a:r>
              <a:rPr lang="es-ES" altLang="en-US" dirty="0"/>
              <a:t>Cuarto nivel</a:t>
            </a:r>
          </a:p>
          <a:p>
            <a:pPr lvl="4"/>
            <a:r>
              <a:rPr lang="es-ES" altLang="en-US" dirty="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fld id="{384712AD-815C-42E6-AAA8-5700078DD437}" type="slidenum">
              <a:rPr lang="es-ES" altLang="en-US" smtClean="0"/>
              <a:pPr/>
              <a:t>‹#›</a:t>
            </a:fld>
            <a:endParaRPr lang="es-ES" altLang="en-US"/>
          </a:p>
        </p:txBody>
      </p:sp>
      <p:grpSp>
        <p:nvGrpSpPr>
          <p:cNvPr id="4" name="Group 3"/>
          <p:cNvGrpSpPr/>
          <p:nvPr/>
        </p:nvGrpSpPr>
        <p:grpSpPr>
          <a:xfrm>
            <a:off x="10923007" y="366530"/>
            <a:ext cx="1043435" cy="815169"/>
            <a:chOff x="8192255" y="366529"/>
            <a:chExt cx="782576" cy="815169"/>
          </a:xfrm>
        </p:grpSpPr>
        <p:sp>
          <p:nvSpPr>
            <p:cNvPr id="3" name="Oval 2"/>
            <p:cNvSpPr/>
            <p:nvPr/>
          </p:nvSpPr>
          <p:spPr>
            <a:xfrm>
              <a:off x="8192255" y="399122"/>
              <a:ext cx="782576" cy="782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74782" y="366529"/>
              <a:ext cx="700049" cy="815169"/>
            </a:xfrm>
            <a:prstGeom prst="rect">
              <a:avLst/>
            </a:prstGeom>
          </p:spPr>
        </p:pic>
      </p:grpSp>
    </p:spTree>
    <p:extLst>
      <p:ext uri="{BB962C8B-B14F-4D97-AF65-F5344CB8AC3E}">
        <p14:creationId xmlns:p14="http://schemas.microsoft.com/office/powerpoint/2010/main" val="179153453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ctr" rtl="1" eaLnBrk="1" fontAlgn="base" hangingPunct="1">
        <a:spcBef>
          <a:spcPct val="0"/>
        </a:spcBef>
        <a:spcAft>
          <a:spcPct val="0"/>
        </a:spcAft>
        <a:defRPr sz="4400" b="1" i="0" kern="1200" baseline="0">
          <a:solidFill>
            <a:schemeClr val="tx2"/>
          </a:solidFill>
          <a:latin typeface="+mj-lt"/>
          <a:ea typeface="+mj-ea"/>
          <a:cs typeface="B Nazanin" panose="00000400000000000000" pitchFamily="2" charset="-78"/>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justLow" rtl="1" eaLnBrk="1" fontAlgn="base" hangingPunct="1">
        <a:spcBef>
          <a:spcPct val="20000"/>
        </a:spcBef>
        <a:spcAft>
          <a:spcPct val="0"/>
        </a:spcAft>
        <a:buChar char="•"/>
        <a:defRPr sz="3200" kern="1200" baseline="0">
          <a:solidFill>
            <a:schemeClr val="tx1"/>
          </a:solidFill>
          <a:latin typeface="+mn-lt"/>
          <a:ea typeface="+mn-ea"/>
          <a:cs typeface="B Nazanin" panose="00000400000000000000" pitchFamily="2" charset="-78"/>
        </a:defRPr>
      </a:lvl1pPr>
      <a:lvl2pPr marL="742950" indent="-285750" algn="justLow" rtl="1" eaLnBrk="1" fontAlgn="base" hangingPunct="1">
        <a:spcBef>
          <a:spcPct val="20000"/>
        </a:spcBef>
        <a:spcAft>
          <a:spcPct val="0"/>
        </a:spcAft>
        <a:buChar char="–"/>
        <a:defRPr sz="2800" kern="1200" baseline="0">
          <a:solidFill>
            <a:schemeClr val="tx1"/>
          </a:solidFill>
          <a:latin typeface="+mn-lt"/>
          <a:ea typeface="+mn-ea"/>
          <a:cs typeface="B Nazanin" panose="00000400000000000000" pitchFamily="2" charset="-78"/>
        </a:defRPr>
      </a:lvl2pPr>
      <a:lvl3pPr marL="1143000" indent="-228600" algn="justLow" rtl="1" eaLnBrk="1" fontAlgn="base" hangingPunct="1">
        <a:spcBef>
          <a:spcPct val="20000"/>
        </a:spcBef>
        <a:spcAft>
          <a:spcPct val="0"/>
        </a:spcAft>
        <a:buChar char="•"/>
        <a:defRPr sz="2400" kern="1200" baseline="0">
          <a:solidFill>
            <a:schemeClr val="tx1"/>
          </a:solidFill>
          <a:latin typeface="+mn-lt"/>
          <a:ea typeface="+mn-ea"/>
          <a:cs typeface="B Nazanin" panose="00000400000000000000" pitchFamily="2" charset="-78"/>
        </a:defRPr>
      </a:lvl3pPr>
      <a:lvl4pPr marL="16002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4pPr>
      <a:lvl5pPr marL="20574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274638"/>
            <a:ext cx="103134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dirty="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dirty="0"/>
              <a:t>Haga clic para modificar el estilo de texto del patrón</a:t>
            </a:r>
          </a:p>
          <a:p>
            <a:pPr lvl="1"/>
            <a:r>
              <a:rPr lang="es-ES" altLang="en-US" dirty="0"/>
              <a:t>Segundo nivel</a:t>
            </a:r>
          </a:p>
          <a:p>
            <a:pPr lvl="2"/>
            <a:r>
              <a:rPr lang="es-ES" altLang="en-US" dirty="0"/>
              <a:t>Tercer nivel</a:t>
            </a:r>
          </a:p>
          <a:p>
            <a:pPr lvl="3"/>
            <a:r>
              <a:rPr lang="es-ES" altLang="en-US" dirty="0"/>
              <a:t>Cuarto nivel</a:t>
            </a:r>
          </a:p>
          <a:p>
            <a:pPr lvl="4"/>
            <a:r>
              <a:rPr lang="es-ES" altLang="en-US" dirty="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fld id="{384712AD-815C-42E6-AAA8-5700078DD437}" type="slidenum">
              <a:rPr lang="es-ES" altLang="en-US" smtClean="0"/>
              <a:pPr/>
              <a:t>‹#›</a:t>
            </a:fld>
            <a:endParaRPr lang="es-ES" altLang="en-US"/>
          </a:p>
        </p:txBody>
      </p:sp>
      <p:grpSp>
        <p:nvGrpSpPr>
          <p:cNvPr id="4" name="Group 3"/>
          <p:cNvGrpSpPr/>
          <p:nvPr/>
        </p:nvGrpSpPr>
        <p:grpSpPr>
          <a:xfrm>
            <a:off x="10923007" y="366530"/>
            <a:ext cx="1043435" cy="815169"/>
            <a:chOff x="8192255" y="366529"/>
            <a:chExt cx="782576" cy="815169"/>
          </a:xfrm>
        </p:grpSpPr>
        <p:sp>
          <p:nvSpPr>
            <p:cNvPr id="3" name="Oval 2"/>
            <p:cNvSpPr/>
            <p:nvPr/>
          </p:nvSpPr>
          <p:spPr>
            <a:xfrm>
              <a:off x="8192255" y="399122"/>
              <a:ext cx="782576" cy="782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74782" y="366529"/>
              <a:ext cx="700049" cy="815169"/>
            </a:xfrm>
            <a:prstGeom prst="rect">
              <a:avLst/>
            </a:prstGeom>
          </p:spPr>
        </p:pic>
      </p:grpSp>
    </p:spTree>
    <p:extLst>
      <p:ext uri="{BB962C8B-B14F-4D97-AF65-F5344CB8AC3E}">
        <p14:creationId xmlns:p14="http://schemas.microsoft.com/office/powerpoint/2010/main" val="158531480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ctr" rtl="1" eaLnBrk="1" fontAlgn="base" hangingPunct="1">
        <a:spcBef>
          <a:spcPct val="0"/>
        </a:spcBef>
        <a:spcAft>
          <a:spcPct val="0"/>
        </a:spcAft>
        <a:defRPr sz="4400" b="1" i="0" kern="1200" baseline="0">
          <a:solidFill>
            <a:schemeClr val="tx2"/>
          </a:solidFill>
          <a:latin typeface="+mj-lt"/>
          <a:ea typeface="+mj-ea"/>
          <a:cs typeface="B Nazanin" panose="00000400000000000000" pitchFamily="2" charset="-78"/>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justLow" rtl="1" eaLnBrk="1" fontAlgn="base" hangingPunct="1">
        <a:spcBef>
          <a:spcPct val="20000"/>
        </a:spcBef>
        <a:spcAft>
          <a:spcPct val="0"/>
        </a:spcAft>
        <a:buChar char="•"/>
        <a:defRPr sz="3200" kern="1200" baseline="0">
          <a:solidFill>
            <a:schemeClr val="tx1"/>
          </a:solidFill>
          <a:latin typeface="+mn-lt"/>
          <a:ea typeface="+mn-ea"/>
          <a:cs typeface="B Nazanin" panose="00000400000000000000" pitchFamily="2" charset="-78"/>
        </a:defRPr>
      </a:lvl1pPr>
      <a:lvl2pPr marL="742950" indent="-285750" algn="justLow" rtl="1" eaLnBrk="1" fontAlgn="base" hangingPunct="1">
        <a:spcBef>
          <a:spcPct val="20000"/>
        </a:spcBef>
        <a:spcAft>
          <a:spcPct val="0"/>
        </a:spcAft>
        <a:buChar char="–"/>
        <a:defRPr sz="2800" kern="1200" baseline="0">
          <a:solidFill>
            <a:schemeClr val="tx1"/>
          </a:solidFill>
          <a:latin typeface="+mn-lt"/>
          <a:ea typeface="+mn-ea"/>
          <a:cs typeface="B Nazanin" panose="00000400000000000000" pitchFamily="2" charset="-78"/>
        </a:defRPr>
      </a:lvl2pPr>
      <a:lvl3pPr marL="1143000" indent="-228600" algn="justLow" rtl="1" eaLnBrk="1" fontAlgn="base" hangingPunct="1">
        <a:spcBef>
          <a:spcPct val="20000"/>
        </a:spcBef>
        <a:spcAft>
          <a:spcPct val="0"/>
        </a:spcAft>
        <a:buChar char="•"/>
        <a:defRPr sz="2400" kern="1200" baseline="0">
          <a:solidFill>
            <a:schemeClr val="tx1"/>
          </a:solidFill>
          <a:latin typeface="+mn-lt"/>
          <a:ea typeface="+mn-ea"/>
          <a:cs typeface="B Nazanin" panose="00000400000000000000" pitchFamily="2" charset="-78"/>
        </a:defRPr>
      </a:lvl3pPr>
      <a:lvl4pPr marL="16002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4pPr>
      <a:lvl5pPr marL="20574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274638"/>
            <a:ext cx="1031340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dirty="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dirty="0"/>
              <a:t>Haga clic para modificar el estilo de texto del patrón</a:t>
            </a:r>
          </a:p>
          <a:p>
            <a:pPr lvl="1"/>
            <a:r>
              <a:rPr lang="es-ES" altLang="en-US" dirty="0"/>
              <a:t>Segundo nivel</a:t>
            </a:r>
          </a:p>
          <a:p>
            <a:pPr lvl="2"/>
            <a:r>
              <a:rPr lang="es-ES" altLang="en-US" dirty="0"/>
              <a:t>Tercer nivel</a:t>
            </a:r>
          </a:p>
          <a:p>
            <a:pPr lvl="3"/>
            <a:r>
              <a:rPr lang="es-ES" altLang="en-US" dirty="0"/>
              <a:t>Cuarto nivel</a:t>
            </a:r>
          </a:p>
          <a:p>
            <a:pPr lvl="4"/>
            <a:r>
              <a:rPr lang="es-ES" altLang="en-US" dirty="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1">
              <a:defRPr sz="1400" baseline="0">
                <a:cs typeface="B Yekan" panose="00000400000000000000" pitchFamily="2" charset="-78"/>
              </a:defRPr>
            </a:lvl1pPr>
          </a:lstStyle>
          <a:p>
            <a:fld id="{384712AD-815C-42E6-AAA8-5700078DD437}" type="slidenum">
              <a:rPr lang="es-ES" altLang="en-US" smtClean="0"/>
              <a:pPr/>
              <a:t>‹#›</a:t>
            </a:fld>
            <a:endParaRPr lang="es-ES" altLang="en-US"/>
          </a:p>
        </p:txBody>
      </p:sp>
      <p:grpSp>
        <p:nvGrpSpPr>
          <p:cNvPr id="4" name="Group 3"/>
          <p:cNvGrpSpPr/>
          <p:nvPr/>
        </p:nvGrpSpPr>
        <p:grpSpPr>
          <a:xfrm>
            <a:off x="10923007" y="366530"/>
            <a:ext cx="1043435" cy="815169"/>
            <a:chOff x="8192255" y="366529"/>
            <a:chExt cx="782576" cy="815169"/>
          </a:xfrm>
        </p:grpSpPr>
        <p:sp>
          <p:nvSpPr>
            <p:cNvPr id="3" name="Oval 2"/>
            <p:cNvSpPr/>
            <p:nvPr/>
          </p:nvSpPr>
          <p:spPr>
            <a:xfrm>
              <a:off x="8192255" y="399122"/>
              <a:ext cx="782576" cy="782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74782" y="366529"/>
              <a:ext cx="700049" cy="815169"/>
            </a:xfrm>
            <a:prstGeom prst="rect">
              <a:avLst/>
            </a:prstGeom>
          </p:spPr>
        </p:pic>
      </p:grpSp>
    </p:spTree>
    <p:extLst>
      <p:ext uri="{BB962C8B-B14F-4D97-AF65-F5344CB8AC3E}">
        <p14:creationId xmlns:p14="http://schemas.microsoft.com/office/powerpoint/2010/main" val="220260470"/>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ctr" rtl="1" eaLnBrk="1" fontAlgn="base" hangingPunct="1">
        <a:spcBef>
          <a:spcPct val="0"/>
        </a:spcBef>
        <a:spcAft>
          <a:spcPct val="0"/>
        </a:spcAft>
        <a:defRPr sz="4400" b="1" i="0" kern="1200" baseline="0">
          <a:solidFill>
            <a:schemeClr val="tx2"/>
          </a:solidFill>
          <a:latin typeface="+mj-lt"/>
          <a:ea typeface="+mj-ea"/>
          <a:cs typeface="B Nazanin" panose="00000400000000000000" pitchFamily="2" charset="-78"/>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justLow" rtl="1" eaLnBrk="1" fontAlgn="base" hangingPunct="1">
        <a:spcBef>
          <a:spcPct val="20000"/>
        </a:spcBef>
        <a:spcAft>
          <a:spcPct val="0"/>
        </a:spcAft>
        <a:buChar char="•"/>
        <a:defRPr sz="3200" kern="1200" baseline="0">
          <a:solidFill>
            <a:schemeClr val="tx1"/>
          </a:solidFill>
          <a:latin typeface="+mn-lt"/>
          <a:ea typeface="+mn-ea"/>
          <a:cs typeface="B Nazanin" panose="00000400000000000000" pitchFamily="2" charset="-78"/>
        </a:defRPr>
      </a:lvl1pPr>
      <a:lvl2pPr marL="742950" indent="-285750" algn="justLow" rtl="1" eaLnBrk="1" fontAlgn="base" hangingPunct="1">
        <a:spcBef>
          <a:spcPct val="20000"/>
        </a:spcBef>
        <a:spcAft>
          <a:spcPct val="0"/>
        </a:spcAft>
        <a:buChar char="–"/>
        <a:defRPr sz="2800" kern="1200" baseline="0">
          <a:solidFill>
            <a:schemeClr val="tx1"/>
          </a:solidFill>
          <a:latin typeface="+mn-lt"/>
          <a:ea typeface="+mn-ea"/>
          <a:cs typeface="B Nazanin" panose="00000400000000000000" pitchFamily="2" charset="-78"/>
        </a:defRPr>
      </a:lvl2pPr>
      <a:lvl3pPr marL="1143000" indent="-228600" algn="justLow" rtl="1" eaLnBrk="1" fontAlgn="base" hangingPunct="1">
        <a:spcBef>
          <a:spcPct val="20000"/>
        </a:spcBef>
        <a:spcAft>
          <a:spcPct val="0"/>
        </a:spcAft>
        <a:buChar char="•"/>
        <a:defRPr sz="2400" kern="1200" baseline="0">
          <a:solidFill>
            <a:schemeClr val="tx1"/>
          </a:solidFill>
          <a:latin typeface="+mn-lt"/>
          <a:ea typeface="+mn-ea"/>
          <a:cs typeface="B Nazanin" panose="00000400000000000000" pitchFamily="2" charset="-78"/>
        </a:defRPr>
      </a:lvl3pPr>
      <a:lvl4pPr marL="16002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4pPr>
      <a:lvl5pPr marL="2057400" indent="-228600" algn="justLow" rtl="1" eaLnBrk="1" fontAlgn="base" hangingPunct="1">
        <a:spcBef>
          <a:spcPct val="20000"/>
        </a:spcBef>
        <a:spcAft>
          <a:spcPct val="0"/>
        </a:spcAft>
        <a:buChar char="»"/>
        <a:defRPr sz="2000" kern="1200" baseline="0">
          <a:solidFill>
            <a:schemeClr val="tx1"/>
          </a:solidFill>
          <a:latin typeface="+mn-lt"/>
          <a:ea typeface="+mn-ea"/>
          <a:cs typeface="B Nazanin"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10295" y="274320"/>
            <a:ext cx="10985297"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10295" y="1577340"/>
            <a:ext cx="10985297"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50001" y="6377940"/>
            <a:ext cx="3905884"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10294" y="6377940"/>
            <a:ext cx="2807353"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5/29/2021</a:t>
            </a:fld>
            <a:endParaRPr lang="en-US"/>
          </a:p>
        </p:txBody>
      </p:sp>
      <p:sp>
        <p:nvSpPr>
          <p:cNvPr id="6" name="Holder 6"/>
          <p:cNvSpPr>
            <a:spLocks noGrp="1"/>
          </p:cNvSpPr>
          <p:nvPr>
            <p:ph type="sldNum" sz="quarter" idx="7"/>
          </p:nvPr>
        </p:nvSpPr>
        <p:spPr>
          <a:xfrm>
            <a:off x="8788239" y="6377940"/>
            <a:ext cx="2807353"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8151372"/>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Lst>
  <p:txStyles>
    <p:titleStyle>
      <a:lvl1pPr>
        <a:defRPr>
          <a:latin typeface="+mj-lt"/>
          <a:ea typeface="+mj-ea"/>
          <a:cs typeface="+mj-cs"/>
        </a:defRPr>
      </a:lvl1pPr>
    </p:titleStyle>
    <p:bodyStyle>
      <a:lvl1pPr marL="0">
        <a:defRPr>
          <a:latin typeface="+mn-lt"/>
          <a:ea typeface="+mn-ea"/>
          <a:cs typeface="+mn-cs"/>
        </a:defRPr>
      </a:lvl1pPr>
      <a:lvl2pPr marL="370423">
        <a:defRPr>
          <a:latin typeface="+mn-lt"/>
          <a:ea typeface="+mn-ea"/>
          <a:cs typeface="+mn-cs"/>
        </a:defRPr>
      </a:lvl2pPr>
      <a:lvl3pPr marL="740847">
        <a:defRPr>
          <a:latin typeface="+mn-lt"/>
          <a:ea typeface="+mn-ea"/>
          <a:cs typeface="+mn-cs"/>
        </a:defRPr>
      </a:lvl3pPr>
      <a:lvl4pPr marL="1111270">
        <a:defRPr>
          <a:latin typeface="+mn-lt"/>
          <a:ea typeface="+mn-ea"/>
          <a:cs typeface="+mn-cs"/>
        </a:defRPr>
      </a:lvl4pPr>
      <a:lvl5pPr marL="1481694">
        <a:defRPr>
          <a:latin typeface="+mn-lt"/>
          <a:ea typeface="+mn-ea"/>
          <a:cs typeface="+mn-cs"/>
        </a:defRPr>
      </a:lvl5pPr>
      <a:lvl6pPr marL="1852117">
        <a:defRPr>
          <a:latin typeface="+mn-lt"/>
          <a:ea typeface="+mn-ea"/>
          <a:cs typeface="+mn-cs"/>
        </a:defRPr>
      </a:lvl6pPr>
      <a:lvl7pPr marL="2222541">
        <a:defRPr>
          <a:latin typeface="+mn-lt"/>
          <a:ea typeface="+mn-ea"/>
          <a:cs typeface="+mn-cs"/>
        </a:defRPr>
      </a:lvl7pPr>
      <a:lvl8pPr marL="2592964">
        <a:defRPr>
          <a:latin typeface="+mn-lt"/>
          <a:ea typeface="+mn-ea"/>
          <a:cs typeface="+mn-cs"/>
        </a:defRPr>
      </a:lvl8pPr>
      <a:lvl9pPr marL="2963388">
        <a:defRPr>
          <a:latin typeface="+mn-lt"/>
          <a:ea typeface="+mn-ea"/>
          <a:cs typeface="+mn-cs"/>
        </a:defRPr>
      </a:lvl9pPr>
    </p:bodyStyle>
    <p:otherStyle>
      <a:lvl1pPr marL="0">
        <a:defRPr>
          <a:latin typeface="+mn-lt"/>
          <a:ea typeface="+mn-ea"/>
          <a:cs typeface="+mn-cs"/>
        </a:defRPr>
      </a:lvl1pPr>
      <a:lvl2pPr marL="370423">
        <a:defRPr>
          <a:latin typeface="+mn-lt"/>
          <a:ea typeface="+mn-ea"/>
          <a:cs typeface="+mn-cs"/>
        </a:defRPr>
      </a:lvl2pPr>
      <a:lvl3pPr marL="740847">
        <a:defRPr>
          <a:latin typeface="+mn-lt"/>
          <a:ea typeface="+mn-ea"/>
          <a:cs typeface="+mn-cs"/>
        </a:defRPr>
      </a:lvl3pPr>
      <a:lvl4pPr marL="1111270">
        <a:defRPr>
          <a:latin typeface="+mn-lt"/>
          <a:ea typeface="+mn-ea"/>
          <a:cs typeface="+mn-cs"/>
        </a:defRPr>
      </a:lvl4pPr>
      <a:lvl5pPr marL="1481694">
        <a:defRPr>
          <a:latin typeface="+mn-lt"/>
          <a:ea typeface="+mn-ea"/>
          <a:cs typeface="+mn-cs"/>
        </a:defRPr>
      </a:lvl5pPr>
      <a:lvl6pPr marL="1852117">
        <a:defRPr>
          <a:latin typeface="+mn-lt"/>
          <a:ea typeface="+mn-ea"/>
          <a:cs typeface="+mn-cs"/>
        </a:defRPr>
      </a:lvl6pPr>
      <a:lvl7pPr marL="2222541">
        <a:defRPr>
          <a:latin typeface="+mn-lt"/>
          <a:ea typeface="+mn-ea"/>
          <a:cs typeface="+mn-cs"/>
        </a:defRPr>
      </a:lvl7pPr>
      <a:lvl8pPr marL="2592964">
        <a:defRPr>
          <a:latin typeface="+mn-lt"/>
          <a:ea typeface="+mn-ea"/>
          <a:cs typeface="+mn-cs"/>
        </a:defRPr>
      </a:lvl8pPr>
      <a:lvl9pPr marL="2963388">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CD4FB72-22BA-441F-B776-A1482B4EF391}" type="datetimeFigureOut">
              <a:rPr lang="en-US" smtClean="0"/>
              <a:t>5/29/2021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14ED475-A37A-46F1-9C31-04604FA16D85}" type="slidenum">
              <a:rPr lang="en-US" smtClean="0"/>
              <a:t>‹#›</a:t>
            </a:fld>
            <a:endParaRPr lang="en-US"/>
          </a:p>
        </p:txBody>
      </p:sp>
    </p:spTree>
    <p:extLst>
      <p:ext uri="{BB962C8B-B14F-4D97-AF65-F5344CB8AC3E}">
        <p14:creationId xmlns:p14="http://schemas.microsoft.com/office/powerpoint/2010/main" val="1192153759"/>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15B4F1-6C79-4B2A-A4C3-EAEE9FEC5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58" y="29121"/>
            <a:ext cx="12092126" cy="6852204"/>
          </a:xfrm>
          <a:prstGeom prst="rect">
            <a:avLst/>
          </a:prstGeom>
        </p:spPr>
      </p:pic>
    </p:spTree>
    <p:extLst>
      <p:ext uri="{BB962C8B-B14F-4D97-AF65-F5344CB8AC3E}">
        <p14:creationId xmlns:p14="http://schemas.microsoft.com/office/powerpoint/2010/main" val="1944611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9D6C4-4AC6-46D0-8244-3B8280EDE155}"/>
              </a:ext>
            </a:extLst>
          </p:cNvPr>
          <p:cNvSpPr>
            <a:spLocks noGrp="1"/>
          </p:cNvSpPr>
          <p:nvPr>
            <p:ph type="ctrTitle"/>
          </p:nvPr>
        </p:nvSpPr>
        <p:spPr>
          <a:xfrm>
            <a:off x="2249658" y="2099733"/>
            <a:ext cx="8825658" cy="2111659"/>
          </a:xfrm>
        </p:spPr>
        <p:txBody>
          <a:bodyPr>
            <a:normAutofit/>
          </a:bodyPr>
          <a:lstStyle/>
          <a:p>
            <a:r>
              <a:rPr lang="en-US" sz="2800" b="1" i="0" u="none" strike="noStrike" baseline="0" dirty="0">
                <a:latin typeface="Times New Roman" panose="02020603050405020304" pitchFamily="18" charset="0"/>
                <a:cs typeface="Times New Roman" panose="02020603050405020304" pitchFamily="18" charset="0"/>
              </a:rPr>
              <a:t>A review of the community flood risk management literature in the USA: lessons for improving community resilience</a:t>
            </a:r>
            <a:r>
              <a:rPr lang="fa-IR" sz="2800" b="1" i="0" u="none" strike="noStrike" baseline="0" dirty="0">
                <a:latin typeface="Times New Roman" panose="02020603050405020304" pitchFamily="18" charset="0"/>
                <a:cs typeface="Times New Roman" panose="02020603050405020304" pitchFamily="18" charset="0"/>
              </a:rPr>
              <a:t> </a:t>
            </a:r>
            <a:r>
              <a:rPr lang="en-US" sz="2800" b="1" i="0" u="none" strike="noStrike" baseline="0" dirty="0">
                <a:latin typeface="Times New Roman" panose="02020603050405020304" pitchFamily="18" charset="0"/>
                <a:cs typeface="Times New Roman" panose="02020603050405020304" pitchFamily="18" charset="0"/>
              </a:rPr>
              <a:t>to floods</a:t>
            </a:r>
            <a:endParaRPr lang="en-US" sz="72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1C6FEAE-F112-4CA2-B996-D655DCD3478F}"/>
              </a:ext>
            </a:extLst>
          </p:cNvPr>
          <p:cNvSpPr>
            <a:spLocks noGrp="1"/>
          </p:cNvSpPr>
          <p:nvPr>
            <p:ph type="subTitle" idx="1"/>
          </p:nvPr>
        </p:nvSpPr>
        <p:spPr>
          <a:xfrm>
            <a:off x="2408907" y="4777379"/>
            <a:ext cx="8915399" cy="1126283"/>
          </a:xfrm>
        </p:spPr>
        <p:txBody>
          <a:bodyPr>
            <a:normAutofit/>
          </a:bodyPr>
          <a:lstStyle/>
          <a:p>
            <a:r>
              <a:rPr lang="en-US" sz="1800" dirty="0">
                <a:latin typeface="Times New Roman" panose="02020603050405020304" pitchFamily="18" charset="0"/>
                <a:ea typeface="+mj-ea"/>
                <a:cs typeface="Times New Roman" panose="02020603050405020304" pitchFamily="18" charset="0"/>
              </a:rPr>
              <a:t>Jenna Tyler· Abdul‑Akeem Sadiq · Douglas S. Noonan</a:t>
            </a:r>
          </a:p>
          <a:p>
            <a:r>
              <a:rPr lang="en-US" sz="1800" dirty="0">
                <a:latin typeface="Times New Roman" panose="02020603050405020304" pitchFamily="18" charset="0"/>
                <a:ea typeface="+mj-ea"/>
                <a:cs typeface="Times New Roman" panose="02020603050405020304" pitchFamily="18" charset="0"/>
              </a:rPr>
              <a:t>Natural Hazards (2019) 96:1223–1248</a:t>
            </a:r>
          </a:p>
        </p:txBody>
      </p:sp>
    </p:spTree>
    <p:extLst>
      <p:ext uri="{BB962C8B-B14F-4D97-AF65-F5344CB8AC3E}">
        <p14:creationId xmlns:p14="http://schemas.microsoft.com/office/powerpoint/2010/main" val="1199365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10340-AC02-4254-8C6B-FBF74F084EAD}"/>
              </a:ext>
            </a:extLst>
          </p:cNvPr>
          <p:cNvSpPr>
            <a:spLocks noGrp="1"/>
          </p:cNvSpPr>
          <p:nvPr>
            <p:ph type="title"/>
          </p:nvPr>
        </p:nvSpPr>
        <p:spPr>
          <a:xfrm>
            <a:off x="2592925" y="624110"/>
            <a:ext cx="8911687" cy="1977422"/>
          </a:xfrm>
        </p:spPr>
        <p:txBody>
          <a:bodyPr>
            <a:normAutofit/>
          </a:bodyPr>
          <a:lstStyle/>
          <a:p>
            <a:pPr algn="just" rtl="1"/>
            <a:r>
              <a:rPr lang="fa-IR" b="1" dirty="0">
                <a:cs typeface="B Lotus" panose="00000400000000000000" pitchFamily="2" charset="-78"/>
              </a:rPr>
              <a:t>مروری بر مستندات مدیریت خطر سیل مبتنی بر جامعه در ایالات متحده آمریکا: درسهایی برای بهبود تاب آوری جامعه در برابر سیل</a:t>
            </a:r>
            <a:endParaRPr lang="en-US" b="1" dirty="0">
              <a:cs typeface="B Lotus" panose="00000400000000000000" pitchFamily="2" charset="-78"/>
            </a:endParaRPr>
          </a:p>
        </p:txBody>
      </p:sp>
      <p:sp>
        <p:nvSpPr>
          <p:cNvPr id="3" name="Content Placeholder 2">
            <a:extLst>
              <a:ext uri="{FF2B5EF4-FFF2-40B4-BE49-F238E27FC236}">
                <a16:creationId xmlns:a16="http://schemas.microsoft.com/office/drawing/2014/main" id="{C731AFD3-8D4C-467B-9C5D-20945E7FF154}"/>
              </a:ext>
            </a:extLst>
          </p:cNvPr>
          <p:cNvSpPr>
            <a:spLocks noGrp="1"/>
          </p:cNvSpPr>
          <p:nvPr>
            <p:ph idx="1"/>
          </p:nvPr>
        </p:nvSpPr>
        <p:spPr>
          <a:xfrm>
            <a:off x="2592925" y="2871987"/>
            <a:ext cx="8915400" cy="3116507"/>
          </a:xfrm>
        </p:spPr>
        <p:txBody>
          <a:bodyPr>
            <a:normAutofit/>
          </a:bodyPr>
          <a:lstStyle/>
          <a:p>
            <a:pPr algn="r" rtl="1"/>
            <a:r>
              <a:rPr lang="fa-IR" sz="2400" b="1" dirty="0">
                <a:cs typeface="B Lotus" panose="00000400000000000000" pitchFamily="2" charset="-78"/>
              </a:rPr>
              <a:t>ارائه دهنده: محمودرضا دهقانی</a:t>
            </a:r>
          </a:p>
          <a:p>
            <a:pPr algn="r" rtl="1"/>
            <a:r>
              <a:rPr lang="fa-IR" sz="2400" b="1" dirty="0">
                <a:cs typeface="B Lotus" panose="00000400000000000000" pitchFamily="2" charset="-78"/>
              </a:rPr>
              <a:t>استاد راهنما: استاد جناب آقای دکتر نکویی مقدم</a:t>
            </a:r>
          </a:p>
          <a:p>
            <a:pPr algn="r" rtl="1"/>
            <a:r>
              <a:rPr lang="fa-IR" sz="2400" b="1" dirty="0">
                <a:cs typeface="B Lotus" panose="00000400000000000000" pitchFamily="2" charset="-78"/>
              </a:rPr>
              <a:t>نویسندگان مقاله: </a:t>
            </a:r>
          </a:p>
          <a:p>
            <a:r>
              <a:rPr lang="en-US" sz="2400" b="1" dirty="0">
                <a:ea typeface="+mj-ea"/>
                <a:cs typeface="B Lotus" panose="00000400000000000000" pitchFamily="2" charset="-78"/>
              </a:rPr>
              <a:t>Jenna Tyler· Abdul‑Akeem Sadiq · Douglas S. Noonan</a:t>
            </a:r>
          </a:p>
          <a:p>
            <a:r>
              <a:rPr lang="en-US" sz="2400" b="1" dirty="0">
                <a:ea typeface="+mj-ea"/>
                <a:cs typeface="B Lotus" panose="00000400000000000000" pitchFamily="2" charset="-78"/>
              </a:rPr>
              <a:t>Natural Hazards (2019) 96:1223–1248</a:t>
            </a:r>
          </a:p>
          <a:p>
            <a:pPr algn="r" rtl="1"/>
            <a:endParaRPr lang="en-US" sz="2400" b="1" dirty="0">
              <a:cs typeface="B Lotus" panose="00000400000000000000" pitchFamily="2" charset="-78"/>
            </a:endParaRPr>
          </a:p>
        </p:txBody>
      </p:sp>
    </p:spTree>
    <p:extLst>
      <p:ext uri="{BB962C8B-B14F-4D97-AF65-F5344CB8AC3E}">
        <p14:creationId xmlns:p14="http://schemas.microsoft.com/office/powerpoint/2010/main" val="1929315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D43B6-E737-44AC-B60C-65CA8EC0530C}"/>
              </a:ext>
            </a:extLst>
          </p:cNvPr>
          <p:cNvSpPr>
            <a:spLocks noGrp="1"/>
          </p:cNvSpPr>
          <p:nvPr>
            <p:ph type="title"/>
          </p:nvPr>
        </p:nvSpPr>
        <p:spPr>
          <a:xfrm>
            <a:off x="2592925" y="624110"/>
            <a:ext cx="8911687" cy="728172"/>
          </a:xfrm>
        </p:spPr>
        <p:txBody>
          <a:bodyPr>
            <a:normAutofit/>
          </a:bodyPr>
          <a:lstStyle/>
          <a:p>
            <a:pPr algn="r" rtl="1"/>
            <a:r>
              <a:rPr lang="fa-IR" dirty="0"/>
              <a:t>خلاصه مقاله</a:t>
            </a:r>
            <a:endParaRPr lang="en-US" dirty="0"/>
          </a:p>
        </p:txBody>
      </p:sp>
      <p:sp>
        <p:nvSpPr>
          <p:cNvPr id="3" name="Content Placeholder 2">
            <a:extLst>
              <a:ext uri="{FF2B5EF4-FFF2-40B4-BE49-F238E27FC236}">
                <a16:creationId xmlns:a16="http://schemas.microsoft.com/office/drawing/2014/main" id="{9F4353BB-9713-4EC7-8DF9-1DF631AB4A28}"/>
              </a:ext>
            </a:extLst>
          </p:cNvPr>
          <p:cNvSpPr>
            <a:spLocks noGrp="1"/>
          </p:cNvSpPr>
          <p:nvPr>
            <p:ph idx="1"/>
          </p:nvPr>
        </p:nvSpPr>
        <p:spPr>
          <a:xfrm>
            <a:off x="2589212" y="1352282"/>
            <a:ext cx="8915400" cy="4558940"/>
          </a:xfrm>
        </p:spPr>
        <p:txBody>
          <a:bodyPr>
            <a:normAutofit/>
          </a:bodyPr>
          <a:lstStyle/>
          <a:p>
            <a:pPr algn="r" rtl="1"/>
            <a:r>
              <a:rPr lang="fa-IR" sz="2000" dirty="0"/>
              <a:t>این مطالعه به طور نظام مند مجموعه متنوعی از تحقیقات در زمینه مدیریت خطر سیل در ایالات متحده را برای شناسایی شکاف دانش و توسعه ابتکاری و عملی بررسی می کند</a:t>
            </a:r>
            <a:endParaRPr lang="en-US" sz="2000" dirty="0"/>
          </a:p>
          <a:p>
            <a:pPr algn="r" rtl="1"/>
            <a:r>
              <a:rPr lang="fa-IR" sz="2000" dirty="0"/>
              <a:t>درسهایی برای کمک به تصمیم گیرندگان مدیریت سیل در تلاش برای کاهش تلفات سیل. </a:t>
            </a:r>
          </a:p>
          <a:p>
            <a:pPr algn="r" rtl="1"/>
            <a:r>
              <a:rPr lang="fa-IR" sz="2000" dirty="0"/>
              <a:t>نویسندگان 60 مطالعه را که دارای معیارهای انتخاب بودند ، جستجو و بررسی کردند (به عنوان مثال ، مطالعه به زبان انگلیسی نوشته شده ، تجربی است ، بر مدیریت خطر سیل در سطح جامعه در ایالات متحده آمریکا و غیره تمرکز دارد)  </a:t>
            </a:r>
            <a:endParaRPr lang="en-US" sz="2000" dirty="0"/>
          </a:p>
          <a:p>
            <a:pPr algn="r" rtl="1"/>
            <a:r>
              <a:rPr lang="fa-IR" sz="2000" dirty="0"/>
              <a:t>با مرور یافته های عمده هر مطالعه ، نویسندگان هفت درس عملی را شناسایی کردند که در صورت اجرا نه تنها می تواند به تصمیم گیرندگان مدیریت سیل کمک کند تا درک بهتری از خطرات سیل جوامع داشته باشند ، بلکه می توانند تأثیرات حوادث سیل را کاهش دهند و تاب آوری جامعه را در مقابل سیل های آینده بهبود بخشند.</a:t>
            </a:r>
            <a:endParaRPr lang="en-US" sz="2000" dirty="0"/>
          </a:p>
        </p:txBody>
      </p:sp>
    </p:spTree>
    <p:extLst>
      <p:ext uri="{BB962C8B-B14F-4D97-AF65-F5344CB8AC3E}">
        <p14:creationId xmlns:p14="http://schemas.microsoft.com/office/powerpoint/2010/main" val="2819043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07B8-0B9E-4AB4-8E51-4BF8620DDD60}"/>
              </a:ext>
            </a:extLst>
          </p:cNvPr>
          <p:cNvSpPr>
            <a:spLocks noGrp="1"/>
          </p:cNvSpPr>
          <p:nvPr>
            <p:ph type="title"/>
          </p:nvPr>
        </p:nvSpPr>
        <p:spPr>
          <a:xfrm>
            <a:off x="2592925" y="624110"/>
            <a:ext cx="8911687" cy="972870"/>
          </a:xfrm>
        </p:spPr>
        <p:txBody>
          <a:bodyPr/>
          <a:lstStyle/>
          <a:p>
            <a:pPr algn="r" rtl="1"/>
            <a:r>
              <a:rPr lang="fa-IR" dirty="0"/>
              <a:t>درس آموخته های مدیریت خطر سیل</a:t>
            </a:r>
            <a:endParaRPr lang="en-US" dirty="0"/>
          </a:p>
        </p:txBody>
      </p:sp>
      <p:sp>
        <p:nvSpPr>
          <p:cNvPr id="3" name="Content Placeholder 2">
            <a:extLst>
              <a:ext uri="{FF2B5EF4-FFF2-40B4-BE49-F238E27FC236}">
                <a16:creationId xmlns:a16="http://schemas.microsoft.com/office/drawing/2014/main" id="{B8B64D7B-A992-43BC-A1CD-3857EB5B0F18}"/>
              </a:ext>
            </a:extLst>
          </p:cNvPr>
          <p:cNvSpPr>
            <a:spLocks noGrp="1"/>
          </p:cNvSpPr>
          <p:nvPr>
            <p:ph idx="1"/>
          </p:nvPr>
        </p:nvSpPr>
        <p:spPr>
          <a:xfrm>
            <a:off x="2060620" y="2073499"/>
            <a:ext cx="9447705" cy="4404394"/>
          </a:xfrm>
        </p:spPr>
        <p:txBody>
          <a:bodyPr>
            <a:normAutofit/>
          </a:bodyPr>
          <a:lstStyle/>
          <a:p>
            <a:pPr algn="r" rtl="1"/>
            <a:r>
              <a:rPr lang="fa-IR" sz="2000" dirty="0"/>
              <a:t>(1) تشخیص اینکه دستیابی به فضاهای آزاد و حفاظت از تالاب ها از موثرترین رویکردها برای کاهش تلفات سیل است.</a:t>
            </a:r>
          </a:p>
          <a:p>
            <a:pPr algn="r" rtl="1"/>
            <a:r>
              <a:rPr lang="fa-IR" sz="2000" dirty="0"/>
              <a:t>(2) تشخیص اینکه ، بسته به خطرات سیل در جامعه ، الگوهای مختلف توسعه در کاهش تلفات سیل موثرتر هستند.</a:t>
            </a:r>
          </a:p>
          <a:p>
            <a:pPr algn="r" rtl="1"/>
            <a:r>
              <a:rPr lang="fa-IR" sz="2000" dirty="0"/>
              <a:t>(3) توجه به هزینه ها و مزایای شرکت در برنامه سیستم رتبه بندی جامعه </a:t>
            </a:r>
            <a:r>
              <a:rPr lang="en-US" sz="2000" dirty="0"/>
              <a:t>FEMA</a:t>
            </a:r>
            <a:r>
              <a:rPr lang="fa-IR" sz="2000" dirty="0"/>
              <a:t> (</a:t>
            </a:r>
            <a:r>
              <a:rPr lang="en-US" sz="2000" dirty="0"/>
              <a:t>Federal Emergency Management Agency </a:t>
            </a:r>
            <a:r>
              <a:rPr lang="fa-IR" sz="2000" dirty="0"/>
              <a:t>) یا آژانس مدیریت فوریت های فدرال</a:t>
            </a:r>
          </a:p>
          <a:p>
            <a:pPr algn="r" rtl="1"/>
            <a:r>
              <a:rPr lang="fa-IR" sz="2000" dirty="0"/>
              <a:t>(4)مشارکت جامعه در روند برنامه ریزی و بازیابی سیل.</a:t>
            </a:r>
          </a:p>
          <a:p>
            <a:pPr algn="r" rtl="1"/>
            <a:r>
              <a:rPr lang="fa-IR" sz="2000" dirty="0"/>
              <a:t>(5) در نظر گرفتن جمعیت های آسیب پذیر اجتماعی در برنامه های مدیریت خطر سیل.</a:t>
            </a:r>
          </a:p>
          <a:p>
            <a:pPr algn="r" rtl="1"/>
            <a:r>
              <a:rPr lang="fa-IR" sz="2000" dirty="0"/>
              <a:t>(6) تکیه بر انواع ابزارهای مدیریت دشت های سیلاب برای ترسیم نقشه خطر سیل. و</a:t>
            </a:r>
          </a:p>
          <a:p>
            <a:pPr algn="r" rtl="1"/>
            <a:r>
              <a:rPr lang="fa-IR" sz="2000" dirty="0"/>
              <a:t>(7) اطمینان از اجرای کامل برنامه های کاهش خطر سیل و بازنگری مستمر آنها.</a:t>
            </a:r>
            <a:endParaRPr lang="en-US" sz="2000" dirty="0"/>
          </a:p>
        </p:txBody>
      </p:sp>
    </p:spTree>
    <p:extLst>
      <p:ext uri="{BB962C8B-B14F-4D97-AF65-F5344CB8AC3E}">
        <p14:creationId xmlns:p14="http://schemas.microsoft.com/office/powerpoint/2010/main" val="184996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29C6-F636-4990-843B-65AE644C2A66}"/>
              </a:ext>
            </a:extLst>
          </p:cNvPr>
          <p:cNvSpPr>
            <a:spLocks noGrp="1"/>
          </p:cNvSpPr>
          <p:nvPr>
            <p:ph type="title"/>
          </p:nvPr>
        </p:nvSpPr>
        <p:spPr>
          <a:xfrm>
            <a:off x="1828800" y="276380"/>
            <a:ext cx="9675812" cy="547867"/>
          </a:xfrm>
        </p:spPr>
        <p:txBody>
          <a:bodyPr>
            <a:normAutofit fontScale="90000"/>
          </a:bodyPr>
          <a:lstStyle/>
          <a:p>
            <a:pPr algn="r" rtl="1"/>
            <a:r>
              <a:rPr lang="fa-IR" dirty="0"/>
              <a:t>مقدمه</a:t>
            </a:r>
            <a:endParaRPr lang="en-US" dirty="0"/>
          </a:p>
        </p:txBody>
      </p:sp>
      <p:sp>
        <p:nvSpPr>
          <p:cNvPr id="3" name="Content Placeholder 2">
            <a:extLst>
              <a:ext uri="{FF2B5EF4-FFF2-40B4-BE49-F238E27FC236}">
                <a16:creationId xmlns:a16="http://schemas.microsoft.com/office/drawing/2014/main" id="{BD0240DB-B5AF-46B8-B22E-8E1E18BB0C71}"/>
              </a:ext>
            </a:extLst>
          </p:cNvPr>
          <p:cNvSpPr>
            <a:spLocks noGrp="1"/>
          </p:cNvSpPr>
          <p:nvPr>
            <p:ph idx="1"/>
          </p:nvPr>
        </p:nvSpPr>
        <p:spPr>
          <a:xfrm>
            <a:off x="2060620" y="824247"/>
            <a:ext cx="9443992" cy="5628067"/>
          </a:xfrm>
        </p:spPr>
        <p:txBody>
          <a:bodyPr>
            <a:normAutofit fontScale="92500" lnSpcReduction="10000"/>
          </a:bodyPr>
          <a:lstStyle/>
          <a:p>
            <a:pPr algn="r" rtl="1"/>
            <a:r>
              <a:rPr lang="fa-IR" dirty="0"/>
              <a:t>سیل یکی از تهدیدهای قابل توجه برای مردم در ایالات متحده است.</a:t>
            </a:r>
          </a:p>
          <a:p>
            <a:pPr algn="r" rtl="1"/>
            <a:r>
              <a:rPr lang="fa-IR" dirty="0"/>
              <a:t>در حقیقت ، از بین همه خطرات طبیعی ، سیل هزینه بر ترین مخاطره بوده و بیشترین خسارات جانی و مالی را به بار می آورد.</a:t>
            </a:r>
          </a:p>
          <a:p>
            <a:pPr algn="r" rtl="1"/>
            <a:r>
              <a:rPr lang="fa-IR" dirty="0"/>
              <a:t>بلایای اخیر ، از جمله سیل 2016 لوئیزیانا و همچنین طوفان های هاروی ، ایرما و ماریا ، تأثیرات مخربی را که سیل بر جوامع محلی ایالات متحده می تواند داشته باشد، نشان می دهد.</a:t>
            </a:r>
          </a:p>
          <a:p>
            <a:pPr algn="r" rtl="1"/>
            <a:r>
              <a:rPr lang="fa-IR" dirty="0"/>
              <a:t>برنامه بیمه سیل ملی ایالات متحده (</a:t>
            </a:r>
            <a:r>
              <a:rPr lang="en-US" dirty="0"/>
              <a:t>NFIP</a:t>
            </a:r>
            <a:r>
              <a:rPr lang="fa-IR" dirty="0"/>
              <a:t>) یا </a:t>
            </a:r>
            <a:r>
              <a:rPr lang="en-US" sz="1800" b="0" i="0" u="none" strike="noStrike" baseline="0" dirty="0">
                <a:latin typeface="Times New Roman" panose="02020603050405020304" pitchFamily="18" charset="0"/>
                <a:cs typeface="Times New Roman" panose="02020603050405020304" pitchFamily="18" charset="0"/>
              </a:rPr>
              <a:t>The US National Flood Insurance Program</a:t>
            </a:r>
            <a:r>
              <a:rPr lang="fa-IR" dirty="0"/>
              <a:t> </a:t>
            </a:r>
            <a:r>
              <a:rPr lang="en-US" dirty="0"/>
              <a:t>، </a:t>
            </a:r>
            <a:r>
              <a:rPr lang="fa-IR" dirty="0"/>
              <a:t>هیئت بین دولتی تغییر اقلیم (</a:t>
            </a:r>
            <a:r>
              <a:rPr lang="en-US" dirty="0"/>
              <a:t>IPCC</a:t>
            </a:r>
            <a:r>
              <a:rPr lang="fa-IR" dirty="0"/>
              <a:t>) یا </a:t>
            </a:r>
            <a:r>
              <a:rPr lang="en-US" sz="1800" b="0" i="0" u="none" strike="noStrike" baseline="0" dirty="0">
                <a:latin typeface="Times New Roman" panose="02020603050405020304" pitchFamily="18" charset="0"/>
                <a:cs typeface="Times New Roman" panose="02020603050405020304" pitchFamily="18" charset="0"/>
              </a:rPr>
              <a:t>Intergovernmental Panel on Climate Changes</a:t>
            </a:r>
            <a:r>
              <a:rPr lang="fa-IR" dirty="0"/>
              <a:t> </a:t>
            </a:r>
          </a:p>
          <a:p>
            <a:pPr algn="r" rtl="1"/>
            <a:r>
              <a:rPr lang="fa-IR" dirty="0"/>
              <a:t>با توجه به این پیش بینی ها ، محققین استدلال می کنند که تمرکز بر مدیریت خطر سیلاب در جامعه راهی موثر برای کاهش خسارات سیل در ایالات متحده است.</a:t>
            </a:r>
          </a:p>
          <a:p>
            <a:pPr algn="r" rtl="1"/>
            <a:r>
              <a:rPr lang="fa-IR" dirty="0"/>
              <a:t>نمونه هایی از فعالیت های مدیریت خطر سیل شامل اقدامات ساختاری (ساخت سدها ، آبریزها ، ترمیم دیواره های دریا و غیره) و غیر ساختاری (تنظیم کاربری زمین ، احیای تالاب ها و غیره) تهیه و اجرای برنامه های جامع برای کاهش سیل و ارائه اطلاعات به جامعه در مورد خطرات سیل.</a:t>
            </a:r>
          </a:p>
          <a:p>
            <a:pPr algn="r" rtl="1"/>
            <a:r>
              <a:rPr lang="fa-IR" dirty="0"/>
              <a:t>کاهش خطر ، در این مطالعه ، به مجموعه اقدامات انجام شده برای کاهش تلفات سیل اشاره دارد.</a:t>
            </a:r>
          </a:p>
          <a:p>
            <a:pPr algn="r" rtl="1"/>
            <a:r>
              <a:rPr lang="fa-IR" dirty="0"/>
              <a:t>با توجه به اهمیت درک مدیریت خطر سیل در سطح جامعه و مطالعات بیشماری که در این زمینه انجام شده است ، نیاز فوری برای جمع آوری این مجموعه بزرگ از مطالعات را توجیه می کند. </a:t>
            </a:r>
            <a:endParaRPr lang="en-US" dirty="0"/>
          </a:p>
        </p:txBody>
      </p:sp>
    </p:spTree>
    <p:extLst>
      <p:ext uri="{BB962C8B-B14F-4D97-AF65-F5344CB8AC3E}">
        <p14:creationId xmlns:p14="http://schemas.microsoft.com/office/powerpoint/2010/main" val="2263183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334FA2-D110-4E1B-A4E3-95A8CADD785C}"/>
              </a:ext>
            </a:extLst>
          </p:cNvPr>
          <p:cNvSpPr>
            <a:spLocks noGrp="1"/>
          </p:cNvSpPr>
          <p:nvPr>
            <p:ph idx="1"/>
          </p:nvPr>
        </p:nvSpPr>
        <p:spPr>
          <a:xfrm>
            <a:off x="2640728" y="721213"/>
            <a:ext cx="8915400" cy="5679402"/>
          </a:xfrm>
        </p:spPr>
        <p:txBody>
          <a:bodyPr>
            <a:normAutofit fontScale="92500"/>
          </a:bodyPr>
          <a:lstStyle/>
          <a:p>
            <a:pPr algn="r" rtl="1"/>
            <a:r>
              <a:rPr lang="fa-IR" dirty="0"/>
              <a:t>درس آموخته های مدیریت خطر سیل در ایالات متحده آمریکا</a:t>
            </a:r>
          </a:p>
          <a:p>
            <a:pPr algn="r" rtl="1"/>
            <a:r>
              <a:rPr lang="fa-IR" dirty="0"/>
              <a:t>مطالعه حاضر با مرور نظام مند مجموعه متنوعی از تحقیقات در زمینه مدیریت خطر سیلاب در ایالات متحده ، به این نیازها می پردازد.</a:t>
            </a:r>
          </a:p>
          <a:p>
            <a:pPr algn="r" rtl="1"/>
            <a:r>
              <a:rPr lang="fa-IR" dirty="0"/>
              <a:t>ادامه مقاله به صورت زیر سازمان دهی شده است.</a:t>
            </a:r>
          </a:p>
          <a:p>
            <a:pPr algn="r" rtl="1"/>
            <a:r>
              <a:rPr lang="fa-IR" dirty="0"/>
              <a:t>بخش بعدی حاکمیت خطر سیل در ایالات متحده است. </a:t>
            </a:r>
          </a:p>
          <a:p>
            <a:pPr algn="r" rtl="1"/>
            <a:r>
              <a:rPr lang="fa-IR" dirty="0"/>
              <a:t>بخش سوم روش ، شامل استراتژی جستجو و معیارهای انتخاب را توصیف می کند. </a:t>
            </a:r>
          </a:p>
          <a:p>
            <a:pPr algn="r" rtl="1"/>
            <a:r>
              <a:rPr lang="fa-IR" dirty="0"/>
              <a:t>بخش چهارم نتایج و یافته های عمده مطالعه را ارائه می دهد</a:t>
            </a:r>
          </a:p>
          <a:p>
            <a:pPr algn="r" rtl="1"/>
            <a:r>
              <a:rPr lang="fa-IR" dirty="0"/>
              <a:t> و بخش پنجم درس های عملی را برای تصمیم گیران مدیریت خطر سیل برای افزایش تاب آوری جوامع و ایالت های خود در برابر سوانح آتی مشخص می کند. </a:t>
            </a:r>
          </a:p>
          <a:p>
            <a:pPr algn="r" rtl="1"/>
            <a:r>
              <a:rPr lang="fa-IR" dirty="0"/>
              <a:t>بخش ششم خلاءهای مختلف دانش را توصیف می کند و جهت دهی پژوهش های آتی را مشخص می کند. </a:t>
            </a:r>
          </a:p>
          <a:p>
            <a:pPr algn="r" rtl="1"/>
            <a:r>
              <a:rPr lang="fa-IR" dirty="0"/>
              <a:t>در پایان مقاله با بحث در مورد پیامدهای یافته های بدست آمده برای محققان مدیریت خطر سیل و بخش های عملیاتی و تمرین کنندگان و برجسته کردن چند محدودیت مطالعه خاتمه می یابد.</a:t>
            </a:r>
          </a:p>
        </p:txBody>
      </p:sp>
    </p:spTree>
    <p:extLst>
      <p:ext uri="{BB962C8B-B14F-4D97-AF65-F5344CB8AC3E}">
        <p14:creationId xmlns:p14="http://schemas.microsoft.com/office/powerpoint/2010/main" val="1539582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AA1F0-055D-4AA9-A4BC-492AAD66C1B9}"/>
              </a:ext>
            </a:extLst>
          </p:cNvPr>
          <p:cNvSpPr>
            <a:spLocks noGrp="1"/>
          </p:cNvSpPr>
          <p:nvPr>
            <p:ph type="title"/>
          </p:nvPr>
        </p:nvSpPr>
        <p:spPr/>
        <p:txBody>
          <a:bodyPr/>
          <a:lstStyle/>
          <a:p>
            <a:pPr algn="r" rtl="1"/>
            <a:r>
              <a:rPr lang="fa-IR" dirty="0"/>
              <a:t>حاکمیت خطر سیل در ایالات متحده آمریکا:</a:t>
            </a:r>
            <a:br>
              <a:rPr lang="fa-IR" dirty="0"/>
            </a:br>
            <a:endParaRPr lang="en-US" dirty="0"/>
          </a:p>
        </p:txBody>
      </p:sp>
      <p:sp>
        <p:nvSpPr>
          <p:cNvPr id="3" name="Content Placeholder 2">
            <a:extLst>
              <a:ext uri="{FF2B5EF4-FFF2-40B4-BE49-F238E27FC236}">
                <a16:creationId xmlns:a16="http://schemas.microsoft.com/office/drawing/2014/main" id="{0D9B4680-797C-484E-86C2-063FBAD5F7B5}"/>
              </a:ext>
            </a:extLst>
          </p:cNvPr>
          <p:cNvSpPr>
            <a:spLocks noGrp="1"/>
          </p:cNvSpPr>
          <p:nvPr>
            <p:ph idx="1"/>
          </p:nvPr>
        </p:nvSpPr>
        <p:spPr>
          <a:xfrm>
            <a:off x="2589212" y="1596980"/>
            <a:ext cx="8915400" cy="4314242"/>
          </a:xfrm>
        </p:spPr>
        <p:txBody>
          <a:bodyPr>
            <a:normAutofit/>
          </a:bodyPr>
          <a:lstStyle/>
          <a:p>
            <a:pPr algn="r" rtl="1"/>
            <a:r>
              <a:rPr lang="fa-IR" dirty="0"/>
              <a:t>1- آژانس مدیریت فوریت فدرال (</a:t>
            </a:r>
            <a:r>
              <a:rPr lang="en-US" dirty="0"/>
              <a:t>FEMA</a:t>
            </a:r>
            <a:r>
              <a:rPr lang="fa-IR" dirty="0"/>
              <a:t>) یا (</a:t>
            </a:r>
            <a:r>
              <a:rPr lang="en-US" sz="1800" b="0" i="0" u="none" strike="noStrike" baseline="0" dirty="0">
                <a:latin typeface="STIX-Regular"/>
              </a:rPr>
              <a:t>Federal Emergency Management Agency </a:t>
            </a:r>
            <a:r>
              <a:rPr lang="fa-IR" dirty="0"/>
              <a:t>)که برنامه </a:t>
            </a:r>
            <a:r>
              <a:rPr lang="en-US" dirty="0"/>
              <a:t>CRS </a:t>
            </a:r>
            <a:r>
              <a:rPr lang="fa-IR" dirty="0"/>
              <a:t> (</a:t>
            </a:r>
            <a:r>
              <a:rPr lang="en-US" sz="1800" b="0" i="0" u="none" strike="noStrike" baseline="0" dirty="0">
                <a:latin typeface="STIX-Regular"/>
              </a:rPr>
              <a:t>Community Rating System </a:t>
            </a:r>
            <a:r>
              <a:rPr lang="fa-IR" dirty="0"/>
              <a:t>)را توسعه داد.</a:t>
            </a:r>
          </a:p>
          <a:p>
            <a:pPr algn="r" rtl="1"/>
            <a:r>
              <a:rPr lang="fa-IR" dirty="0"/>
              <a:t>2-برنامه سیستم رتبه بندی جامعه (</a:t>
            </a:r>
            <a:r>
              <a:rPr lang="en-US" dirty="0"/>
              <a:t>CRS</a:t>
            </a:r>
            <a:r>
              <a:rPr lang="fa-IR" dirty="0"/>
              <a:t>)</a:t>
            </a:r>
            <a:r>
              <a:rPr lang="en-US" dirty="0"/>
              <a:t>، CRS </a:t>
            </a:r>
            <a:r>
              <a:rPr lang="fa-IR" dirty="0"/>
              <a:t>یک برنامه داوطلبانه فدرال است که به موجب آن ایالت ها (جوامعی) که در </a:t>
            </a:r>
            <a:r>
              <a:rPr lang="en-US" dirty="0"/>
              <a:t>CRS </a:t>
            </a:r>
            <a:r>
              <a:rPr lang="fa-IR" dirty="0"/>
              <a:t>شرکت می کنند واجد شرایط دریافت حق بیمه سیل خود هستند.</a:t>
            </a:r>
          </a:p>
          <a:p>
            <a:pPr algn="r" rtl="1"/>
            <a:r>
              <a:rPr lang="fa-IR" dirty="0"/>
              <a:t>3- برنامه بیمه سیل ملی آمریکا (</a:t>
            </a:r>
            <a:r>
              <a:rPr lang="en-US" dirty="0"/>
              <a:t>NFIP</a:t>
            </a:r>
            <a:r>
              <a:rPr lang="fa-IR" dirty="0"/>
              <a:t>) یا (</a:t>
            </a:r>
            <a:r>
              <a:rPr lang="en-US" sz="1800" b="0" i="0" u="none" strike="noStrike" baseline="0" dirty="0">
                <a:latin typeface="STIX-Regular"/>
              </a:rPr>
              <a:t>National Flood Insurance Program </a:t>
            </a:r>
            <a:r>
              <a:rPr lang="fa-IR" dirty="0"/>
              <a:t>)فعالیت های کاهش سیل: ایجاد استانداردهای نظارتی بالاتر ، مشارکت در پروژه های ارتباطی و ساخت سدها و بندها</a:t>
            </a:r>
          </a:p>
          <a:p>
            <a:pPr algn="r" rtl="1"/>
            <a:r>
              <a:rPr lang="fa-IR" dirty="0"/>
              <a:t>امتیازدهی </a:t>
            </a:r>
            <a:r>
              <a:rPr lang="en-US" dirty="0"/>
              <a:t>CRS: </a:t>
            </a:r>
            <a:r>
              <a:rPr lang="fa-IR" dirty="0"/>
              <a:t>کلاس (1) حداکثر امتیازات اعتباری را به خود اختصاص داده ، بنابراین 45٪ تخفیف در حق بیمه سیل دریافت می کنند و کلاس 10 کاملا بر عکس می باشد.</a:t>
            </a:r>
            <a:endParaRPr lang="en-US" dirty="0"/>
          </a:p>
          <a:p>
            <a:pPr marL="0" indent="0" algn="r" rtl="1">
              <a:buNone/>
            </a:pPr>
            <a:endParaRPr lang="en-US" dirty="0"/>
          </a:p>
        </p:txBody>
      </p:sp>
    </p:spTree>
    <p:extLst>
      <p:ext uri="{BB962C8B-B14F-4D97-AF65-F5344CB8AC3E}">
        <p14:creationId xmlns:p14="http://schemas.microsoft.com/office/powerpoint/2010/main" val="472840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C51C2-F5E2-4A0F-83F7-5429012E5B35}"/>
              </a:ext>
            </a:extLst>
          </p:cNvPr>
          <p:cNvSpPr>
            <a:spLocks noGrp="1"/>
          </p:cNvSpPr>
          <p:nvPr>
            <p:ph type="title"/>
          </p:nvPr>
        </p:nvSpPr>
        <p:spPr>
          <a:xfrm>
            <a:off x="2592925" y="624110"/>
            <a:ext cx="8911687" cy="818324"/>
          </a:xfrm>
        </p:spPr>
        <p:txBody>
          <a:bodyPr/>
          <a:lstStyle/>
          <a:p>
            <a:pPr algn="r" rtl="1"/>
            <a:r>
              <a:rPr lang="fa-IR" dirty="0"/>
              <a:t>ساختار مدیریت خطر سیل در ایالات متحده</a:t>
            </a:r>
            <a:endParaRPr lang="en-US" dirty="0"/>
          </a:p>
        </p:txBody>
      </p:sp>
      <p:sp>
        <p:nvSpPr>
          <p:cNvPr id="3" name="Content Placeholder 2">
            <a:extLst>
              <a:ext uri="{FF2B5EF4-FFF2-40B4-BE49-F238E27FC236}">
                <a16:creationId xmlns:a16="http://schemas.microsoft.com/office/drawing/2014/main" id="{0BBAC3DF-BEF8-497E-A5B7-9A023ADD2C3A}"/>
              </a:ext>
            </a:extLst>
          </p:cNvPr>
          <p:cNvSpPr>
            <a:spLocks noGrp="1"/>
          </p:cNvSpPr>
          <p:nvPr>
            <p:ph idx="1"/>
          </p:nvPr>
        </p:nvSpPr>
        <p:spPr>
          <a:xfrm>
            <a:off x="2589212" y="1584100"/>
            <a:ext cx="8915400" cy="4958367"/>
          </a:xfrm>
        </p:spPr>
        <p:txBody>
          <a:bodyPr/>
          <a:lstStyle/>
          <a:p>
            <a:pPr algn="r" rtl="1"/>
            <a:r>
              <a:rPr lang="fa-IR" dirty="0"/>
              <a:t>اجرای دستورالعمل پیشگیری از خسارات ناشی از سیل جامعه ، به روزرسانی نقشه ها ، برنامه ها و سیاست های سیل جامعه و همه فعالیت های مربوط به اجرای برنامه ملی بیمه سیل </a:t>
            </a:r>
          </a:p>
          <a:p>
            <a:pPr algn="r" rtl="1"/>
            <a:r>
              <a:rPr lang="fa-IR" dirty="0"/>
              <a:t>مدیر خطر سیل: شغل دوم کارمندی در دولت فدرال ایالات متحده است. </a:t>
            </a:r>
          </a:p>
          <a:p>
            <a:pPr algn="r" rtl="1"/>
            <a:r>
              <a:rPr lang="fa-IR" dirty="0"/>
              <a:t>نویسندگان مقاله به جای استفاده از واژه مدیر خطر سیل یا مدیر اورژانس برای توصیف افرادی که در تصمیم گیری در مدیریت خطرات ناشی از سیل نقش دارند ، از اصطلاح "تصمیم گیرندگان مدیریت سیل" استفاده می کنند تا شامل سیاست گذاران و سایر آژانس ها و گروه هایی شود که درگیر تصمیم گیری برای به حداقل رساندن مخاطرات سیل در جامعه می باشند.</a:t>
            </a:r>
            <a:endParaRPr lang="en-US" dirty="0"/>
          </a:p>
        </p:txBody>
      </p:sp>
    </p:spTree>
    <p:extLst>
      <p:ext uri="{BB962C8B-B14F-4D97-AF65-F5344CB8AC3E}">
        <p14:creationId xmlns:p14="http://schemas.microsoft.com/office/powerpoint/2010/main" val="212471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53D8A-50C0-4AB7-9D62-7FFDA732AE54}"/>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75F305BA-6973-4D94-841D-36C608B1A8E0}"/>
              </a:ext>
            </a:extLst>
          </p:cNvPr>
          <p:cNvSpPr>
            <a:spLocks noGrp="1"/>
          </p:cNvSpPr>
          <p:nvPr>
            <p:ph idx="1"/>
          </p:nvPr>
        </p:nvSpPr>
        <p:spPr/>
        <p:txBody>
          <a:bodyPr/>
          <a:lstStyle/>
          <a:p>
            <a:r>
              <a:rPr lang="en-US" sz="1800" b="1" i="0" u="none" strike="noStrike" baseline="0" dirty="0">
                <a:latin typeface="MyriadPro-BoldSemiCn"/>
              </a:rPr>
              <a:t>Selection criteria</a:t>
            </a:r>
          </a:p>
          <a:p>
            <a:r>
              <a:rPr lang="en-US" sz="1800" b="1" i="0" u="none" strike="noStrike" baseline="0" dirty="0">
                <a:latin typeface="MyriadPro-BoldSemiCn"/>
              </a:rPr>
              <a:t>Search strategy</a:t>
            </a:r>
            <a:endParaRPr lang="en-US" b="1" dirty="0">
              <a:latin typeface="MyriadPro-BoldSemiCn"/>
            </a:endParaRPr>
          </a:p>
          <a:p>
            <a:r>
              <a:rPr lang="en-US" sz="1800" b="1" i="0" u="none" strike="noStrike" baseline="0" dirty="0">
                <a:latin typeface="MyriadPro-BoldSemiCn"/>
              </a:rPr>
              <a:t>Coding strategy</a:t>
            </a:r>
            <a:endParaRPr lang="en-US" dirty="0"/>
          </a:p>
        </p:txBody>
      </p:sp>
    </p:spTree>
    <p:extLst>
      <p:ext uri="{BB962C8B-B14F-4D97-AF65-F5344CB8AC3E}">
        <p14:creationId xmlns:p14="http://schemas.microsoft.com/office/powerpoint/2010/main" val="2635425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81E5-4D9E-4E1F-8AE3-B7D676CE25F6}"/>
              </a:ext>
            </a:extLst>
          </p:cNvPr>
          <p:cNvSpPr>
            <a:spLocks noGrp="1"/>
          </p:cNvSpPr>
          <p:nvPr>
            <p:ph type="title"/>
          </p:nvPr>
        </p:nvSpPr>
        <p:spPr/>
        <p:txBody>
          <a:bodyPr/>
          <a:lstStyle/>
          <a:p>
            <a:pPr algn="r" rtl="1"/>
            <a:r>
              <a:rPr lang="fa-IR" dirty="0"/>
              <a:t>معیارهای انتخاب مقالات</a:t>
            </a:r>
            <a:endParaRPr lang="en-US" dirty="0"/>
          </a:p>
        </p:txBody>
      </p:sp>
      <p:sp>
        <p:nvSpPr>
          <p:cNvPr id="3" name="Content Placeholder 2">
            <a:extLst>
              <a:ext uri="{FF2B5EF4-FFF2-40B4-BE49-F238E27FC236}">
                <a16:creationId xmlns:a16="http://schemas.microsoft.com/office/drawing/2014/main" id="{7DD3ABED-AF8C-410A-8363-680594E85EB3}"/>
              </a:ext>
            </a:extLst>
          </p:cNvPr>
          <p:cNvSpPr>
            <a:spLocks noGrp="1"/>
          </p:cNvSpPr>
          <p:nvPr>
            <p:ph idx="1"/>
          </p:nvPr>
        </p:nvSpPr>
        <p:spPr>
          <a:xfrm>
            <a:off x="2589212" y="1687132"/>
            <a:ext cx="8915400" cy="4224090"/>
          </a:xfrm>
        </p:spPr>
        <p:txBody>
          <a:bodyPr>
            <a:normAutofit/>
          </a:bodyPr>
          <a:lstStyle/>
          <a:p>
            <a:pPr algn="r" rtl="1"/>
            <a:r>
              <a:rPr lang="fa-IR" dirty="0"/>
              <a:t>معیارهای ورود مقالات به مطالعه:</a:t>
            </a:r>
          </a:p>
          <a:p>
            <a:pPr algn="r" rtl="1"/>
            <a:r>
              <a:rPr lang="fa-IR" dirty="0"/>
              <a:t>(1) به زبان انگلیسی نوشته شده باشند.</a:t>
            </a:r>
          </a:p>
          <a:p>
            <a:pPr algn="r" rtl="1"/>
            <a:r>
              <a:rPr lang="fa-IR" dirty="0"/>
              <a:t>(2) تمرکز بر مدیریت خطر سیل در سطح جامعه ؛</a:t>
            </a:r>
          </a:p>
          <a:p>
            <a:pPr algn="r" rtl="1"/>
            <a:r>
              <a:rPr lang="fa-IR" dirty="0"/>
              <a:t>(3) در محدوده ایالات متحده آمریکا انجام شده باشند. </a:t>
            </a:r>
          </a:p>
          <a:p>
            <a:pPr algn="r" rtl="1"/>
            <a:r>
              <a:rPr lang="fa-IR" dirty="0"/>
              <a:t>(4) مقاله داوری شده در ژورنال ها ، مقالات ارائه شده در کنفرانس ها ، مجموع مقالات کنفرانس ها یا پایان نامه های مرتبط</a:t>
            </a:r>
          </a:p>
          <a:p>
            <a:pPr algn="r" rtl="1"/>
            <a:r>
              <a:rPr lang="fa-IR" dirty="0"/>
              <a:t>(5) مقالاتی که با تکیه بر پایه تجربه یا مشاهدات تجربی انجام شده باشند (در مطالعات ممکن است از داده های اولیه و یا ثانویه و همچنین داده های کمی و یا کیفی استفاده نیز شده باشد).</a:t>
            </a:r>
            <a:endParaRPr lang="en-US" dirty="0"/>
          </a:p>
        </p:txBody>
      </p:sp>
    </p:spTree>
    <p:extLst>
      <p:ext uri="{BB962C8B-B14F-4D97-AF65-F5344CB8AC3E}">
        <p14:creationId xmlns:p14="http://schemas.microsoft.com/office/powerpoint/2010/main" val="3613413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EE65B-ADF4-4DBC-8307-1CC21914D536}"/>
              </a:ext>
            </a:extLst>
          </p:cNvPr>
          <p:cNvSpPr>
            <a:spLocks noGrp="1"/>
          </p:cNvSpPr>
          <p:nvPr>
            <p:ph type="title"/>
          </p:nvPr>
        </p:nvSpPr>
        <p:spPr>
          <a:xfrm>
            <a:off x="2231136" y="436658"/>
            <a:ext cx="7729728" cy="1188720"/>
          </a:xfrm>
        </p:spPr>
        <p:txBody>
          <a:bodyPr>
            <a:normAutofit/>
          </a:bodyPr>
          <a:lstStyle/>
          <a:p>
            <a:pPr algn="l" rtl="0"/>
            <a:r>
              <a:rPr lang="en-US" sz="3200" b="1" i="0" u="none" strike="noStrike" baseline="0" dirty="0">
                <a:latin typeface="Times New Roman" panose="02020603050405020304" pitchFamily="18" charset="0"/>
                <a:cs typeface="Times New Roman" panose="02020603050405020304" pitchFamily="18" charset="0"/>
              </a:rPr>
              <a:t>Search strategy</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443ABF-8BFD-4558-A425-64DF51DCACE6}"/>
              </a:ext>
            </a:extLst>
          </p:cNvPr>
          <p:cNvSpPr>
            <a:spLocks noGrp="1"/>
          </p:cNvSpPr>
          <p:nvPr>
            <p:ph idx="1"/>
          </p:nvPr>
        </p:nvSpPr>
        <p:spPr>
          <a:xfrm>
            <a:off x="2231136" y="1854558"/>
            <a:ext cx="7729728" cy="4726546"/>
          </a:xfrm>
        </p:spPr>
        <p:txBody>
          <a:bodyPr>
            <a:normAutofit/>
          </a:bodyPr>
          <a:lstStyle/>
          <a:p>
            <a:pPr algn="l" rtl="0"/>
            <a:r>
              <a:rPr lang="en-US" sz="1800" b="0" i="0" u="none" strike="noStrike" baseline="0" dirty="0">
                <a:latin typeface="Times New Roman" panose="02020603050405020304" pitchFamily="18" charset="0"/>
                <a:cs typeface="Times New Roman" panose="02020603050405020304" pitchFamily="18" charset="0"/>
              </a:rPr>
              <a:t>three-stage approach to identify relevant studies:</a:t>
            </a:r>
          </a:p>
          <a:p>
            <a:pPr algn="l" rtl="0"/>
            <a:r>
              <a:rPr lang="en-US" sz="1800" b="0" i="0" u="none" strike="noStrike" baseline="0" dirty="0">
                <a:latin typeface="Times New Roman" panose="02020603050405020304" pitchFamily="18" charset="0"/>
                <a:cs typeface="Times New Roman" panose="02020603050405020304" pitchFamily="18" charset="0"/>
              </a:rPr>
              <a:t>Stage one involved searching papers indexed in three academic databases—</a:t>
            </a:r>
            <a:r>
              <a:rPr lang="en-US" sz="1800" b="1" i="0" u="sng" strike="noStrike" baseline="0" dirty="0">
                <a:latin typeface="Times New Roman" panose="02020603050405020304" pitchFamily="18" charset="0"/>
                <a:cs typeface="Times New Roman" panose="02020603050405020304" pitchFamily="18" charset="0"/>
              </a:rPr>
              <a:t>Google Scholar, Science Direct, and Web of Science</a:t>
            </a:r>
          </a:p>
          <a:p>
            <a:pPr algn="l" rtl="0"/>
            <a:r>
              <a:rPr lang="en-US" sz="1800" b="0" i="0" u="none" strike="noStrike" baseline="0" dirty="0">
                <a:latin typeface="Times New Roman" panose="02020603050405020304" pitchFamily="18" charset="0"/>
                <a:cs typeface="Times New Roman" panose="02020603050405020304" pitchFamily="18" charset="0"/>
              </a:rPr>
              <a:t>keyword “Community Rating System” and “FEMA.” 890 results</a:t>
            </a:r>
          </a:p>
          <a:p>
            <a:pPr algn="l" rtl="0"/>
            <a:r>
              <a:rPr lang="en-US" sz="1800" b="0" i="0" u="none" strike="noStrike" baseline="0" dirty="0">
                <a:latin typeface="Times New Roman" panose="02020603050405020304" pitchFamily="18" charset="0"/>
                <a:cs typeface="Times New Roman" panose="02020603050405020304" pitchFamily="18" charset="0"/>
              </a:rPr>
              <a:t>additional studies by searching the three literary databases using the following keywords “community flood risk management,” “community flood policy,” “community flood risk,” and “community flood management.” 202 results</a:t>
            </a:r>
          </a:p>
          <a:p>
            <a:pPr algn="l" rtl="0"/>
            <a:r>
              <a:rPr lang="en-US" sz="1800" b="0" i="0" u="none" strike="noStrike" baseline="0" dirty="0">
                <a:latin typeface="Times New Roman" panose="02020603050405020304" pitchFamily="18" charset="0"/>
                <a:cs typeface="Times New Roman" panose="02020603050405020304" pitchFamily="18" charset="0"/>
              </a:rPr>
              <a:t>After the review process, 44 studies matched the selection criteria</a:t>
            </a:r>
          </a:p>
          <a:p>
            <a:pPr algn="l" rtl="0"/>
            <a:r>
              <a:rPr lang="en-US" sz="1800" b="0" i="0" u="none" strike="noStrike" baseline="0" dirty="0">
                <a:solidFill>
                  <a:srgbClr val="000000"/>
                </a:solidFill>
                <a:latin typeface="Times New Roman" panose="02020603050405020304" pitchFamily="18" charset="0"/>
                <a:cs typeface="Times New Roman" panose="02020603050405020304" pitchFamily="18" charset="0"/>
              </a:rPr>
              <a:t>In stage two, we e-mailed a list containing the initial 44 studies to six experts on community flood risk management to validate our list and to add any missing eligible studies </a:t>
            </a:r>
            <a:r>
              <a:rPr lang="en-US" sz="1800" b="0" i="0" u="none" strike="noStrike" baseline="0" dirty="0">
                <a:latin typeface="Times New Roman" panose="02020603050405020304" pitchFamily="18" charset="0"/>
                <a:cs typeface="Times New Roman" panose="02020603050405020304" pitchFamily="18" charset="0"/>
              </a:rPr>
              <a:t>six of the experts validated the 44 studies, and some of them recommended ten additional studies.</a:t>
            </a:r>
            <a:endParaRPr lang="en-US" sz="1800" i="0"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442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5BDC78-8202-49EF-8C66-1B00FF58C146}"/>
              </a:ext>
            </a:extLst>
          </p:cNvPr>
          <p:cNvPicPr>
            <a:picLocks noChangeAspect="1"/>
          </p:cNvPicPr>
          <p:nvPr/>
        </p:nvPicPr>
        <p:blipFill>
          <a:blip r:embed="rId2"/>
          <a:stretch>
            <a:fillRect/>
          </a:stretch>
        </p:blipFill>
        <p:spPr>
          <a:xfrm>
            <a:off x="2550412" y="218941"/>
            <a:ext cx="8342929" cy="6503831"/>
          </a:xfrm>
          <a:prstGeom prst="rect">
            <a:avLst/>
          </a:prstGeom>
        </p:spPr>
      </p:pic>
    </p:spTree>
    <p:extLst>
      <p:ext uri="{BB962C8B-B14F-4D97-AF65-F5344CB8AC3E}">
        <p14:creationId xmlns:p14="http://schemas.microsoft.com/office/powerpoint/2010/main" val="4072683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D661DF-7E32-4ACD-80FE-CB2F0B5FBFA8}"/>
              </a:ext>
            </a:extLst>
          </p:cNvPr>
          <p:cNvPicPr>
            <a:picLocks noChangeAspect="1"/>
          </p:cNvPicPr>
          <p:nvPr/>
        </p:nvPicPr>
        <p:blipFill>
          <a:blip r:embed="rId2"/>
          <a:stretch>
            <a:fillRect/>
          </a:stretch>
        </p:blipFill>
        <p:spPr>
          <a:xfrm>
            <a:off x="2833686" y="233494"/>
            <a:ext cx="7198955" cy="6568390"/>
          </a:xfrm>
          <a:prstGeom prst="rect">
            <a:avLst/>
          </a:prstGeom>
        </p:spPr>
      </p:pic>
    </p:spTree>
    <p:extLst>
      <p:ext uri="{BB962C8B-B14F-4D97-AF65-F5344CB8AC3E}">
        <p14:creationId xmlns:p14="http://schemas.microsoft.com/office/powerpoint/2010/main" val="1402138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B06C-0B79-4285-BE9D-130850EE548D}"/>
              </a:ext>
            </a:extLst>
          </p:cNvPr>
          <p:cNvSpPr>
            <a:spLocks noGrp="1"/>
          </p:cNvSpPr>
          <p:nvPr>
            <p:ph type="title"/>
          </p:nvPr>
        </p:nvSpPr>
        <p:spPr/>
        <p:txBody>
          <a:bodyPr/>
          <a:lstStyle/>
          <a:p>
            <a:pPr algn="r" rtl="1"/>
            <a:r>
              <a:rPr lang="fa-IR" dirty="0"/>
              <a:t>مرحله سوم</a:t>
            </a:r>
            <a:endParaRPr lang="en-US" dirty="0"/>
          </a:p>
        </p:txBody>
      </p:sp>
      <p:sp>
        <p:nvSpPr>
          <p:cNvPr id="3" name="Content Placeholder 2">
            <a:extLst>
              <a:ext uri="{FF2B5EF4-FFF2-40B4-BE49-F238E27FC236}">
                <a16:creationId xmlns:a16="http://schemas.microsoft.com/office/drawing/2014/main" id="{83DF67EB-36C6-4828-9CE1-09B52C060B74}"/>
              </a:ext>
            </a:extLst>
          </p:cNvPr>
          <p:cNvSpPr>
            <a:spLocks noGrp="1"/>
          </p:cNvSpPr>
          <p:nvPr>
            <p:ph idx="1"/>
          </p:nvPr>
        </p:nvSpPr>
        <p:spPr/>
        <p:txBody>
          <a:bodyPr/>
          <a:lstStyle/>
          <a:p>
            <a:pPr algn="r" rtl="1"/>
            <a:r>
              <a:rPr lang="fa-IR" dirty="0"/>
              <a:t>در مرحله سه ، با استناد به منابع 46 مطالعه بدست آمده، یک فرایند استناد به عقب را انجام دادید. از طریق این فرآیند ، ما 14 مطالعه جدید را پیدا کردیم که با معیارهای انتخاب مطابقت داشتند. در پایان مرحله سوم و نهایی ، ما در مجموع 60 مطالعه داشتیم که معیارهای انتخاب ما را برآورده نمودندو در بررسی وارد شدند.</a:t>
            </a:r>
            <a:endParaRPr lang="en-US" dirty="0"/>
          </a:p>
        </p:txBody>
      </p:sp>
    </p:spTree>
    <p:extLst>
      <p:ext uri="{BB962C8B-B14F-4D97-AF65-F5344CB8AC3E}">
        <p14:creationId xmlns:p14="http://schemas.microsoft.com/office/powerpoint/2010/main" val="1150131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4C14E-5BC2-41B2-84C8-FC66840DA2BE}"/>
              </a:ext>
            </a:extLst>
          </p:cNvPr>
          <p:cNvSpPr>
            <a:spLocks noGrp="1"/>
          </p:cNvSpPr>
          <p:nvPr>
            <p:ph type="title"/>
          </p:nvPr>
        </p:nvSpPr>
        <p:spPr/>
        <p:txBody>
          <a:bodyPr/>
          <a:lstStyle/>
          <a:p>
            <a:pPr algn="r" rtl="1"/>
            <a:r>
              <a:rPr lang="fa-IR" dirty="0"/>
              <a:t>استراتژی کدبندی</a:t>
            </a:r>
            <a:endParaRPr lang="en-US" dirty="0"/>
          </a:p>
        </p:txBody>
      </p:sp>
      <p:sp>
        <p:nvSpPr>
          <p:cNvPr id="3" name="Content Placeholder 2">
            <a:extLst>
              <a:ext uri="{FF2B5EF4-FFF2-40B4-BE49-F238E27FC236}">
                <a16:creationId xmlns:a16="http://schemas.microsoft.com/office/drawing/2014/main" id="{2DA2FB75-A65A-4535-8BD4-C0CF294BCEA7}"/>
              </a:ext>
            </a:extLst>
          </p:cNvPr>
          <p:cNvSpPr>
            <a:spLocks noGrp="1"/>
          </p:cNvSpPr>
          <p:nvPr>
            <p:ph idx="1"/>
          </p:nvPr>
        </p:nvSpPr>
        <p:spPr/>
        <p:txBody>
          <a:bodyPr/>
          <a:lstStyle/>
          <a:p>
            <a:pPr algn="r" rtl="1"/>
            <a:r>
              <a:rPr lang="fa-IR" dirty="0"/>
              <a:t>دو نفر از نویسندگان، 60 مطالعه موجود در این بررسی را مرور و کدگذاری کردند. به طور ویژه، این نویسندگان کیفیت متدولوژی هر مطالعه مانند سوالات تحقیق ، منطقه مطالعه ، حجم نمونه ، متغیرهای وابسته و مستقل ، منابع داده ، رویکرد تحلیلی و یافته های اصلی را شناسایی کردند.</a:t>
            </a:r>
            <a:endParaRPr lang="en-US" dirty="0"/>
          </a:p>
        </p:txBody>
      </p:sp>
    </p:spTree>
    <p:extLst>
      <p:ext uri="{BB962C8B-B14F-4D97-AF65-F5344CB8AC3E}">
        <p14:creationId xmlns:p14="http://schemas.microsoft.com/office/powerpoint/2010/main" val="1643875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3E37-2AF1-43D3-A8BC-A8A96CD2B103}"/>
              </a:ext>
            </a:extLst>
          </p:cNvPr>
          <p:cNvSpPr>
            <a:spLocks noGrp="1"/>
          </p:cNvSpPr>
          <p:nvPr>
            <p:ph type="title"/>
          </p:nvPr>
        </p:nvSpPr>
        <p:spPr>
          <a:xfrm>
            <a:off x="2231136" y="294991"/>
            <a:ext cx="7729728" cy="1188720"/>
          </a:xfrm>
        </p:spPr>
        <p:txBody>
          <a:bodyPr/>
          <a:lstStyle/>
          <a:p>
            <a:pPr algn="l" rtl="0"/>
            <a:r>
              <a:rPr lang="en-US" b="1" dirty="0"/>
              <a:t>Results</a:t>
            </a:r>
            <a:endParaRPr lang="en-US" dirty="0"/>
          </a:p>
        </p:txBody>
      </p:sp>
      <p:sp>
        <p:nvSpPr>
          <p:cNvPr id="3" name="Content Placeholder 2">
            <a:extLst>
              <a:ext uri="{FF2B5EF4-FFF2-40B4-BE49-F238E27FC236}">
                <a16:creationId xmlns:a16="http://schemas.microsoft.com/office/drawing/2014/main" id="{86D06B7A-6DC0-4207-A6C0-C9B737AB42ED}"/>
              </a:ext>
            </a:extLst>
          </p:cNvPr>
          <p:cNvSpPr>
            <a:spLocks noGrp="1"/>
          </p:cNvSpPr>
          <p:nvPr>
            <p:ph idx="1"/>
          </p:nvPr>
        </p:nvSpPr>
        <p:spPr>
          <a:xfrm>
            <a:off x="2231136" y="1854558"/>
            <a:ext cx="7729728" cy="4906850"/>
          </a:xfrm>
        </p:spPr>
        <p:txBody>
          <a:bodyPr>
            <a:normAutofit fontScale="85000" lnSpcReduction="10000"/>
          </a:bodyPr>
          <a:lstStyle/>
          <a:p>
            <a:pPr algn="l" rtl="0"/>
            <a:r>
              <a:rPr lang="en-US" dirty="0"/>
              <a:t>Two of the authors coded various methodological qualities of the 60 studies included in this review</a:t>
            </a:r>
          </a:p>
          <a:p>
            <a:pPr algn="l" rtl="0"/>
            <a:r>
              <a:rPr lang="en-US" dirty="0"/>
              <a:t>six themes:</a:t>
            </a:r>
          </a:p>
          <a:p>
            <a:pPr algn="l" rtl="0"/>
            <a:r>
              <a:rPr lang="en-US" dirty="0"/>
              <a:t>mitigating community flood losses (</a:t>
            </a:r>
            <a:r>
              <a:rPr lang="en-US" i="1" dirty="0"/>
              <a:t>N </a:t>
            </a:r>
            <a:r>
              <a:rPr lang="en-US" dirty="0"/>
              <a:t>= 20); </a:t>
            </a:r>
          </a:p>
          <a:p>
            <a:pPr algn="l" rtl="0"/>
            <a:r>
              <a:rPr lang="en-US" dirty="0"/>
              <a:t>FEMA’s CRS program (</a:t>
            </a:r>
            <a:r>
              <a:rPr lang="en-US" i="1" dirty="0"/>
              <a:t>N </a:t>
            </a:r>
            <a:r>
              <a:rPr lang="en-US" dirty="0"/>
              <a:t>= 16); </a:t>
            </a:r>
          </a:p>
          <a:p>
            <a:pPr algn="l" rtl="0"/>
            <a:r>
              <a:rPr lang="en-US" dirty="0"/>
              <a:t>perceptions and responses to flood events and flood policies (</a:t>
            </a:r>
            <a:r>
              <a:rPr lang="en-US" i="1" dirty="0"/>
              <a:t>N </a:t>
            </a:r>
            <a:r>
              <a:rPr lang="en-US" dirty="0"/>
              <a:t>= 9);</a:t>
            </a:r>
          </a:p>
          <a:p>
            <a:pPr algn="l" rtl="0"/>
            <a:r>
              <a:rPr lang="en-US" dirty="0"/>
              <a:t> understanding communities’ flood risks (</a:t>
            </a:r>
            <a:r>
              <a:rPr lang="en-US" i="1" dirty="0"/>
              <a:t>N</a:t>
            </a:r>
            <a:r>
              <a:rPr lang="en-US" dirty="0"/>
              <a:t> = 7);</a:t>
            </a:r>
          </a:p>
          <a:p>
            <a:pPr algn="l" rtl="0"/>
            <a:r>
              <a:rPr lang="en-US" dirty="0"/>
              <a:t> flood mitigation tools (</a:t>
            </a:r>
            <a:r>
              <a:rPr lang="en-US" i="1" dirty="0"/>
              <a:t>N</a:t>
            </a:r>
            <a:r>
              <a:rPr lang="en-US" dirty="0"/>
              <a:t> = 6); </a:t>
            </a:r>
          </a:p>
          <a:p>
            <a:pPr algn="l" rtl="0"/>
            <a:r>
              <a:rPr lang="en-US" dirty="0"/>
              <a:t>and communities’ efforts to plan for flood events (</a:t>
            </a:r>
            <a:r>
              <a:rPr lang="en-US" i="1" dirty="0"/>
              <a:t>N </a:t>
            </a:r>
            <a:r>
              <a:rPr lang="en-US" dirty="0"/>
              <a:t>= 2).</a:t>
            </a:r>
          </a:p>
          <a:p>
            <a:pPr algn="l" rtl="0"/>
            <a:r>
              <a:rPr lang="en-US" dirty="0"/>
              <a:t> Next, the authors identified the number of studies that focus on a coastal area (</a:t>
            </a:r>
            <a:r>
              <a:rPr lang="en-US" i="1" dirty="0"/>
              <a:t>N </a:t>
            </a:r>
            <a:r>
              <a:rPr lang="en-US" dirty="0"/>
              <a:t>= 20),</a:t>
            </a:r>
          </a:p>
          <a:p>
            <a:pPr algn="l" rtl="0"/>
            <a:r>
              <a:rPr lang="en-US" dirty="0"/>
              <a:t> inland area (</a:t>
            </a:r>
            <a:r>
              <a:rPr lang="en-US" i="1" dirty="0"/>
              <a:t>N </a:t>
            </a:r>
            <a:r>
              <a:rPr lang="en-US" dirty="0"/>
              <a:t>= 6), or both (</a:t>
            </a:r>
            <a:r>
              <a:rPr lang="en-US" i="1" dirty="0"/>
              <a:t>N </a:t>
            </a:r>
            <a:r>
              <a:rPr lang="en-US" dirty="0"/>
              <a:t>= 32).</a:t>
            </a:r>
          </a:p>
        </p:txBody>
      </p:sp>
    </p:spTree>
    <p:extLst>
      <p:ext uri="{BB962C8B-B14F-4D97-AF65-F5344CB8AC3E}">
        <p14:creationId xmlns:p14="http://schemas.microsoft.com/office/powerpoint/2010/main" val="2232433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345F6-3AD1-440D-9938-199F1DF359BD}"/>
              </a:ext>
            </a:extLst>
          </p:cNvPr>
          <p:cNvSpPr>
            <a:spLocks noGrp="1"/>
          </p:cNvSpPr>
          <p:nvPr>
            <p:ph type="title"/>
          </p:nvPr>
        </p:nvSpPr>
        <p:spPr>
          <a:xfrm>
            <a:off x="2592925" y="624110"/>
            <a:ext cx="8911687" cy="766808"/>
          </a:xfrm>
        </p:spPr>
        <p:txBody>
          <a:bodyPr/>
          <a:lstStyle/>
          <a:p>
            <a:pPr algn="r" rtl="1"/>
            <a:r>
              <a:rPr lang="fa-IR" dirty="0"/>
              <a:t>نتایج</a:t>
            </a:r>
            <a:endParaRPr lang="en-US" dirty="0"/>
          </a:p>
        </p:txBody>
      </p:sp>
      <p:sp>
        <p:nvSpPr>
          <p:cNvPr id="3" name="Content Placeholder 2">
            <a:extLst>
              <a:ext uri="{FF2B5EF4-FFF2-40B4-BE49-F238E27FC236}">
                <a16:creationId xmlns:a16="http://schemas.microsoft.com/office/drawing/2014/main" id="{44B99173-7B5B-445E-927C-D870DBE7DF26}"/>
              </a:ext>
            </a:extLst>
          </p:cNvPr>
          <p:cNvSpPr>
            <a:spLocks noGrp="1"/>
          </p:cNvSpPr>
          <p:nvPr>
            <p:ph idx="1"/>
          </p:nvPr>
        </p:nvSpPr>
        <p:spPr>
          <a:xfrm>
            <a:off x="2589212" y="1481070"/>
            <a:ext cx="8915400" cy="4430152"/>
          </a:xfrm>
        </p:spPr>
        <p:txBody>
          <a:bodyPr>
            <a:normAutofit lnSpcReduction="10000"/>
          </a:bodyPr>
          <a:lstStyle/>
          <a:p>
            <a:pPr algn="r" rtl="1"/>
            <a:r>
              <a:rPr lang="fa-IR" dirty="0"/>
              <a:t>دو نفر از نویسندگان ، براساس متدولوژی و کیفیت روش کار 60 مطالعه را که در شش موضوع بررسی شده است ، را کدگذاری کردند:</a:t>
            </a:r>
          </a:p>
          <a:p>
            <a:pPr algn="r" rtl="1"/>
            <a:r>
              <a:rPr lang="fa-IR" dirty="0"/>
              <a:t>کاهش خطرات سیل و تلفات سیل در جامعه (</a:t>
            </a:r>
            <a:r>
              <a:rPr lang="en-US" dirty="0"/>
              <a:t>N = 20</a:t>
            </a:r>
            <a:r>
              <a:rPr lang="fa-IR" dirty="0"/>
              <a:t>)</a:t>
            </a:r>
            <a:r>
              <a:rPr lang="en-US" dirty="0"/>
              <a:t>؛</a:t>
            </a:r>
            <a:endParaRPr lang="fa-IR" dirty="0"/>
          </a:p>
          <a:p>
            <a:pPr algn="r" rtl="1"/>
            <a:r>
              <a:rPr lang="fa-IR" dirty="0"/>
              <a:t>برنامه </a:t>
            </a:r>
            <a:r>
              <a:rPr lang="en-US" dirty="0"/>
              <a:t>CRS FEMA</a:t>
            </a:r>
            <a:r>
              <a:rPr lang="fa-IR" dirty="0"/>
              <a:t> (</a:t>
            </a:r>
            <a:r>
              <a:rPr lang="en-US" dirty="0"/>
              <a:t>n=16</a:t>
            </a:r>
            <a:r>
              <a:rPr lang="fa-IR" dirty="0"/>
              <a:t>)</a:t>
            </a:r>
            <a:r>
              <a:rPr lang="en-US" dirty="0"/>
              <a:t> </a:t>
            </a:r>
          </a:p>
          <a:p>
            <a:pPr algn="r" rtl="1"/>
            <a:r>
              <a:rPr lang="fa-IR" dirty="0"/>
              <a:t>درک و پاسخ به حوادث ناشی از سیل و سیاست های مقابله با سیل (</a:t>
            </a:r>
            <a:r>
              <a:rPr lang="en-US" dirty="0"/>
              <a:t>N = 9</a:t>
            </a:r>
            <a:r>
              <a:rPr lang="fa-IR" dirty="0"/>
              <a:t>)</a:t>
            </a:r>
          </a:p>
          <a:p>
            <a:pPr algn="r" rtl="1"/>
            <a:r>
              <a:rPr lang="fa-IR" dirty="0"/>
              <a:t>درک خطرات ناشی از سیل در جامعه(</a:t>
            </a:r>
            <a:r>
              <a:rPr lang="en-US" dirty="0"/>
              <a:t>N = 7</a:t>
            </a:r>
            <a:r>
              <a:rPr lang="fa-IR" dirty="0"/>
              <a:t>)</a:t>
            </a:r>
            <a:r>
              <a:rPr lang="en-US" dirty="0"/>
              <a:t>؛</a:t>
            </a:r>
            <a:endParaRPr lang="fa-IR" dirty="0"/>
          </a:p>
          <a:p>
            <a:pPr algn="r" rtl="1"/>
            <a:r>
              <a:rPr lang="en-US" dirty="0"/>
              <a:t>  </a:t>
            </a:r>
            <a:r>
              <a:rPr lang="fa-IR" dirty="0"/>
              <a:t>ابزار کاهش خطر سیل (</a:t>
            </a:r>
            <a:r>
              <a:rPr lang="en-US" dirty="0"/>
              <a:t>N = 6</a:t>
            </a:r>
            <a:r>
              <a:rPr lang="fa-IR" dirty="0"/>
              <a:t>)</a:t>
            </a:r>
            <a:r>
              <a:rPr lang="en-US" dirty="0"/>
              <a:t>؛</a:t>
            </a:r>
            <a:r>
              <a:rPr lang="fa-IR" dirty="0"/>
              <a:t>و </a:t>
            </a:r>
          </a:p>
          <a:p>
            <a:pPr algn="r" rtl="1"/>
            <a:r>
              <a:rPr lang="fa-IR" dirty="0"/>
              <a:t>تلاش جامعه برای برنامه ریزی مقابله با حوادث ناشی از سیل (</a:t>
            </a:r>
            <a:r>
              <a:rPr lang="en-US" dirty="0"/>
              <a:t>N=2</a:t>
            </a:r>
            <a:r>
              <a:rPr lang="fa-IR" dirty="0"/>
              <a:t>)</a:t>
            </a:r>
          </a:p>
          <a:p>
            <a:pPr algn="r" rtl="1"/>
            <a:r>
              <a:rPr lang="fa-IR" dirty="0"/>
              <a:t>در مرحله بعدی ، نویسندگان تعداد مطالعاتی را که روی یک منطقه ساحلی (</a:t>
            </a:r>
            <a:r>
              <a:rPr lang="en-US" dirty="0"/>
              <a:t>N=20</a:t>
            </a:r>
            <a:r>
              <a:rPr lang="fa-IR" dirty="0"/>
              <a:t>)</a:t>
            </a:r>
            <a:r>
              <a:rPr lang="en-US" dirty="0"/>
              <a:t>، </a:t>
            </a:r>
            <a:r>
              <a:rPr lang="fa-IR" dirty="0"/>
              <a:t>منطقه داخلی (</a:t>
            </a:r>
            <a:r>
              <a:rPr lang="en-US" dirty="0"/>
              <a:t>N=6 </a:t>
            </a:r>
            <a:r>
              <a:rPr lang="fa-IR" dirty="0"/>
              <a:t>) یا هر دو (</a:t>
            </a:r>
            <a:r>
              <a:rPr lang="en-US" dirty="0"/>
              <a:t>N=32</a:t>
            </a:r>
            <a:r>
              <a:rPr lang="fa-IR" dirty="0"/>
              <a:t>) متمرکز است، را شناسایی کردند.</a:t>
            </a:r>
            <a:endParaRPr lang="en-US" dirty="0"/>
          </a:p>
        </p:txBody>
      </p:sp>
    </p:spTree>
    <p:extLst>
      <p:ext uri="{BB962C8B-B14F-4D97-AF65-F5344CB8AC3E}">
        <p14:creationId xmlns:p14="http://schemas.microsoft.com/office/powerpoint/2010/main" val="2340184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9E574A-AFB2-480D-8C6D-4B3F63CF38AE}"/>
              </a:ext>
            </a:extLst>
          </p:cNvPr>
          <p:cNvPicPr>
            <a:picLocks noChangeAspect="1"/>
          </p:cNvPicPr>
          <p:nvPr/>
        </p:nvPicPr>
        <p:blipFill>
          <a:blip r:embed="rId2"/>
          <a:stretch>
            <a:fillRect/>
          </a:stretch>
        </p:blipFill>
        <p:spPr>
          <a:xfrm>
            <a:off x="708787" y="661268"/>
            <a:ext cx="10011350" cy="5992195"/>
          </a:xfrm>
          <a:prstGeom prst="rect">
            <a:avLst/>
          </a:prstGeom>
        </p:spPr>
      </p:pic>
    </p:spTree>
    <p:extLst>
      <p:ext uri="{BB962C8B-B14F-4D97-AF65-F5344CB8AC3E}">
        <p14:creationId xmlns:p14="http://schemas.microsoft.com/office/powerpoint/2010/main" val="2416286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24E293-1968-4E23-AF7C-EC7AFAA73270}"/>
              </a:ext>
            </a:extLst>
          </p:cNvPr>
          <p:cNvSpPr>
            <a:spLocks noGrp="1"/>
          </p:cNvSpPr>
          <p:nvPr>
            <p:ph idx="1"/>
          </p:nvPr>
        </p:nvSpPr>
        <p:spPr>
          <a:xfrm>
            <a:off x="2589212" y="347731"/>
            <a:ext cx="8915400" cy="6053070"/>
          </a:xfrm>
        </p:spPr>
        <p:txBody>
          <a:bodyPr>
            <a:normAutofit fontScale="92500" lnSpcReduction="10000"/>
          </a:bodyPr>
          <a:lstStyle/>
          <a:p>
            <a:pPr algn="r" rtl="1"/>
            <a:r>
              <a:rPr lang="fa-IR" dirty="0"/>
              <a:t>محل انجام مطالعه:</a:t>
            </a:r>
          </a:p>
          <a:p>
            <a:pPr algn="r" rtl="1"/>
            <a:r>
              <a:rPr lang="fa-IR" dirty="0"/>
              <a:t>اکثر مطالعات، حداقل تا حدی در تگزاس (</a:t>
            </a:r>
            <a:r>
              <a:rPr lang="en-US" dirty="0"/>
              <a:t>N = 17</a:t>
            </a:r>
            <a:r>
              <a:rPr lang="fa-IR" dirty="0"/>
              <a:t>) یا فلوریدا (</a:t>
            </a:r>
            <a:r>
              <a:rPr lang="en-US" dirty="0"/>
              <a:t>N = 15</a:t>
            </a:r>
            <a:r>
              <a:rPr lang="fa-IR" dirty="0"/>
              <a:t>)انجام شده است.</a:t>
            </a:r>
          </a:p>
          <a:p>
            <a:pPr algn="r" rtl="1"/>
            <a:r>
              <a:rPr lang="fa-IR" dirty="0"/>
              <a:t>اکثر مطالعات موجود در این مرور نظام مند با روش کمی انجام شده است (54 = </a:t>
            </a:r>
            <a:r>
              <a:rPr lang="en-US" dirty="0"/>
              <a:t>N</a:t>
            </a:r>
            <a:r>
              <a:rPr lang="fa-IR" dirty="0"/>
              <a:t>) و متکی به داده های ثانویه (47 = </a:t>
            </a:r>
            <a:r>
              <a:rPr lang="en-US" dirty="0"/>
              <a:t>N</a:t>
            </a:r>
            <a:r>
              <a:rPr lang="fa-IR" dirty="0"/>
              <a:t>) جمع آوری شده از منابع دولتی است.</a:t>
            </a:r>
          </a:p>
          <a:p>
            <a:pPr algn="r" rtl="1"/>
            <a:r>
              <a:rPr lang="fa-IR" dirty="0"/>
              <a:t>بررسی حجم نمونه مطالعات انجام شده نشان داد که حداکثر و حداقل حجم نمونه گزارش شده به ترتیب 1.8 میلیون و 1 میلیون نفر در جمعیت های مناطق مورد مطالعه بوده است.</a:t>
            </a:r>
          </a:p>
          <a:p>
            <a:pPr algn="r" rtl="1"/>
            <a:r>
              <a:rPr lang="fa-IR" dirty="0"/>
              <a:t>نویسندگان بر روند صعودی عمومی در تعداد مطالعات منتشر شده در زمینه مدیریت خطر سیل تاکید داشتند</a:t>
            </a:r>
          </a:p>
          <a:p>
            <a:pPr algn="r" rtl="1"/>
            <a:r>
              <a:rPr lang="fa-IR" dirty="0"/>
              <a:t>تعداد نشریات مربوط به مدیریت خطر سیل از سال 2006 افزایش یافته است. بیشترین تعداد نشریه (8 = </a:t>
            </a:r>
            <a:r>
              <a:rPr lang="en-US" dirty="0"/>
              <a:t>N</a:t>
            </a:r>
            <a:r>
              <a:rPr lang="fa-IR" dirty="0"/>
              <a:t>) در سال های 2014 و 2015 بوده است.</a:t>
            </a:r>
          </a:p>
          <a:p>
            <a:pPr algn="r" rtl="1"/>
            <a:r>
              <a:rPr lang="fa-IR" dirty="0"/>
              <a:t>افزایش تعداد مطالعات از سال 2006 منطقی است زیرا از آن زمان به بعد بود که اصطلاح "مدیریت خطر سیل" به طور گسترده ای شناخته و به کار برده شد.</a:t>
            </a:r>
          </a:p>
          <a:p>
            <a:pPr marL="0" indent="0" algn="r" rtl="1">
              <a:buNone/>
            </a:pPr>
            <a:endParaRPr lang="fa-IR" dirty="0"/>
          </a:p>
          <a:p>
            <a:pPr algn="r" rtl="1"/>
            <a:r>
              <a:rPr lang="fa-IR" dirty="0"/>
              <a:t>سرانجام ، از نظر خروجی انتشار مقالات، مجله </a:t>
            </a:r>
            <a:r>
              <a:rPr lang="en-US" dirty="0"/>
              <a:t>Natural Hazards</a:t>
            </a:r>
            <a:r>
              <a:rPr lang="fa-IR" dirty="0"/>
              <a:t> بیشترین تعداد مقاله را منتشر نموده است که 8 مقاله مروری و 6 پایان نامه را شامل می شود. خروجی بیست و یک مورد از 32 مورد مطالعه شده منجر به انتشار مقاله شده است.</a:t>
            </a:r>
            <a:endParaRPr lang="en-US" dirty="0"/>
          </a:p>
        </p:txBody>
      </p:sp>
    </p:spTree>
    <p:extLst>
      <p:ext uri="{BB962C8B-B14F-4D97-AF65-F5344CB8AC3E}">
        <p14:creationId xmlns:p14="http://schemas.microsoft.com/office/powerpoint/2010/main" val="305850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40E99DD-BFDE-4A79-B140-EEE3C468B32C}"/>
              </a:ext>
            </a:extLst>
          </p:cNvPr>
          <p:cNvPicPr>
            <a:picLocks noGrp="1" noChangeAspect="1"/>
          </p:cNvPicPr>
          <p:nvPr>
            <p:ph idx="1"/>
          </p:nvPr>
        </p:nvPicPr>
        <p:blipFill>
          <a:blip r:embed="rId2"/>
          <a:stretch>
            <a:fillRect/>
          </a:stretch>
        </p:blipFill>
        <p:spPr>
          <a:xfrm>
            <a:off x="3784600" y="2217737"/>
            <a:ext cx="6524625" cy="3609975"/>
          </a:xfrm>
          <a:prstGeom prst="rect">
            <a:avLst/>
          </a:prstGeom>
        </p:spPr>
      </p:pic>
    </p:spTree>
    <p:extLst>
      <p:ext uri="{BB962C8B-B14F-4D97-AF65-F5344CB8AC3E}">
        <p14:creationId xmlns:p14="http://schemas.microsoft.com/office/powerpoint/2010/main" val="2532774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C21-3079-44C4-8FDD-9E9B950A4144}"/>
              </a:ext>
            </a:extLst>
          </p:cNvPr>
          <p:cNvSpPr>
            <a:spLocks noGrp="1"/>
          </p:cNvSpPr>
          <p:nvPr>
            <p:ph type="title"/>
          </p:nvPr>
        </p:nvSpPr>
        <p:spPr>
          <a:xfrm>
            <a:off x="2382591" y="160986"/>
            <a:ext cx="9125733" cy="1049628"/>
          </a:xfrm>
        </p:spPr>
        <p:txBody>
          <a:bodyPr>
            <a:normAutofit fontScale="90000"/>
          </a:bodyPr>
          <a:lstStyle/>
          <a:p>
            <a:pPr algn="r" rtl="1"/>
            <a:r>
              <a:rPr lang="fa-IR" dirty="0"/>
              <a:t>یافته های اصلی از بررسی شواهد مربوط به مدیریت خطر سیل</a:t>
            </a:r>
            <a:endParaRPr lang="en-US" dirty="0"/>
          </a:p>
        </p:txBody>
      </p:sp>
      <p:sp>
        <p:nvSpPr>
          <p:cNvPr id="3" name="Content Placeholder 2">
            <a:extLst>
              <a:ext uri="{FF2B5EF4-FFF2-40B4-BE49-F238E27FC236}">
                <a16:creationId xmlns:a16="http://schemas.microsoft.com/office/drawing/2014/main" id="{3C9199DF-4C40-497B-8E4B-30F3062686D8}"/>
              </a:ext>
            </a:extLst>
          </p:cNvPr>
          <p:cNvSpPr>
            <a:spLocks noGrp="1"/>
          </p:cNvSpPr>
          <p:nvPr>
            <p:ph idx="1"/>
          </p:nvPr>
        </p:nvSpPr>
        <p:spPr>
          <a:xfrm>
            <a:off x="2592925" y="1313644"/>
            <a:ext cx="8915400" cy="5383369"/>
          </a:xfrm>
        </p:spPr>
        <p:txBody>
          <a:bodyPr>
            <a:normAutofit/>
          </a:bodyPr>
          <a:lstStyle/>
          <a:p>
            <a:pPr algn="r" rtl="1"/>
            <a:r>
              <a:rPr lang="fa-IR" dirty="0"/>
              <a:t>احصا و حفظ فضای باز یک استراتژی مؤثر برای کاهش خطرات ناشی از سیل است زیرا در مکان یابی مناطق پر خطر مستعد سیل، جلوگیری از توسعه و ساخت و ساز با تراکم بالا در این مناطق و استفاده از این مناطق به عنوان ابزاری برای ذخیره آب سیلاب متمرکز است.</a:t>
            </a:r>
          </a:p>
          <a:p>
            <a:pPr algn="r" rtl="1"/>
            <a:r>
              <a:rPr lang="fa-IR" dirty="0"/>
              <a:t>تالاب ها ابزاری موثر برای کاهش سیل هستند زیرا به تسهیل چرخه آب با عملکرد مناسب کمک می کنند و قادر به جذب و نگهداری مقادیر زیادی آب سیل هستند.</a:t>
            </a:r>
          </a:p>
          <a:p>
            <a:pPr algn="r" rtl="1"/>
            <a:r>
              <a:rPr lang="fa-IR" dirty="0"/>
              <a:t>علاوه بر این ، الگوهای محلی و پیکربندی زمین پیامدهای مهمی در مدیریت ریسک سیل در جامعه دارند زیرا آنها نه تنها در جایی که آب سیل می رود تأثیر می گذارد ، بلکه همچنین تعیین می کند که آیا توسعه در مناطق مستعد سیل اتفاق می افتد (</a:t>
            </a:r>
            <a:r>
              <a:rPr lang="en-US" dirty="0"/>
              <a:t>Brody et al. 2017</a:t>
            </a:r>
            <a:r>
              <a:rPr lang="fa-IR" dirty="0"/>
              <a:t>)</a:t>
            </a:r>
          </a:p>
          <a:p>
            <a:pPr algn="r" rtl="1"/>
            <a:r>
              <a:rPr lang="fa-IR" dirty="0"/>
              <a:t>مطالعات تحت برنامه </a:t>
            </a:r>
            <a:r>
              <a:rPr lang="en-US" dirty="0"/>
              <a:t>CRS FEMA </a:t>
            </a:r>
            <a:r>
              <a:rPr lang="fa-IR" dirty="0"/>
              <a:t>نشان می دهد که ظرفیت محلی، خطر سیل، ویژگی های اقتصادی - اجتماعی و عوامل اقتصادی - سیاسی پیش بینی کننده های قابل توجهی برای مشارکت اولیه و مداوم در برنامه </a:t>
            </a:r>
            <a:r>
              <a:rPr lang="en-US" dirty="0"/>
              <a:t>CRS </a:t>
            </a:r>
            <a:r>
              <a:rPr lang="fa-IR" dirty="0"/>
              <a:t>هستند</a:t>
            </a:r>
          </a:p>
          <a:p>
            <a:pPr algn="r" rtl="1"/>
            <a:r>
              <a:rPr lang="fa-IR" b="1" dirty="0"/>
              <a:t>این مجموعه مطالعات همچنین نشان می دهد که شرکت در برنامه </a:t>
            </a:r>
            <a:r>
              <a:rPr lang="en-US" b="1" dirty="0"/>
              <a:t>CRS FEMA </a:t>
            </a:r>
            <a:r>
              <a:rPr lang="fa-IR" b="1" dirty="0"/>
              <a:t>در واقع یک استراتژی موثر برای کاهش تلفات سیل در جامعه است.</a:t>
            </a:r>
            <a:endParaRPr lang="en-US" b="1" dirty="0"/>
          </a:p>
        </p:txBody>
      </p:sp>
    </p:spTree>
    <p:extLst>
      <p:ext uri="{BB962C8B-B14F-4D97-AF65-F5344CB8AC3E}">
        <p14:creationId xmlns:p14="http://schemas.microsoft.com/office/powerpoint/2010/main" val="4256164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38E022-0190-4A77-B94B-708D8D9BD068}"/>
              </a:ext>
            </a:extLst>
          </p:cNvPr>
          <p:cNvSpPr>
            <a:spLocks noGrp="1"/>
          </p:cNvSpPr>
          <p:nvPr>
            <p:ph idx="1"/>
          </p:nvPr>
        </p:nvSpPr>
        <p:spPr>
          <a:xfrm>
            <a:off x="2589212" y="437881"/>
            <a:ext cx="8915400" cy="5950039"/>
          </a:xfrm>
        </p:spPr>
        <p:txBody>
          <a:bodyPr>
            <a:normAutofit fontScale="92500"/>
          </a:bodyPr>
          <a:lstStyle/>
          <a:p>
            <a:pPr algn="r" rtl="1"/>
            <a:r>
              <a:rPr lang="fa-IR" dirty="0"/>
              <a:t>تم ها یا درون مایه های اصلی:</a:t>
            </a:r>
          </a:p>
          <a:p>
            <a:pPr algn="r" rtl="1"/>
            <a:r>
              <a:rPr lang="fa-IR" dirty="0"/>
              <a:t> </a:t>
            </a:r>
            <a:r>
              <a:rPr lang="fa-IR" b="1" dirty="0"/>
              <a:t>درک و واکنش به حوادث و سیاست های مقابله با سیل اهمیت </a:t>
            </a:r>
            <a:r>
              <a:rPr lang="fa-IR" dirty="0"/>
              <a:t>مشارکت ذینفعان در روند بازیابی سیل و چگونگی تأثیر سیاست های ایالتی و فدرال بر کاهش خطر سیل را نشان می دهد.</a:t>
            </a:r>
          </a:p>
          <a:p>
            <a:pPr algn="r" rtl="1"/>
            <a:r>
              <a:rPr lang="fa-IR" dirty="0"/>
              <a:t>مطالعاتی که ابزارهای موجود برای کاهش خطر سیل را بررسی کرده اند نشان می دهد که برنامه 100 ساله کاهش خطرات سیل ممکن است ابزار کافی برای اندازه گیری خطرات سیل در جامعه نباشد.</a:t>
            </a:r>
          </a:p>
          <a:p>
            <a:pPr algn="r" rtl="1"/>
            <a:r>
              <a:rPr lang="fa-IR" dirty="0"/>
              <a:t>یکسری مطالعات مشتمل بر درک آسیب پذیری جامعه و خطرات ناشی از سیل نشان می دهند که عوامل اجتماعی (مثل ویژگی های جامعه شناختی جمعیتی) ، عوامل فیزیکی (مثل ویژگی های چشم اندازی) و عوامل سازمانی (مثل ظرفیت سازمانی) در خطر سیل یک جامعه نقش دارند.</a:t>
            </a:r>
          </a:p>
          <a:p>
            <a:pPr algn="r" rtl="1"/>
            <a:r>
              <a:rPr lang="fa-IR" b="1" dirty="0"/>
              <a:t>جوامعی که درصد بالاتری از جمعیت آسیب پذیر به لحاظ اجتماعی و ظرفیت سازمانی کمتری دارند ، خطرات سیل بیشتری دارند و نمی توان سیلهای بزرگتر را فقط با دستکاری چشم اندازها و ساختارها مدیریت کرد.</a:t>
            </a:r>
          </a:p>
          <a:p>
            <a:pPr algn="r" rtl="1"/>
            <a:r>
              <a:rPr lang="fa-IR" dirty="0"/>
              <a:t>سرانجام و تا حدودی شگفت آور مطالعات بررسی تلاش جوامع (ایالت ها) برای برنامه ریزی برای حوادث سیل نشان می دهد که توسعه و کیفیت برنامه های کاهش خطرات سیل تاثیر چندانی در کاهش تلفات سیل ندارند.</a:t>
            </a:r>
            <a:endParaRPr lang="en-US" dirty="0"/>
          </a:p>
        </p:txBody>
      </p:sp>
    </p:spTree>
    <p:extLst>
      <p:ext uri="{BB962C8B-B14F-4D97-AF65-F5344CB8AC3E}">
        <p14:creationId xmlns:p14="http://schemas.microsoft.com/office/powerpoint/2010/main" val="3023808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515BF-9941-4E6C-8A0B-A0015CDE2A69}"/>
              </a:ext>
            </a:extLst>
          </p:cNvPr>
          <p:cNvSpPr>
            <a:spLocks noGrp="1"/>
          </p:cNvSpPr>
          <p:nvPr>
            <p:ph type="title"/>
          </p:nvPr>
        </p:nvSpPr>
        <p:spPr>
          <a:xfrm>
            <a:off x="2592925" y="624110"/>
            <a:ext cx="8911687" cy="650898"/>
          </a:xfrm>
        </p:spPr>
        <p:txBody>
          <a:bodyPr/>
          <a:lstStyle/>
          <a:p>
            <a:pPr algn="r" rtl="1"/>
            <a:r>
              <a:rPr lang="fa-IR" dirty="0"/>
              <a:t>بحث</a:t>
            </a:r>
            <a:endParaRPr lang="en-US" dirty="0"/>
          </a:p>
        </p:txBody>
      </p:sp>
      <p:sp>
        <p:nvSpPr>
          <p:cNvPr id="3" name="Content Placeholder 2">
            <a:extLst>
              <a:ext uri="{FF2B5EF4-FFF2-40B4-BE49-F238E27FC236}">
                <a16:creationId xmlns:a16="http://schemas.microsoft.com/office/drawing/2014/main" id="{A5F0DD07-D77C-4C86-8B01-48CE37D82C20}"/>
              </a:ext>
            </a:extLst>
          </p:cNvPr>
          <p:cNvSpPr>
            <a:spLocks noGrp="1"/>
          </p:cNvSpPr>
          <p:nvPr>
            <p:ph idx="1"/>
          </p:nvPr>
        </p:nvSpPr>
        <p:spPr>
          <a:xfrm>
            <a:off x="2589212" y="1275007"/>
            <a:ext cx="8915400" cy="5203065"/>
          </a:xfrm>
        </p:spPr>
        <p:txBody>
          <a:bodyPr>
            <a:normAutofit/>
          </a:bodyPr>
          <a:lstStyle/>
          <a:p>
            <a:pPr algn="r" rtl="1"/>
            <a:r>
              <a:rPr lang="fa-IR" dirty="0"/>
              <a:t>نویسندگان مجموعه ای از درس های  عملی را که منتج از مضامین و یافته های اصلی مطالعات انجام شده است را معرفی و  ارائه نمودند. این درس ها براساس مضامین و درون مایه های مطالعات انجام شده، بدست آمده اند:</a:t>
            </a:r>
          </a:p>
          <a:p>
            <a:pPr algn="r" rtl="1"/>
            <a:r>
              <a:rPr lang="fa-IR" dirty="0"/>
              <a:t>کاهش تلفات سیل جامعه (</a:t>
            </a:r>
            <a:r>
              <a:rPr lang="en-US" sz="1800" b="0" i="0" u="none" strike="noStrike" baseline="0" dirty="0">
                <a:latin typeface="STIX-Regular"/>
              </a:rPr>
              <a:t>mitigating community flood losses</a:t>
            </a:r>
            <a:r>
              <a:rPr lang="fa-IR" sz="1800" b="0" i="0" u="none" strike="noStrike" baseline="0" dirty="0">
                <a:latin typeface="STIX-Regular"/>
              </a:rPr>
              <a:t>)</a:t>
            </a:r>
            <a:endParaRPr lang="fa-IR" dirty="0"/>
          </a:p>
          <a:p>
            <a:pPr algn="r" rtl="1"/>
            <a:r>
              <a:rPr lang="fa-IR" dirty="0"/>
              <a:t>برنامه سیستم رتبه بندی جامعه </a:t>
            </a:r>
            <a:r>
              <a:rPr lang="en-US" dirty="0"/>
              <a:t>FEMA.</a:t>
            </a:r>
            <a:r>
              <a:rPr lang="fa-IR" dirty="0"/>
              <a:t> (</a:t>
            </a:r>
            <a:r>
              <a:rPr lang="en-US" sz="1800" b="0" i="0" u="none" strike="noStrike" baseline="0" dirty="0">
                <a:latin typeface="STIX-Regular"/>
              </a:rPr>
              <a:t>FEMA’s Community Rating System program</a:t>
            </a:r>
            <a:r>
              <a:rPr lang="fa-IR" sz="1800" b="0" i="0" u="none" strike="noStrike" baseline="0" dirty="0">
                <a:latin typeface="STIX-Regular"/>
              </a:rPr>
              <a:t>)</a:t>
            </a:r>
            <a:endParaRPr lang="fa-IR" dirty="0"/>
          </a:p>
          <a:p>
            <a:pPr algn="r" rtl="1"/>
            <a:r>
              <a:rPr lang="fa-IR" dirty="0"/>
              <a:t>درک و پاسخ به حوادث سیل و سیاست های سیل. (</a:t>
            </a:r>
            <a:r>
              <a:rPr lang="en-US" sz="1800" b="0" i="0" u="none" strike="noStrike" baseline="0" dirty="0">
                <a:latin typeface="STIX-Regular"/>
              </a:rPr>
              <a:t>perceptions and responses to flood events and flood policies</a:t>
            </a:r>
            <a:r>
              <a:rPr lang="fa-IR" sz="1800" b="0" i="0" u="none" strike="noStrike" baseline="0" dirty="0">
                <a:latin typeface="STIX-Regular"/>
              </a:rPr>
              <a:t>)</a:t>
            </a:r>
            <a:endParaRPr lang="fa-IR" dirty="0"/>
          </a:p>
          <a:p>
            <a:pPr algn="r" rtl="1"/>
            <a:r>
              <a:rPr lang="fa-IR" dirty="0"/>
              <a:t>درک آسیب پذیری جوامع و خطرات سیل. (</a:t>
            </a:r>
            <a:r>
              <a:rPr lang="en-US" sz="1800" b="0" i="0" u="none" strike="noStrike" baseline="0" dirty="0">
                <a:latin typeface="STIX-Regular"/>
              </a:rPr>
              <a:t>understanding communities’ vulnerabilities and flood risks</a:t>
            </a:r>
            <a:r>
              <a:rPr lang="fa-IR" sz="1800" b="0" i="0" u="none" strike="noStrike" baseline="0" dirty="0">
                <a:latin typeface="STIX-Regular"/>
              </a:rPr>
              <a:t>)</a:t>
            </a:r>
            <a:endParaRPr lang="fa-IR" dirty="0"/>
          </a:p>
          <a:p>
            <a:pPr algn="r" rtl="1"/>
            <a:r>
              <a:rPr lang="fa-IR" dirty="0"/>
              <a:t>ابزار کاهش خطر سیل (</a:t>
            </a:r>
            <a:r>
              <a:rPr lang="en-US" sz="1800" b="0" i="0" u="none" strike="noStrike" baseline="0" dirty="0">
                <a:latin typeface="STIX-Regular"/>
              </a:rPr>
              <a:t>flood mitigation tools</a:t>
            </a:r>
            <a:r>
              <a:rPr lang="fa-IR" dirty="0"/>
              <a:t> )</a:t>
            </a:r>
          </a:p>
          <a:p>
            <a:pPr algn="r" rtl="1"/>
            <a:r>
              <a:rPr lang="fa-IR" dirty="0"/>
              <a:t>تلاش جوامع و ایالت ها برای برنامه ریزی جهت مقابله با حوادث ناشی از سیل. (</a:t>
            </a:r>
            <a:r>
              <a:rPr lang="en-US" sz="1800" b="0" i="0" u="none" strike="noStrike" baseline="0" dirty="0">
                <a:latin typeface="STIX-Regular"/>
              </a:rPr>
              <a:t>communities’ efforts to plan for flood events</a:t>
            </a:r>
            <a:r>
              <a:rPr lang="fa-IR" sz="1800" b="0" i="0" u="none" strike="noStrike" baseline="0" dirty="0">
                <a:latin typeface="STIX-Regular"/>
              </a:rPr>
              <a:t>)</a:t>
            </a:r>
            <a:endParaRPr lang="en-US" dirty="0"/>
          </a:p>
        </p:txBody>
      </p:sp>
    </p:spTree>
    <p:extLst>
      <p:ext uri="{BB962C8B-B14F-4D97-AF65-F5344CB8AC3E}">
        <p14:creationId xmlns:p14="http://schemas.microsoft.com/office/powerpoint/2010/main" val="3511515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2DE9E6-1AC9-412C-A510-5D2A83A19C65}"/>
              </a:ext>
            </a:extLst>
          </p:cNvPr>
          <p:cNvSpPr>
            <a:spLocks noGrp="1"/>
          </p:cNvSpPr>
          <p:nvPr>
            <p:ph idx="1"/>
          </p:nvPr>
        </p:nvSpPr>
        <p:spPr>
          <a:xfrm>
            <a:off x="2589212" y="643944"/>
            <a:ext cx="8915400" cy="5267278"/>
          </a:xfrm>
        </p:spPr>
        <p:txBody>
          <a:bodyPr/>
          <a:lstStyle/>
          <a:p>
            <a:pPr algn="r" rtl="1"/>
            <a:r>
              <a:rPr lang="fa-IR" dirty="0"/>
              <a:t>این در حالی است که این درس ها به گونه ای پیشنهاد شده اند که مرتبط با افراد تصمیم گیر در زمینه مدیریت خطر سیل در سراسر ایالات متحده می باشد .</a:t>
            </a:r>
          </a:p>
          <a:p>
            <a:pPr algn="r" rtl="1"/>
            <a:r>
              <a:rPr lang="fa-IR" dirty="0"/>
              <a:t>ما نویسندگان این مقاله اذعان داریم که این درس ها برای هر جامعه ای مناسب نیستند. از این رو  استدلال ما این است که در صورت لزوم  تصمیم گیرندگان مدیریت سیل باید به اجرای این درس ها را در نظر داشته باشند.</a:t>
            </a:r>
          </a:p>
          <a:p>
            <a:pPr algn="r" rtl="1"/>
            <a:r>
              <a:rPr lang="fa-IR" dirty="0"/>
              <a:t>میزان کاربرد این درس ها آن تا حد زیادی به خطرات ناشی از سیل و منابع جامعه مانند بودجه ، کارمندان و تجربه بستگی دارد.</a:t>
            </a:r>
            <a:endParaRPr lang="en-US" dirty="0"/>
          </a:p>
        </p:txBody>
      </p:sp>
    </p:spTree>
    <p:extLst>
      <p:ext uri="{BB962C8B-B14F-4D97-AF65-F5344CB8AC3E}">
        <p14:creationId xmlns:p14="http://schemas.microsoft.com/office/powerpoint/2010/main" val="3475297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D7F2-CD83-42D8-87D6-FDF2E703AF4A}"/>
              </a:ext>
            </a:extLst>
          </p:cNvPr>
          <p:cNvSpPr>
            <a:spLocks noGrp="1"/>
          </p:cNvSpPr>
          <p:nvPr>
            <p:ph type="title"/>
          </p:nvPr>
        </p:nvSpPr>
        <p:spPr/>
        <p:txBody>
          <a:bodyPr>
            <a:normAutofit/>
          </a:bodyPr>
          <a:lstStyle/>
          <a:p>
            <a:pPr algn="r" rtl="1"/>
            <a:r>
              <a:rPr lang="fa-IR" dirty="0"/>
              <a:t>کاهش تلفات سیل جامعه</a:t>
            </a:r>
            <a:br>
              <a:rPr lang="fa-IR" dirty="0"/>
            </a:br>
            <a:r>
              <a:rPr lang="fa-IR" dirty="0"/>
              <a:t> (</a:t>
            </a:r>
            <a:r>
              <a:rPr lang="en-US" sz="3600" b="0" i="0" u="none" strike="noStrike" baseline="0" dirty="0">
                <a:latin typeface="STIX-Regular"/>
              </a:rPr>
              <a:t>mitigating community flood losses</a:t>
            </a:r>
            <a:r>
              <a:rPr lang="fa-IR" sz="3600" b="0" i="0" u="none" strike="noStrike" baseline="0" dirty="0">
                <a:latin typeface="STIX-Regular"/>
              </a:rPr>
              <a:t>)</a:t>
            </a:r>
            <a:endParaRPr lang="en-US" dirty="0"/>
          </a:p>
        </p:txBody>
      </p:sp>
      <p:sp>
        <p:nvSpPr>
          <p:cNvPr id="3" name="Content Placeholder 2">
            <a:extLst>
              <a:ext uri="{FF2B5EF4-FFF2-40B4-BE49-F238E27FC236}">
                <a16:creationId xmlns:a16="http://schemas.microsoft.com/office/drawing/2014/main" id="{6EB74269-6688-4534-BED4-7B5DCF69C9DF}"/>
              </a:ext>
            </a:extLst>
          </p:cNvPr>
          <p:cNvSpPr>
            <a:spLocks noGrp="1"/>
          </p:cNvSpPr>
          <p:nvPr>
            <p:ph idx="1"/>
          </p:nvPr>
        </p:nvSpPr>
        <p:spPr/>
        <p:txBody>
          <a:bodyPr>
            <a:normAutofit fontScale="92500" lnSpcReduction="10000"/>
          </a:bodyPr>
          <a:lstStyle/>
          <a:p>
            <a:pPr algn="r" rtl="1"/>
            <a:r>
              <a:rPr lang="fa-IR" b="1" dirty="0"/>
              <a:t>درس اول</a:t>
            </a:r>
            <a:r>
              <a:rPr lang="fa-IR" dirty="0"/>
              <a:t>: درک این موضوع که به احصا فضای آزاد و حفاظت از تالاب ها از موثرترین رویکردها برای کاهش تلفات سیل است.</a:t>
            </a:r>
          </a:p>
          <a:p>
            <a:pPr algn="r" rtl="1"/>
            <a:r>
              <a:rPr lang="fa-IR" dirty="0"/>
              <a:t>به دست آوردن فضای باز به یک فرآیند سه مرحله ای اشاره دارد که به موجب آن تأکید بر مکان یابی مناطق پر خطر ، مستعد سیل ، جلوگیری از توسعه تراکم بالا در این مناطق و استفاده از این مناطق به عنوان ابزاری برای ذخیره آب سیل می باشد.</a:t>
            </a:r>
          </a:p>
          <a:p>
            <a:pPr algn="r" rtl="1"/>
            <a:r>
              <a:rPr lang="fa-IR" dirty="0"/>
              <a:t>شرکت در برنامه سرمایه گذاری </a:t>
            </a:r>
            <a:r>
              <a:rPr lang="en-US" dirty="0"/>
              <a:t>FEMA </a:t>
            </a:r>
            <a:r>
              <a:rPr lang="fa-IR" dirty="0"/>
              <a:t>روش دیگری برای دستیابی به فضای باز است. این برنامه با استفاده از بودجه فدرال از برنامه کمک هزینه برای کاهش خطر سیل تا 75٪ هزینه های مورد نیاز کاهش خطر سیل را تأمین می کند.</a:t>
            </a:r>
          </a:p>
          <a:p>
            <a:pPr algn="r" rtl="1"/>
            <a:r>
              <a:rPr lang="fa-IR" dirty="0"/>
              <a:t>حفاظت از تالاب ها یکی دیگر از ابزارهای کاهش سیل است که خسارات سیل را به میزان قابل توجهی کاهش می دهد</a:t>
            </a:r>
            <a:endParaRPr lang="en-US" dirty="0"/>
          </a:p>
        </p:txBody>
      </p:sp>
    </p:spTree>
    <p:extLst>
      <p:ext uri="{BB962C8B-B14F-4D97-AF65-F5344CB8AC3E}">
        <p14:creationId xmlns:p14="http://schemas.microsoft.com/office/powerpoint/2010/main" val="144132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6B33-7C02-4DA9-BDB9-AD8CF1EE75D6}"/>
              </a:ext>
            </a:extLst>
          </p:cNvPr>
          <p:cNvSpPr>
            <a:spLocks noGrp="1"/>
          </p:cNvSpPr>
          <p:nvPr>
            <p:ph type="title"/>
          </p:nvPr>
        </p:nvSpPr>
        <p:spPr>
          <a:xfrm>
            <a:off x="2592925" y="624110"/>
            <a:ext cx="8911687" cy="689535"/>
          </a:xfrm>
        </p:spPr>
        <p:txBody>
          <a:bodyPr/>
          <a:lstStyle/>
          <a:p>
            <a:pPr algn="r" rtl="1"/>
            <a:r>
              <a:rPr lang="fa-IR" dirty="0"/>
              <a:t>ادامه</a:t>
            </a:r>
            <a:endParaRPr lang="en-US" dirty="0"/>
          </a:p>
        </p:txBody>
      </p:sp>
      <p:sp>
        <p:nvSpPr>
          <p:cNvPr id="3" name="Content Placeholder 2">
            <a:extLst>
              <a:ext uri="{FF2B5EF4-FFF2-40B4-BE49-F238E27FC236}">
                <a16:creationId xmlns:a16="http://schemas.microsoft.com/office/drawing/2014/main" id="{F750E369-BCC7-4731-BABB-891867360D0C}"/>
              </a:ext>
            </a:extLst>
          </p:cNvPr>
          <p:cNvSpPr>
            <a:spLocks noGrp="1"/>
          </p:cNvSpPr>
          <p:nvPr>
            <p:ph idx="1"/>
          </p:nvPr>
        </p:nvSpPr>
        <p:spPr>
          <a:xfrm>
            <a:off x="2589212" y="1416675"/>
            <a:ext cx="8915400" cy="5022761"/>
          </a:xfrm>
        </p:spPr>
        <p:txBody>
          <a:bodyPr/>
          <a:lstStyle/>
          <a:p>
            <a:pPr algn="r" rtl="1"/>
            <a:r>
              <a:rPr lang="fa-IR" b="1" dirty="0"/>
              <a:t>درس 2</a:t>
            </a:r>
            <a:r>
              <a:rPr lang="fa-IR" dirty="0"/>
              <a:t>: بسته به خطرات سیل در جامعه ، الگوهای مختلف توسعه در کاهش تلفات سیل موثرتر هستند.</a:t>
            </a:r>
          </a:p>
          <a:p>
            <a:pPr algn="r" rtl="1"/>
            <a:r>
              <a:rPr lang="fa-IR" dirty="0"/>
              <a:t>ویژگی های ژئوفیزیکی (به عنوان مثال، میزان بارش، خاک و توپوگرافی)، محققان اخیراً نتیجه گرفته اند که ویژگی های اقتصادی اجتماعی و ساختاری نیز پیش بینی کننده های مهمی برای توضیح تفاوت در تلفات سیل در مکان های مختلف هستند.</a:t>
            </a:r>
          </a:p>
          <a:p>
            <a:pPr algn="r" rtl="1"/>
            <a:r>
              <a:rPr lang="fa-IR" dirty="0"/>
              <a:t>درس عملی که از این مطالعات می توان آموخت این است که تصمیم گیرندگان مدیریت سیل باید در مناطقی که خطر سیل کم است توسعه خوشه ای ایجاد کنند و زیرساخت های مقابله با طوفان و با کیفیت بالا مانند حوضچه های نگهداری را ایجاد کنند که به کاهش تأثیرات سیل کمک می کند.</a:t>
            </a:r>
            <a:endParaRPr lang="en-US" dirty="0"/>
          </a:p>
        </p:txBody>
      </p:sp>
    </p:spTree>
    <p:extLst>
      <p:ext uri="{BB962C8B-B14F-4D97-AF65-F5344CB8AC3E}">
        <p14:creationId xmlns:p14="http://schemas.microsoft.com/office/powerpoint/2010/main" val="2721124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A306-0773-4879-BF91-771193A0ECF9}"/>
              </a:ext>
            </a:extLst>
          </p:cNvPr>
          <p:cNvSpPr>
            <a:spLocks noGrp="1"/>
          </p:cNvSpPr>
          <p:nvPr>
            <p:ph type="title"/>
          </p:nvPr>
        </p:nvSpPr>
        <p:spPr>
          <a:xfrm>
            <a:off x="2592925" y="624110"/>
            <a:ext cx="8911687" cy="702414"/>
          </a:xfrm>
        </p:spPr>
        <p:txBody>
          <a:bodyPr/>
          <a:lstStyle/>
          <a:p>
            <a:pPr algn="r" rtl="1"/>
            <a:r>
              <a:rPr lang="fa-IR" dirty="0"/>
              <a:t>برنامه سیستم رتبه بندی جامعه </a:t>
            </a:r>
            <a:r>
              <a:rPr lang="en-US" dirty="0"/>
              <a:t>FEMA</a:t>
            </a:r>
          </a:p>
        </p:txBody>
      </p:sp>
      <p:sp>
        <p:nvSpPr>
          <p:cNvPr id="3" name="Content Placeholder 2">
            <a:extLst>
              <a:ext uri="{FF2B5EF4-FFF2-40B4-BE49-F238E27FC236}">
                <a16:creationId xmlns:a16="http://schemas.microsoft.com/office/drawing/2014/main" id="{44B8F2CE-1666-4F0F-BC30-C55DD957064A}"/>
              </a:ext>
            </a:extLst>
          </p:cNvPr>
          <p:cNvSpPr>
            <a:spLocks noGrp="1"/>
          </p:cNvSpPr>
          <p:nvPr>
            <p:ph idx="1"/>
          </p:nvPr>
        </p:nvSpPr>
        <p:spPr>
          <a:xfrm>
            <a:off x="2589212" y="1481070"/>
            <a:ext cx="8915400" cy="5112912"/>
          </a:xfrm>
        </p:spPr>
        <p:txBody>
          <a:bodyPr/>
          <a:lstStyle/>
          <a:p>
            <a:pPr algn="r" rtl="1"/>
            <a:r>
              <a:rPr lang="fa-IR" b="1" dirty="0"/>
              <a:t>درس 3</a:t>
            </a:r>
            <a:r>
              <a:rPr lang="fa-IR" dirty="0"/>
              <a:t>: توجه به هزینه ها و مزایای شرکت در برنامه </a:t>
            </a:r>
            <a:r>
              <a:rPr lang="en-US" dirty="0"/>
              <a:t>CRS FEMA</a:t>
            </a:r>
            <a:r>
              <a:rPr lang="fa-IR" dirty="0"/>
              <a:t>.</a:t>
            </a:r>
          </a:p>
          <a:p>
            <a:pPr algn="r" rtl="1"/>
            <a:r>
              <a:rPr lang="fa-IR" dirty="0"/>
              <a:t>تعداد مطالعات در مورد برنامه </a:t>
            </a:r>
            <a:r>
              <a:rPr lang="en-US" dirty="0"/>
              <a:t>CRS </a:t>
            </a:r>
            <a:r>
              <a:rPr lang="fa-IR" dirty="0"/>
              <a:t> طی دهه گذشته افزایش یافته است (نویسندگان در حال حاضر 44 مطالعه را که برخی از ابعاد </a:t>
            </a:r>
            <a:r>
              <a:rPr lang="en-US" dirty="0"/>
              <a:t>CRS </a:t>
            </a:r>
            <a:r>
              <a:rPr lang="fa-IR" dirty="0"/>
              <a:t>را ارزیابی می کنند بررسی نموده اند) ، که این افزایش تعداد مطالعات احتمالاً به دلیل مزایای درک شده از مشارکت (نظیر کاهش خطر سیل و کاهش بیمه سیل حق بیمه) و تعداد جوامعی که در این برنامه شرکت می کنند می باشد. ت</a:t>
            </a:r>
          </a:p>
          <a:p>
            <a:pPr algn="r" rtl="1"/>
            <a:r>
              <a:rPr lang="fa-IR" dirty="0"/>
              <a:t>حقیقات نشان می دهد که ایالت های شرکت کننده در برنامه </a:t>
            </a:r>
            <a:r>
              <a:rPr lang="en-US" dirty="0"/>
              <a:t>CRS </a:t>
            </a:r>
            <a:r>
              <a:rPr lang="fa-IR" dirty="0"/>
              <a:t>در مقایسه با ایالت هایی که در این برنامه شرکت نمی کنند ، تلفات سیل قابل توجهی کمتری را تجربه می کنند</a:t>
            </a:r>
            <a:endParaRPr lang="en-US" dirty="0"/>
          </a:p>
        </p:txBody>
      </p:sp>
    </p:spTree>
    <p:extLst>
      <p:ext uri="{BB962C8B-B14F-4D97-AF65-F5344CB8AC3E}">
        <p14:creationId xmlns:p14="http://schemas.microsoft.com/office/powerpoint/2010/main" val="3498929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AA39-F69E-454B-BBB8-0112E69D291A}"/>
              </a:ext>
            </a:extLst>
          </p:cNvPr>
          <p:cNvSpPr>
            <a:spLocks noGrp="1"/>
          </p:cNvSpPr>
          <p:nvPr>
            <p:ph type="title"/>
          </p:nvPr>
        </p:nvSpPr>
        <p:spPr>
          <a:xfrm>
            <a:off x="2592925" y="624110"/>
            <a:ext cx="8911687" cy="509231"/>
          </a:xfrm>
        </p:spPr>
        <p:txBody>
          <a:bodyPr>
            <a:normAutofit fontScale="90000"/>
          </a:bodyPr>
          <a:lstStyle/>
          <a:p>
            <a:pPr algn="r" rtl="1"/>
            <a:r>
              <a:rPr lang="fa-IR" dirty="0"/>
              <a:t>ادامه</a:t>
            </a:r>
            <a:endParaRPr lang="en-US" dirty="0"/>
          </a:p>
        </p:txBody>
      </p:sp>
      <p:sp>
        <p:nvSpPr>
          <p:cNvPr id="3" name="Content Placeholder 2">
            <a:extLst>
              <a:ext uri="{FF2B5EF4-FFF2-40B4-BE49-F238E27FC236}">
                <a16:creationId xmlns:a16="http://schemas.microsoft.com/office/drawing/2014/main" id="{2D799D28-C0C1-484F-83C0-61A10220DBAA}"/>
              </a:ext>
            </a:extLst>
          </p:cNvPr>
          <p:cNvSpPr>
            <a:spLocks noGrp="1"/>
          </p:cNvSpPr>
          <p:nvPr>
            <p:ph idx="1"/>
          </p:nvPr>
        </p:nvSpPr>
        <p:spPr>
          <a:xfrm>
            <a:off x="2589212" y="1378039"/>
            <a:ext cx="8915400" cy="5022761"/>
          </a:xfrm>
        </p:spPr>
        <p:txBody>
          <a:bodyPr/>
          <a:lstStyle/>
          <a:p>
            <a:pPr algn="r" rtl="1"/>
            <a:r>
              <a:rPr lang="fa-IR" dirty="0"/>
              <a:t>سه فعالیت در برنامه </a:t>
            </a:r>
            <a:r>
              <a:rPr lang="en-US" dirty="0"/>
              <a:t>CRS </a:t>
            </a:r>
            <a:r>
              <a:rPr lang="fa-IR" dirty="0"/>
              <a:t> که منجر به بیشترین کاهش خسارات سیل می شود شامل: </a:t>
            </a:r>
          </a:p>
          <a:p>
            <a:pPr algn="r" rtl="1"/>
            <a:r>
              <a:rPr lang="fa-IR" dirty="0"/>
              <a:t>الزامات تخته شناور (</a:t>
            </a:r>
            <a:r>
              <a:rPr lang="en-US" dirty="0"/>
              <a:t>freeboard</a:t>
            </a:r>
            <a:r>
              <a:rPr lang="fa-IR" dirty="0"/>
              <a:t>) در آب –مرز بین خط آب و عرشه کشتی - (نظیر بالا بردن سازه ها از سطح سیل پایه)، </a:t>
            </a:r>
          </a:p>
          <a:p>
            <a:pPr algn="r" rtl="1"/>
            <a:r>
              <a:rPr lang="fa-IR" dirty="0"/>
              <a:t>توسعه و حفاظت از فضاهای باز (نظیر محدود کردن توسعه در مناطق مستعد سیل و استفاده از این مناطق برای ذخیره آب سیل) ، </a:t>
            </a:r>
          </a:p>
          <a:p>
            <a:pPr algn="r" rtl="1"/>
            <a:r>
              <a:rPr lang="fa-IR" dirty="0"/>
              <a:t>حفاظت در مقابله با سیل (نظیر مقاوم سازی ساختمان ها و ساخت پروژه های کوچک کنترل سیل)</a:t>
            </a:r>
          </a:p>
          <a:p>
            <a:pPr algn="r" rtl="1"/>
            <a:r>
              <a:rPr lang="fa-IR" dirty="0"/>
              <a:t>یک درس عملی از این مطالعات این است که تصمیم گیرندگان محلی برای مدیریت سیل باید هزینه ها و مزایای شرکت در برنامه </a:t>
            </a:r>
            <a:r>
              <a:rPr lang="en-US" dirty="0"/>
              <a:t>CRS </a:t>
            </a:r>
            <a:r>
              <a:rPr lang="fa-IR" dirty="0"/>
              <a:t>را در صورتی که قبلاً چنین کاری نکرده اند ، در نظر بگیرند.</a:t>
            </a:r>
            <a:endParaRPr lang="en-US" dirty="0"/>
          </a:p>
        </p:txBody>
      </p:sp>
    </p:spTree>
    <p:extLst>
      <p:ext uri="{BB962C8B-B14F-4D97-AF65-F5344CB8AC3E}">
        <p14:creationId xmlns:p14="http://schemas.microsoft.com/office/powerpoint/2010/main" val="1960695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A73C-EAEE-4CDA-A451-9AABFE4703D7}"/>
              </a:ext>
            </a:extLst>
          </p:cNvPr>
          <p:cNvSpPr>
            <a:spLocks noGrp="1"/>
          </p:cNvSpPr>
          <p:nvPr>
            <p:ph type="title"/>
          </p:nvPr>
        </p:nvSpPr>
        <p:spPr/>
        <p:txBody>
          <a:bodyPr/>
          <a:lstStyle/>
          <a:p>
            <a:pPr algn="r" rtl="1"/>
            <a:r>
              <a:rPr lang="fa-IR" dirty="0"/>
              <a:t>درک و پاسخ به حوادث سیل و سیاست های مقابله با سیل</a:t>
            </a:r>
            <a:endParaRPr lang="en-US" dirty="0"/>
          </a:p>
        </p:txBody>
      </p:sp>
      <p:sp>
        <p:nvSpPr>
          <p:cNvPr id="3" name="Content Placeholder 2">
            <a:extLst>
              <a:ext uri="{FF2B5EF4-FFF2-40B4-BE49-F238E27FC236}">
                <a16:creationId xmlns:a16="http://schemas.microsoft.com/office/drawing/2014/main" id="{351DC1D1-02AA-4D05-8EE5-D68C01C34BAB}"/>
              </a:ext>
            </a:extLst>
          </p:cNvPr>
          <p:cNvSpPr>
            <a:spLocks noGrp="1"/>
          </p:cNvSpPr>
          <p:nvPr>
            <p:ph idx="1"/>
          </p:nvPr>
        </p:nvSpPr>
        <p:spPr/>
        <p:txBody>
          <a:bodyPr/>
          <a:lstStyle/>
          <a:p>
            <a:pPr algn="r" rtl="1"/>
            <a:r>
              <a:rPr lang="fa-IR" b="1" dirty="0"/>
              <a:t>درس 4: </a:t>
            </a:r>
            <a:r>
              <a:rPr lang="fa-IR" dirty="0"/>
              <a:t>مشارکت و درگیر نمودن مردم و اعضای جامعه در فرایندهای برنامه ریزی و بازیابی سیل.</a:t>
            </a:r>
          </a:p>
          <a:p>
            <a:pPr algn="r" rtl="1"/>
            <a:r>
              <a:rPr lang="fa-IR" dirty="0"/>
              <a:t>سیل کلرادو نشان می دهد که افرادی که در فرایندهای بازیابی سیل شرکت می کنند ، بر چگونگی درک خطرات سیل در سطح جامعه تأثیر می گذارند.</a:t>
            </a:r>
          </a:p>
          <a:p>
            <a:pPr algn="r" rtl="1"/>
            <a:r>
              <a:rPr lang="fa-IR" dirty="0"/>
              <a:t>درس عملی در اینجا این است که مشارکت جامعه هنگام برنامه ریزی و بازیابی از خطرات سیل ضروری است زیرا این مشارکت می تواند درک جوامع از خطرات سیل را بهبود بخشد و اعتماد را بین اعضای جامعه و تصمیم گیرندگان محلی برای مدیریت سیل ایجاد کند.</a:t>
            </a:r>
            <a:endParaRPr lang="en-US" dirty="0"/>
          </a:p>
        </p:txBody>
      </p:sp>
    </p:spTree>
    <p:extLst>
      <p:ext uri="{BB962C8B-B14F-4D97-AF65-F5344CB8AC3E}">
        <p14:creationId xmlns:p14="http://schemas.microsoft.com/office/powerpoint/2010/main" val="1132962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68952-0947-4CEF-A2D3-58BDA8DB4665}"/>
              </a:ext>
            </a:extLst>
          </p:cNvPr>
          <p:cNvSpPr>
            <a:spLocks noGrp="1"/>
          </p:cNvSpPr>
          <p:nvPr>
            <p:ph type="title"/>
          </p:nvPr>
        </p:nvSpPr>
        <p:spPr/>
        <p:txBody>
          <a:bodyPr/>
          <a:lstStyle/>
          <a:p>
            <a:pPr algn="r" rtl="1"/>
            <a:r>
              <a:rPr lang="fa-IR" dirty="0"/>
              <a:t>درک آسیب پذیری جوامع (ایالت ها) و خطرات ناشی از سیل</a:t>
            </a:r>
            <a:endParaRPr lang="en-US" dirty="0"/>
          </a:p>
        </p:txBody>
      </p:sp>
      <p:sp>
        <p:nvSpPr>
          <p:cNvPr id="3" name="Content Placeholder 2">
            <a:extLst>
              <a:ext uri="{FF2B5EF4-FFF2-40B4-BE49-F238E27FC236}">
                <a16:creationId xmlns:a16="http://schemas.microsoft.com/office/drawing/2014/main" id="{CDC22192-ADDD-43A2-9518-DC8B900DD746}"/>
              </a:ext>
            </a:extLst>
          </p:cNvPr>
          <p:cNvSpPr>
            <a:spLocks noGrp="1"/>
          </p:cNvSpPr>
          <p:nvPr>
            <p:ph idx="1"/>
          </p:nvPr>
        </p:nvSpPr>
        <p:spPr>
          <a:xfrm>
            <a:off x="2589212" y="2133600"/>
            <a:ext cx="8915400" cy="4100290"/>
          </a:xfrm>
        </p:spPr>
        <p:txBody>
          <a:bodyPr/>
          <a:lstStyle/>
          <a:p>
            <a:pPr algn="r" rtl="1"/>
            <a:r>
              <a:rPr lang="fa-IR" b="1" dirty="0"/>
              <a:t>درس 5: </a:t>
            </a:r>
            <a:r>
              <a:rPr lang="fa-IR" dirty="0"/>
              <a:t>توجه به جمعیت های آسیب پذیر اجتماعی را در برنامه های مدیریت خطر سیل در </a:t>
            </a:r>
          </a:p>
          <a:p>
            <a:pPr algn="r" rtl="1"/>
            <a:r>
              <a:rPr lang="fa-IR" dirty="0"/>
              <a:t>به عنوان مثال، توجه به این موضوع که احتمال تلفات سیل با درصد بالاتر از جمعیت آسیب پذیر اجتماعی به طور قابل توجهی افزایش می یابد.</a:t>
            </a:r>
          </a:p>
          <a:p>
            <a:pPr algn="r" rtl="1"/>
            <a:r>
              <a:rPr lang="fa-IR" dirty="0"/>
              <a:t>درس عملی که از این مطالعات می توان آموخت این است که جمعیت آسیب پذیر اجتماعی هنگام مدیریت خطر سیل با چالشهای منحصر به فردی روبرو می شوند.</a:t>
            </a:r>
          </a:p>
          <a:p>
            <a:pPr algn="r" rtl="1"/>
            <a:r>
              <a:rPr lang="fa-IR" dirty="0"/>
              <a:t>تصمیم گیرندگان مدیریت مقابله با سیل باید در فعالیت های مدیریت سیل به طور خاص برای جمعیت های آسیب پذیر اجتماعی قبل ، حین و بعد از حوادث سیل سرمایه گذاری کنند</a:t>
            </a:r>
            <a:endParaRPr lang="en-US" dirty="0"/>
          </a:p>
        </p:txBody>
      </p:sp>
    </p:spTree>
    <p:extLst>
      <p:ext uri="{BB962C8B-B14F-4D97-AF65-F5344CB8AC3E}">
        <p14:creationId xmlns:p14="http://schemas.microsoft.com/office/powerpoint/2010/main" val="3127843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EF4E-0243-4F0B-82FE-8CC316633FDC}"/>
              </a:ext>
            </a:extLst>
          </p:cNvPr>
          <p:cNvSpPr>
            <a:spLocks noGrp="1"/>
          </p:cNvSpPr>
          <p:nvPr>
            <p:ph type="title"/>
          </p:nvPr>
        </p:nvSpPr>
        <p:spPr>
          <a:xfrm>
            <a:off x="2592925" y="624110"/>
            <a:ext cx="8911687" cy="805445"/>
          </a:xfrm>
        </p:spPr>
        <p:txBody>
          <a:bodyPr/>
          <a:lstStyle/>
          <a:p>
            <a:pPr algn="r" rtl="1"/>
            <a:r>
              <a:rPr lang="fa-IR" dirty="0"/>
              <a:t>ابزارهای کاهش خطر سیل</a:t>
            </a:r>
            <a:endParaRPr lang="en-US" dirty="0"/>
          </a:p>
        </p:txBody>
      </p:sp>
      <p:sp>
        <p:nvSpPr>
          <p:cNvPr id="3" name="Content Placeholder 2">
            <a:extLst>
              <a:ext uri="{FF2B5EF4-FFF2-40B4-BE49-F238E27FC236}">
                <a16:creationId xmlns:a16="http://schemas.microsoft.com/office/drawing/2014/main" id="{951BEFF4-2A57-4A8C-A0BB-F2462341376F}"/>
              </a:ext>
            </a:extLst>
          </p:cNvPr>
          <p:cNvSpPr>
            <a:spLocks noGrp="1"/>
          </p:cNvSpPr>
          <p:nvPr>
            <p:ph idx="1"/>
          </p:nvPr>
        </p:nvSpPr>
        <p:spPr>
          <a:xfrm>
            <a:off x="2589212" y="1519707"/>
            <a:ext cx="8915400" cy="4881093"/>
          </a:xfrm>
        </p:spPr>
        <p:txBody>
          <a:bodyPr/>
          <a:lstStyle/>
          <a:p>
            <a:pPr algn="r" rtl="1"/>
            <a:r>
              <a:rPr lang="fa-IR" b="1" dirty="0"/>
              <a:t>درس 6: </a:t>
            </a:r>
            <a:r>
              <a:rPr lang="fa-IR" dirty="0"/>
              <a:t>تکیه بر انواع ابزارهای مدیریت زمین های سیل خیز جهت ترسیم نقشه خطر سیل </a:t>
            </a:r>
          </a:p>
          <a:p>
            <a:pPr algn="r" rtl="1"/>
            <a:r>
              <a:rPr lang="fa-IR" dirty="0"/>
              <a:t>ایالت هایی که در زمین های سیل خیز در بازه 100 ساله قرار دارند یک درصد احتمال طغیان در هر سال را دارند (</a:t>
            </a:r>
            <a:r>
              <a:rPr lang="en-US" dirty="0"/>
              <a:t>FEMA 2017</a:t>
            </a:r>
            <a:r>
              <a:rPr lang="fa-IR" dirty="0"/>
              <a:t>)</a:t>
            </a:r>
          </a:p>
          <a:p>
            <a:pPr algn="r" rtl="1"/>
            <a:r>
              <a:rPr lang="fa-IR" dirty="0"/>
              <a:t>مطالعات نشان می دهد که شناسایی زمین های سیل خیز در بازه 100 ساله ممکن است نشانگر کافی برای ترسیم نقشه خطرات سیل در ایالت ها نباشد.یک توضیح احتمالی برای این یافته ها این است که نقشه های سیل </a:t>
            </a:r>
            <a:r>
              <a:rPr lang="en-US" dirty="0"/>
              <a:t>FEMA </a:t>
            </a:r>
            <a:r>
              <a:rPr lang="fa-IR" dirty="0"/>
              <a:t>که مشخص کننده زمین های مستعد سیل در بازه 100 ساله در یک منطقه جغرافیایی معین هستند، مرتباً به روز رسانی نمی شوند.</a:t>
            </a:r>
            <a:endParaRPr lang="en-US" dirty="0"/>
          </a:p>
        </p:txBody>
      </p:sp>
    </p:spTree>
    <p:extLst>
      <p:ext uri="{BB962C8B-B14F-4D97-AF65-F5344CB8AC3E}">
        <p14:creationId xmlns:p14="http://schemas.microsoft.com/office/powerpoint/2010/main" val="1253770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0D61-6794-4FA5-BA0B-80779C04ADC5}"/>
              </a:ext>
            </a:extLst>
          </p:cNvPr>
          <p:cNvSpPr>
            <a:spLocks noGrp="1"/>
          </p:cNvSpPr>
          <p:nvPr>
            <p:ph type="title"/>
          </p:nvPr>
        </p:nvSpPr>
        <p:spPr/>
        <p:txBody>
          <a:bodyPr/>
          <a:lstStyle/>
          <a:p>
            <a:pPr algn="r" rtl="1"/>
            <a:r>
              <a:rPr lang="fa-IR" dirty="0"/>
              <a:t>تلاش جوامع (ایالت ها) برای برنامه ریزی جهت مقابله با حوادث ناشی از سیل</a:t>
            </a:r>
            <a:endParaRPr lang="en-US" dirty="0"/>
          </a:p>
        </p:txBody>
      </p:sp>
      <p:sp>
        <p:nvSpPr>
          <p:cNvPr id="3" name="Content Placeholder 2">
            <a:extLst>
              <a:ext uri="{FF2B5EF4-FFF2-40B4-BE49-F238E27FC236}">
                <a16:creationId xmlns:a16="http://schemas.microsoft.com/office/drawing/2014/main" id="{BC88574A-42B1-4365-8030-36E408CAF600}"/>
              </a:ext>
            </a:extLst>
          </p:cNvPr>
          <p:cNvSpPr>
            <a:spLocks noGrp="1"/>
          </p:cNvSpPr>
          <p:nvPr>
            <p:ph idx="1"/>
          </p:nvPr>
        </p:nvSpPr>
        <p:spPr>
          <a:xfrm>
            <a:off x="2589212" y="2133599"/>
            <a:ext cx="8915400" cy="4344473"/>
          </a:xfrm>
        </p:spPr>
        <p:txBody>
          <a:bodyPr>
            <a:normAutofit lnSpcReduction="10000"/>
          </a:bodyPr>
          <a:lstStyle/>
          <a:p>
            <a:pPr algn="r" rtl="1"/>
            <a:r>
              <a:rPr lang="fa-IR" b="1" dirty="0"/>
              <a:t>درس 7: </a:t>
            </a:r>
            <a:r>
              <a:rPr lang="fa-IR" dirty="0"/>
              <a:t>اطمینان از اینکه برنامه های کاهش سیل به طور کامل اجرا شده و به طور مداوم تجدید نظر می شود.</a:t>
            </a:r>
          </a:p>
          <a:p>
            <a:pPr algn="r" rtl="1"/>
            <a:r>
              <a:rPr lang="fa-IR" dirty="0"/>
              <a:t>برای درخواست و دریافت بودجه تحت برنامه های کمک هزینه کاهش خطرات </a:t>
            </a:r>
            <a:r>
              <a:rPr lang="en-US" dirty="0"/>
              <a:t>FEMA ، </a:t>
            </a:r>
            <a:r>
              <a:rPr lang="fa-IR" dirty="0"/>
              <a:t>جوامع محلی باید برنامه های جامع کاهش خطر با "رویکرد برنامه های کاهش چند خطر" را تهیه کنند (</a:t>
            </a:r>
            <a:r>
              <a:rPr lang="en-US" dirty="0"/>
              <a:t>FEMA 2015</a:t>
            </a:r>
            <a:r>
              <a:rPr lang="fa-IR" dirty="0"/>
              <a:t>)</a:t>
            </a:r>
          </a:p>
          <a:p>
            <a:pPr algn="r" rtl="1"/>
            <a:r>
              <a:rPr lang="fa-IR" dirty="0"/>
              <a:t>شگفت آور اینکه، مطالعات بررسی برنامه ریزی در سطح جامعه برای حوادث سیل نشان می دهد که توسعه و کیفیت برنامه های کاهش خطر اثرات چندانی بر تلفات ناشی از سیل ندارد</a:t>
            </a:r>
          </a:p>
          <a:p>
            <a:pPr algn="r" rtl="1"/>
            <a:r>
              <a:rPr lang="fa-IR" dirty="0"/>
              <a:t>توضیح: در حالی که ایالت ها، برنامه های کاهش خطرات متعددی را توسعه می دهند ، ممکن است آنها به استراتژی های مندرج در برنامه عمل نکنند</a:t>
            </a:r>
          </a:p>
          <a:p>
            <a:pPr algn="r" rtl="1"/>
            <a:r>
              <a:rPr lang="fa-IR" dirty="0"/>
              <a:t>علل: کمبود منابع جامعه و یا عدم هماهنگی و تعهد توسط تصمیم گیران محلی برای مدیریت سیل</a:t>
            </a:r>
            <a:endParaRPr lang="en-US" dirty="0"/>
          </a:p>
        </p:txBody>
      </p:sp>
    </p:spTree>
    <p:extLst>
      <p:ext uri="{BB962C8B-B14F-4D97-AF65-F5344CB8AC3E}">
        <p14:creationId xmlns:p14="http://schemas.microsoft.com/office/powerpoint/2010/main" val="1745835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A05A5-F796-4585-AF6D-A790792A91A2}"/>
              </a:ext>
            </a:extLst>
          </p:cNvPr>
          <p:cNvSpPr>
            <a:spLocks noGrp="1"/>
          </p:cNvSpPr>
          <p:nvPr>
            <p:ph idx="1"/>
          </p:nvPr>
        </p:nvSpPr>
        <p:spPr>
          <a:xfrm>
            <a:off x="2589212" y="940158"/>
            <a:ext cx="8915400" cy="4971064"/>
          </a:xfrm>
        </p:spPr>
        <p:txBody>
          <a:bodyPr/>
          <a:lstStyle/>
          <a:p>
            <a:pPr algn="r" rtl="1"/>
            <a:r>
              <a:rPr lang="fa-IR" dirty="0"/>
              <a:t>این توضیحات مربوط به "پارادوکس توسعه ایمن" است و به این ایده اشاره دارد که استانداردهای ساخت و ساز </a:t>
            </a:r>
            <a:r>
              <a:rPr lang="en-US" dirty="0"/>
              <a:t>NFIP </a:t>
            </a:r>
            <a:r>
              <a:rPr lang="fa-IR" dirty="0"/>
              <a:t>می تواند با ایجاد یک احساس کاذب از امنیت که تمایل افراد را برای اقامت در مناطق مستعد سیل افزایش می دهد، توسعه را در مناطق مستعد سیل تحریک کند.</a:t>
            </a:r>
          </a:p>
          <a:p>
            <a:pPr algn="r" rtl="1"/>
            <a:r>
              <a:rPr lang="fa-IR" dirty="0"/>
              <a:t>درس عملی در اینجا این است که افرادی که مسئولیت مدیریت خطرات ناشی از سیل را بر عهده دارند باید توجه داشته باشند که تا چه حد برنامه های محلی برای کاهش خطرات ناشی از سیل با رویکرد کاهش چند خطر و همچنین سیاست های مقابله با سیل را برای ارتقا وتوسعه در مناطق پر خطر اجرا نموده اند.</a:t>
            </a:r>
            <a:endParaRPr lang="en-US" dirty="0"/>
          </a:p>
        </p:txBody>
      </p:sp>
    </p:spTree>
    <p:extLst>
      <p:ext uri="{BB962C8B-B14F-4D97-AF65-F5344CB8AC3E}">
        <p14:creationId xmlns:p14="http://schemas.microsoft.com/office/powerpoint/2010/main" val="608428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F372-6BA6-4FED-92E9-28627CB69559}"/>
              </a:ext>
            </a:extLst>
          </p:cNvPr>
          <p:cNvSpPr>
            <a:spLocks noGrp="1"/>
          </p:cNvSpPr>
          <p:nvPr>
            <p:ph type="title"/>
          </p:nvPr>
        </p:nvSpPr>
        <p:spPr/>
        <p:txBody>
          <a:bodyPr/>
          <a:lstStyle/>
          <a:p>
            <a:pPr algn="r" rtl="1"/>
            <a:r>
              <a:rPr lang="fa-IR" dirty="0"/>
              <a:t>خلاء دانش و جهت دهی به تحقیقات آینده</a:t>
            </a:r>
            <a:endParaRPr lang="en-US" dirty="0"/>
          </a:p>
        </p:txBody>
      </p:sp>
      <p:sp>
        <p:nvSpPr>
          <p:cNvPr id="3" name="Content Placeholder 2">
            <a:extLst>
              <a:ext uri="{FF2B5EF4-FFF2-40B4-BE49-F238E27FC236}">
                <a16:creationId xmlns:a16="http://schemas.microsoft.com/office/drawing/2014/main" id="{57F53DE9-1E0F-46F4-B21D-D9171715487C}"/>
              </a:ext>
            </a:extLst>
          </p:cNvPr>
          <p:cNvSpPr>
            <a:spLocks noGrp="1"/>
          </p:cNvSpPr>
          <p:nvPr>
            <p:ph idx="1"/>
          </p:nvPr>
        </p:nvSpPr>
        <p:spPr>
          <a:xfrm>
            <a:off x="2589212" y="2228045"/>
            <a:ext cx="8915400" cy="1777285"/>
          </a:xfrm>
        </p:spPr>
        <p:txBody>
          <a:bodyPr/>
          <a:lstStyle/>
          <a:p>
            <a:pPr algn="r" rtl="1"/>
            <a:r>
              <a:rPr lang="fa-IR" dirty="0"/>
              <a:t>نویسندگان محدودیت های هر مطالعه و همچنین دستورالعمل های جهت دهی به تحقیقات آینده را بررسی کردند و موضوعات مشترک را شناسایی نمودند. </a:t>
            </a:r>
          </a:p>
          <a:p>
            <a:pPr algn="r" rtl="1"/>
            <a:r>
              <a:rPr lang="fa-IR" dirty="0"/>
              <a:t>مطابق با آنچه که گفته شد، طبق شش تم (درون مایه) که قبلاً مشخص شد ، خلا دانش و جهت دهی به تحقیقات در آینده سازمان دهی گردید.</a:t>
            </a:r>
            <a:endParaRPr lang="en-US" dirty="0"/>
          </a:p>
        </p:txBody>
      </p:sp>
    </p:spTree>
    <p:extLst>
      <p:ext uri="{BB962C8B-B14F-4D97-AF65-F5344CB8AC3E}">
        <p14:creationId xmlns:p14="http://schemas.microsoft.com/office/powerpoint/2010/main" val="37404706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7140-B290-49F1-8626-12D556844A1F}"/>
              </a:ext>
            </a:extLst>
          </p:cNvPr>
          <p:cNvSpPr>
            <a:spLocks noGrp="1"/>
          </p:cNvSpPr>
          <p:nvPr>
            <p:ph type="title"/>
          </p:nvPr>
        </p:nvSpPr>
        <p:spPr/>
        <p:txBody>
          <a:bodyPr/>
          <a:lstStyle/>
          <a:p>
            <a:pPr algn="r" rtl="1"/>
            <a:r>
              <a:rPr lang="fa-IR" dirty="0"/>
              <a:t>کاهش تلفات سیل جامعه</a:t>
            </a:r>
            <a:br>
              <a:rPr lang="fa-IR" dirty="0"/>
            </a:br>
            <a:r>
              <a:rPr lang="fa-IR" dirty="0"/>
              <a:t> (</a:t>
            </a:r>
            <a:r>
              <a:rPr lang="en-US" sz="3600" b="0" i="0" u="none" strike="noStrike" baseline="0" dirty="0">
                <a:latin typeface="STIX-Regular"/>
              </a:rPr>
              <a:t>mitigating community flood losses</a:t>
            </a:r>
            <a:r>
              <a:rPr lang="fa-IR" sz="3600" b="0" i="0" u="none" strike="noStrike" baseline="0" dirty="0">
                <a:latin typeface="STIX-Regular"/>
              </a:rPr>
              <a:t>)</a:t>
            </a:r>
            <a:endParaRPr lang="en-US" dirty="0"/>
          </a:p>
        </p:txBody>
      </p:sp>
      <p:sp>
        <p:nvSpPr>
          <p:cNvPr id="3" name="Content Placeholder 2">
            <a:extLst>
              <a:ext uri="{FF2B5EF4-FFF2-40B4-BE49-F238E27FC236}">
                <a16:creationId xmlns:a16="http://schemas.microsoft.com/office/drawing/2014/main" id="{F9A39B9E-7BB2-4843-87E4-9389B0493920}"/>
              </a:ext>
            </a:extLst>
          </p:cNvPr>
          <p:cNvSpPr>
            <a:spLocks noGrp="1"/>
          </p:cNvSpPr>
          <p:nvPr>
            <p:ph idx="1"/>
          </p:nvPr>
        </p:nvSpPr>
        <p:spPr>
          <a:xfrm>
            <a:off x="2589212" y="2588654"/>
            <a:ext cx="8915400" cy="3322568"/>
          </a:xfrm>
        </p:spPr>
        <p:txBody>
          <a:bodyPr/>
          <a:lstStyle/>
          <a:p>
            <a:pPr algn="r" rtl="1"/>
            <a:r>
              <a:rPr lang="fa-IR" dirty="0"/>
              <a:t>اگرچه مطالعات موجود در این بررسی نشان می دهد که دستیابی به فضاهای آزاد و باز و حفاظت از تالاب ها از استراتژی های موثر مدیریت خطر سیل هستند ، اما اکثر این مطالعات از نظر دامنه و قابلیت تعمیم محدود هستند.</a:t>
            </a:r>
            <a:endParaRPr lang="en-US" dirty="0"/>
          </a:p>
        </p:txBody>
      </p:sp>
    </p:spTree>
    <p:extLst>
      <p:ext uri="{BB962C8B-B14F-4D97-AF65-F5344CB8AC3E}">
        <p14:creationId xmlns:p14="http://schemas.microsoft.com/office/powerpoint/2010/main" val="3916611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6E834-404E-4E72-A56E-4156B33C233C}"/>
              </a:ext>
            </a:extLst>
          </p:cNvPr>
          <p:cNvSpPr>
            <a:spLocks noGrp="1"/>
          </p:cNvSpPr>
          <p:nvPr>
            <p:ph type="title"/>
          </p:nvPr>
        </p:nvSpPr>
        <p:spPr>
          <a:xfrm>
            <a:off x="2592925" y="624110"/>
            <a:ext cx="8911687" cy="895597"/>
          </a:xfrm>
        </p:spPr>
        <p:txBody>
          <a:bodyPr/>
          <a:lstStyle/>
          <a:p>
            <a:pPr algn="r" rtl="1"/>
            <a:r>
              <a:rPr lang="fa-IR" dirty="0"/>
              <a:t>برنامه سیستم رتبه بندی جامعه </a:t>
            </a:r>
            <a:r>
              <a:rPr lang="en-US" dirty="0"/>
              <a:t>FEMA</a:t>
            </a:r>
          </a:p>
        </p:txBody>
      </p:sp>
      <p:sp>
        <p:nvSpPr>
          <p:cNvPr id="3" name="Content Placeholder 2">
            <a:extLst>
              <a:ext uri="{FF2B5EF4-FFF2-40B4-BE49-F238E27FC236}">
                <a16:creationId xmlns:a16="http://schemas.microsoft.com/office/drawing/2014/main" id="{98108981-04B5-4225-B76C-0D0922A6F601}"/>
              </a:ext>
            </a:extLst>
          </p:cNvPr>
          <p:cNvSpPr>
            <a:spLocks noGrp="1"/>
          </p:cNvSpPr>
          <p:nvPr>
            <p:ph idx="1"/>
          </p:nvPr>
        </p:nvSpPr>
        <p:spPr/>
        <p:txBody>
          <a:bodyPr/>
          <a:lstStyle/>
          <a:p>
            <a:pPr algn="r" rtl="1"/>
            <a:r>
              <a:rPr lang="fa-IR" dirty="0"/>
              <a:t>مطالعات ارزیابی برنامه های </a:t>
            </a:r>
            <a:r>
              <a:rPr lang="en-US" dirty="0"/>
              <a:t>CRS </a:t>
            </a:r>
            <a:r>
              <a:rPr lang="fa-IR" dirty="0"/>
              <a:t> عموماً به داده های ثانویه متکی بوده و برای تعیین عوامل موثر در مشارکت اولیه و مستمر، از طرح های مقطعی و طولی استفاده کرده اند.</a:t>
            </a:r>
          </a:p>
          <a:p>
            <a:pPr algn="r" rtl="1"/>
            <a:r>
              <a:rPr lang="fa-IR" dirty="0"/>
              <a:t>محققین باید برای تعیین عوامل موثر بر مشارکت جامعه، جمع آوری داده های اولیه و استفاده از روش های کیفی را نیز در نظر بگیرند.</a:t>
            </a:r>
            <a:endParaRPr lang="en-US" dirty="0"/>
          </a:p>
        </p:txBody>
      </p:sp>
    </p:spTree>
    <p:extLst>
      <p:ext uri="{BB962C8B-B14F-4D97-AF65-F5344CB8AC3E}">
        <p14:creationId xmlns:p14="http://schemas.microsoft.com/office/powerpoint/2010/main" val="1090682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D572-131D-4076-9995-F3507E211E4E}"/>
              </a:ext>
            </a:extLst>
          </p:cNvPr>
          <p:cNvSpPr>
            <a:spLocks noGrp="1"/>
          </p:cNvSpPr>
          <p:nvPr>
            <p:ph type="title"/>
          </p:nvPr>
        </p:nvSpPr>
        <p:spPr/>
        <p:txBody>
          <a:bodyPr/>
          <a:lstStyle/>
          <a:p>
            <a:pPr algn="r" rtl="1"/>
            <a:r>
              <a:rPr lang="fa-IR" dirty="0"/>
              <a:t>درک و پاسخ به حوادث سیل و سیاست های مقابله با سیل</a:t>
            </a:r>
            <a:endParaRPr lang="en-US" dirty="0"/>
          </a:p>
        </p:txBody>
      </p:sp>
      <p:sp>
        <p:nvSpPr>
          <p:cNvPr id="3" name="Content Placeholder 2">
            <a:extLst>
              <a:ext uri="{FF2B5EF4-FFF2-40B4-BE49-F238E27FC236}">
                <a16:creationId xmlns:a16="http://schemas.microsoft.com/office/drawing/2014/main" id="{E5F02058-969A-46F8-9613-BAD07AC54D24}"/>
              </a:ext>
            </a:extLst>
          </p:cNvPr>
          <p:cNvSpPr>
            <a:spLocks noGrp="1"/>
          </p:cNvSpPr>
          <p:nvPr>
            <p:ph idx="1"/>
          </p:nvPr>
        </p:nvSpPr>
        <p:spPr/>
        <p:txBody>
          <a:bodyPr/>
          <a:lstStyle/>
          <a:p>
            <a:pPr algn="r" rtl="1"/>
            <a:r>
              <a:rPr lang="fa-IR" dirty="0"/>
              <a:t>در اینجا نیاز به تحقیقات بیشتری است که مشخص می کند ذینفعان باید در هر دو فاز برنامه ریزی و بازیابی درگیر شوند.</a:t>
            </a:r>
          </a:p>
          <a:p>
            <a:pPr algn="r" rtl="1"/>
            <a:r>
              <a:rPr lang="fa-IR" dirty="0"/>
              <a:t>کسب چنین دانشی می تواند درک ما را در مورد موثرترین راه های ارتباطی و اطلاعاتی در جامعه  ارتقا بخشد.</a:t>
            </a:r>
          </a:p>
          <a:p>
            <a:pPr algn="r" rtl="1"/>
            <a:r>
              <a:rPr lang="fa-IR" dirty="0"/>
              <a:t>سرانجام ، برای درک بهتر نحوه واکنش دولت های محلی به سیاست های مقابله با سیل، تحقیقات بیشتری لازم است.</a:t>
            </a:r>
            <a:endParaRPr lang="en-US" dirty="0"/>
          </a:p>
        </p:txBody>
      </p:sp>
    </p:spTree>
    <p:extLst>
      <p:ext uri="{BB962C8B-B14F-4D97-AF65-F5344CB8AC3E}">
        <p14:creationId xmlns:p14="http://schemas.microsoft.com/office/powerpoint/2010/main" val="3603517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ECF16-1FA4-4690-A441-671FB4CDB037}"/>
              </a:ext>
            </a:extLst>
          </p:cNvPr>
          <p:cNvSpPr>
            <a:spLocks noGrp="1"/>
          </p:cNvSpPr>
          <p:nvPr>
            <p:ph type="title"/>
          </p:nvPr>
        </p:nvSpPr>
        <p:spPr/>
        <p:txBody>
          <a:bodyPr/>
          <a:lstStyle/>
          <a:p>
            <a:pPr algn="r" rtl="1"/>
            <a:r>
              <a:rPr lang="fa-IR" dirty="0"/>
              <a:t>درک آسیب پذیری جوامع (ایالت ها) و خطرات ناشی از سیل</a:t>
            </a:r>
            <a:endParaRPr lang="en-US" dirty="0"/>
          </a:p>
        </p:txBody>
      </p:sp>
      <p:sp>
        <p:nvSpPr>
          <p:cNvPr id="3" name="Content Placeholder 2">
            <a:extLst>
              <a:ext uri="{FF2B5EF4-FFF2-40B4-BE49-F238E27FC236}">
                <a16:creationId xmlns:a16="http://schemas.microsoft.com/office/drawing/2014/main" id="{2D176260-58CB-43C7-8638-8B77102C950E}"/>
              </a:ext>
            </a:extLst>
          </p:cNvPr>
          <p:cNvSpPr>
            <a:spLocks noGrp="1"/>
          </p:cNvSpPr>
          <p:nvPr>
            <p:ph idx="1"/>
          </p:nvPr>
        </p:nvSpPr>
        <p:spPr/>
        <p:txBody>
          <a:bodyPr/>
          <a:lstStyle/>
          <a:p>
            <a:pPr algn="r" rtl="1"/>
            <a:r>
              <a:rPr lang="fa-IR" dirty="0"/>
              <a:t>از این رو ، مطالعات در سطح چند ایالت و مطالعات درسطح ملی در درک بیشتر این موضوع که برخی ایالت ها و جوامع خاص در برابر حوادث ناشی از سیل آسیب پذیرتر هستند و خطرات بیشتری در برابر سیل دارند ، مفید خواهد بود.</a:t>
            </a:r>
          </a:p>
          <a:p>
            <a:pPr algn="r" rtl="1"/>
            <a:r>
              <a:rPr lang="fa-IR" dirty="0"/>
              <a:t>مطالعات کیفی به رفع این شکاف دانش کمک می کند ، زیرا چنین مطالعاتی می توانند درک بهتری از چگونگی تجربه گروه های آسیب پذیر اجتماعی در حوادث ناشی از سیل و چالش های مرتبط با مرحله آمادگی و بازیابی داشته باشد.</a:t>
            </a:r>
            <a:endParaRPr lang="en-US" dirty="0"/>
          </a:p>
        </p:txBody>
      </p:sp>
    </p:spTree>
    <p:extLst>
      <p:ext uri="{BB962C8B-B14F-4D97-AF65-F5344CB8AC3E}">
        <p14:creationId xmlns:p14="http://schemas.microsoft.com/office/powerpoint/2010/main" val="1913984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7E786-D1A9-46BF-BE64-5C2D90209648}"/>
              </a:ext>
            </a:extLst>
          </p:cNvPr>
          <p:cNvSpPr>
            <a:spLocks noGrp="1"/>
          </p:cNvSpPr>
          <p:nvPr>
            <p:ph type="title"/>
          </p:nvPr>
        </p:nvSpPr>
        <p:spPr>
          <a:xfrm>
            <a:off x="2592925" y="624110"/>
            <a:ext cx="8911687" cy="831203"/>
          </a:xfrm>
        </p:spPr>
        <p:txBody>
          <a:bodyPr/>
          <a:lstStyle/>
          <a:p>
            <a:pPr algn="r" rtl="1"/>
            <a:r>
              <a:rPr lang="fa-IR" dirty="0"/>
              <a:t>ابزارهای کاهش خطر سیل</a:t>
            </a:r>
            <a:endParaRPr lang="en-US" dirty="0"/>
          </a:p>
        </p:txBody>
      </p:sp>
      <p:sp>
        <p:nvSpPr>
          <p:cNvPr id="3" name="Content Placeholder 2">
            <a:extLst>
              <a:ext uri="{FF2B5EF4-FFF2-40B4-BE49-F238E27FC236}">
                <a16:creationId xmlns:a16="http://schemas.microsoft.com/office/drawing/2014/main" id="{40FAED3F-06FE-4B48-9D72-01518B15985A}"/>
              </a:ext>
            </a:extLst>
          </p:cNvPr>
          <p:cNvSpPr>
            <a:spLocks noGrp="1"/>
          </p:cNvSpPr>
          <p:nvPr>
            <p:ph idx="1"/>
          </p:nvPr>
        </p:nvSpPr>
        <p:spPr>
          <a:xfrm>
            <a:off x="2589212" y="1674254"/>
            <a:ext cx="8915400" cy="4236968"/>
          </a:xfrm>
        </p:spPr>
        <p:txBody>
          <a:bodyPr/>
          <a:lstStyle/>
          <a:p>
            <a:pPr algn="r" rtl="1"/>
            <a:r>
              <a:rPr lang="fa-IR" dirty="0"/>
              <a:t>مطالعات مخصوص ارزیابی ابزارهای در دسترس مدیران مقابله با سیل جهت تشخیص خطرات سیل نشان می دهد که باید از چندین مدل و ابزار نقشه برداری سیل استفاده شود.</a:t>
            </a:r>
          </a:p>
          <a:p>
            <a:pPr algn="r" rtl="1"/>
            <a:r>
              <a:rPr lang="fa-IR" dirty="0"/>
              <a:t>مطالعات آینده باید سیستم عامل های مختلف مدل سازی را بر اساس تنظیمات مختلف جغرافیایی مقایسه نموده و در مقابل یکدیگر قرار داده تا کارایی آنها را در تشخیص خطر سیل تعیین کنند.</a:t>
            </a:r>
          </a:p>
          <a:p>
            <a:pPr algn="r" rtl="1"/>
            <a:r>
              <a:rPr lang="fa-IR" dirty="0"/>
              <a:t>در نهایت ، فعالیت های آینده باید مدل های مکانی را برای تعیین عوامل موثر در تعیین "نقاط داغ" و تشخیص خسارت های سیل به کار گیرند.</a:t>
            </a:r>
            <a:endParaRPr lang="en-US" dirty="0"/>
          </a:p>
        </p:txBody>
      </p:sp>
    </p:spTree>
    <p:extLst>
      <p:ext uri="{BB962C8B-B14F-4D97-AF65-F5344CB8AC3E}">
        <p14:creationId xmlns:p14="http://schemas.microsoft.com/office/powerpoint/2010/main" val="1388891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C206-080A-4826-BF59-490C67F743BF}"/>
              </a:ext>
            </a:extLst>
          </p:cNvPr>
          <p:cNvSpPr>
            <a:spLocks noGrp="1"/>
          </p:cNvSpPr>
          <p:nvPr>
            <p:ph type="title"/>
          </p:nvPr>
        </p:nvSpPr>
        <p:spPr/>
        <p:txBody>
          <a:bodyPr/>
          <a:lstStyle/>
          <a:p>
            <a:pPr algn="r" rtl="1"/>
            <a:r>
              <a:rPr lang="fa-IR" dirty="0"/>
              <a:t>تلاش جوامع (ایالت ها) برای برنامه ریزی جهت مقابله با حوادث ناشی از سیل</a:t>
            </a:r>
            <a:endParaRPr lang="en-US" dirty="0"/>
          </a:p>
        </p:txBody>
      </p:sp>
      <p:sp>
        <p:nvSpPr>
          <p:cNvPr id="3" name="Content Placeholder 2">
            <a:extLst>
              <a:ext uri="{FF2B5EF4-FFF2-40B4-BE49-F238E27FC236}">
                <a16:creationId xmlns:a16="http://schemas.microsoft.com/office/drawing/2014/main" id="{F0A1F57D-BE82-4AAE-A37D-532235634259}"/>
              </a:ext>
            </a:extLst>
          </p:cNvPr>
          <p:cNvSpPr>
            <a:spLocks noGrp="1"/>
          </p:cNvSpPr>
          <p:nvPr>
            <p:ph idx="1"/>
          </p:nvPr>
        </p:nvSpPr>
        <p:spPr/>
        <p:txBody>
          <a:bodyPr/>
          <a:lstStyle/>
          <a:p>
            <a:pPr algn="r" rtl="1"/>
            <a:r>
              <a:rPr lang="fa-IR" dirty="0"/>
              <a:t>یک مطالعه در سطح ملی که رابطه بین کیفیت طرح ، اجرا و تلفات سیل را بررسی می کند ، درک بهتری از نحوه طراحی و اجرای برنامه ها برای اطمینان از کارآیی آنها</a:t>
            </a:r>
            <a:r>
              <a:rPr lang="en-US" dirty="0"/>
              <a:t> </a:t>
            </a:r>
            <a:r>
              <a:rPr lang="fa-IR" dirty="0"/>
              <a:t> را در اختیار افراد عملیاتی قرار می دهد.</a:t>
            </a:r>
          </a:p>
          <a:p>
            <a:pPr algn="r" rtl="1"/>
            <a:r>
              <a:rPr lang="fa-IR" dirty="0"/>
              <a:t>محققین باید به دنبال تعیین عواملی باشند که بر میزان اجرای طرح تأثیر می گذارند</a:t>
            </a:r>
            <a:endParaRPr lang="en-US" dirty="0"/>
          </a:p>
        </p:txBody>
      </p:sp>
    </p:spTree>
    <p:extLst>
      <p:ext uri="{BB962C8B-B14F-4D97-AF65-F5344CB8AC3E}">
        <p14:creationId xmlns:p14="http://schemas.microsoft.com/office/powerpoint/2010/main" val="2585239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32E6-8559-4913-8C6E-BA2184351313}"/>
              </a:ext>
            </a:extLst>
          </p:cNvPr>
          <p:cNvSpPr>
            <a:spLocks noGrp="1"/>
          </p:cNvSpPr>
          <p:nvPr>
            <p:ph type="title"/>
          </p:nvPr>
        </p:nvSpPr>
        <p:spPr/>
        <p:txBody>
          <a:bodyPr/>
          <a:lstStyle/>
          <a:p>
            <a:pPr algn="r" rtl="1"/>
            <a:r>
              <a:rPr lang="fa-IR" dirty="0"/>
              <a:t>نتیجه گیری</a:t>
            </a:r>
            <a:endParaRPr lang="en-US" dirty="0"/>
          </a:p>
        </p:txBody>
      </p:sp>
      <p:sp>
        <p:nvSpPr>
          <p:cNvPr id="3" name="Content Placeholder 2">
            <a:extLst>
              <a:ext uri="{FF2B5EF4-FFF2-40B4-BE49-F238E27FC236}">
                <a16:creationId xmlns:a16="http://schemas.microsoft.com/office/drawing/2014/main" id="{DB683AFE-70EC-462A-9CA0-F03056C7A0FE}"/>
              </a:ext>
            </a:extLst>
          </p:cNvPr>
          <p:cNvSpPr>
            <a:spLocks noGrp="1"/>
          </p:cNvSpPr>
          <p:nvPr>
            <p:ph idx="1"/>
          </p:nvPr>
        </p:nvSpPr>
        <p:spPr/>
        <p:txBody>
          <a:bodyPr/>
          <a:lstStyle/>
          <a:p>
            <a:pPr algn="r" rtl="1"/>
            <a:r>
              <a:rPr lang="fa-IR" dirty="0"/>
              <a:t>این مطالعه هفت درس عملی را ارائه نمود که در صورت اجرای آنها نه تنها می تواند به تصمیم گیرندگان مدیریت سیل کمک کند تا خطرات ناشی از سیل جوامع را بهتر درک کنند ، بلکه می تواند تأثیرات سیل را کاهش دهد و مقاومت جوامع و ایالت ها را در برابر سیلهای آینده ارتقا دهد.</a:t>
            </a:r>
            <a:endParaRPr lang="en-US" dirty="0"/>
          </a:p>
        </p:txBody>
      </p:sp>
    </p:spTree>
    <p:extLst>
      <p:ext uri="{BB962C8B-B14F-4D97-AF65-F5344CB8AC3E}">
        <p14:creationId xmlns:p14="http://schemas.microsoft.com/office/powerpoint/2010/main" val="32948303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2CDC5-6A22-476F-8466-C586E86C1970}"/>
              </a:ext>
            </a:extLst>
          </p:cNvPr>
          <p:cNvSpPr>
            <a:spLocks noGrp="1"/>
          </p:cNvSpPr>
          <p:nvPr>
            <p:ph type="title"/>
          </p:nvPr>
        </p:nvSpPr>
        <p:spPr/>
        <p:txBody>
          <a:bodyPr/>
          <a:lstStyle/>
          <a:p>
            <a:pPr algn="r" rtl="1"/>
            <a:r>
              <a:rPr lang="fa-IR" dirty="0"/>
              <a:t>محدودیت ها</a:t>
            </a:r>
            <a:endParaRPr lang="en-US" dirty="0"/>
          </a:p>
        </p:txBody>
      </p:sp>
      <p:sp>
        <p:nvSpPr>
          <p:cNvPr id="3" name="Content Placeholder 2">
            <a:extLst>
              <a:ext uri="{FF2B5EF4-FFF2-40B4-BE49-F238E27FC236}">
                <a16:creationId xmlns:a16="http://schemas.microsoft.com/office/drawing/2014/main" id="{A5427FDC-4486-45C6-A2AC-CC7AC8F61852}"/>
              </a:ext>
            </a:extLst>
          </p:cNvPr>
          <p:cNvSpPr>
            <a:spLocks noGrp="1"/>
          </p:cNvSpPr>
          <p:nvPr>
            <p:ph idx="1"/>
          </p:nvPr>
        </p:nvSpPr>
        <p:spPr/>
        <p:txBody>
          <a:bodyPr/>
          <a:lstStyle/>
          <a:p>
            <a:pPr algn="r" rtl="1"/>
            <a:r>
              <a:rPr lang="fa-IR" dirty="0"/>
              <a:t>اول ، علی رغم جستجوی سه مرحله ای در این مطالعه ، ممکن است برخی از مطالعات مربوط به مدیریت خطر سیل در جامعه شناسایی نشده باشند.  </a:t>
            </a:r>
          </a:p>
          <a:p>
            <a:pPr algn="r" rtl="1"/>
            <a:r>
              <a:rPr lang="fa-IR" dirty="0"/>
              <a:t>دوم ، بررسی ما بر مطالعات مدیریت خطر سیل در ایالات متحده انجام شده است. در حالی که خارج از ایالات متحده آمریکا مجموعه ای از تحقیقات در این زمینه وجود دارد</a:t>
            </a:r>
          </a:p>
          <a:p>
            <a:pPr algn="r" rtl="1"/>
            <a:r>
              <a:rPr lang="fa-IR" dirty="0"/>
              <a:t>سوم ، بعضی از درس های عملی براساس مطالعات نسبتا محدود حاصل شده است. از این رو ، ممکن است برخی از تفاوت های ظریف مرتبط با این درس ها در نظر گرفته نشود.</a:t>
            </a:r>
            <a:endParaRPr lang="en-US" dirty="0"/>
          </a:p>
        </p:txBody>
      </p:sp>
    </p:spTree>
    <p:extLst>
      <p:ext uri="{BB962C8B-B14F-4D97-AF65-F5344CB8AC3E}">
        <p14:creationId xmlns:p14="http://schemas.microsoft.com/office/powerpoint/2010/main" val="3084545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653B3-2535-4A78-BC89-8CD5655B0905}"/>
              </a:ext>
            </a:extLst>
          </p:cNvPr>
          <p:cNvSpPr>
            <a:spLocks noGrp="1"/>
          </p:cNvSpPr>
          <p:nvPr>
            <p:ph type="title"/>
          </p:nvPr>
        </p:nvSpPr>
        <p:spPr>
          <a:xfrm>
            <a:off x="2541409" y="2788555"/>
            <a:ext cx="8911687" cy="907682"/>
          </a:xfrm>
        </p:spPr>
        <p:txBody>
          <a:bodyPr/>
          <a:lstStyle/>
          <a:p>
            <a:pPr algn="ctr" rtl="1"/>
            <a:r>
              <a:rPr lang="fa-IR" dirty="0"/>
              <a:t>با تشکر از توجه شما</a:t>
            </a:r>
            <a:endParaRPr lang="en-US" dirty="0"/>
          </a:p>
        </p:txBody>
      </p:sp>
    </p:spTree>
    <p:extLst>
      <p:ext uri="{BB962C8B-B14F-4D97-AF65-F5344CB8AC3E}">
        <p14:creationId xmlns:p14="http://schemas.microsoft.com/office/powerpoint/2010/main" val="751412720"/>
      </p:ext>
    </p:extLst>
  </p:cSld>
  <p:clrMapOvr>
    <a:masterClrMapping/>
  </p:clrMapOvr>
</p:sld>
</file>

<file path=ppt/theme/theme1.xml><?xml version="1.0" encoding="utf-8"?>
<a:theme xmlns:a="http://schemas.openxmlformats.org/drawingml/2006/main" name="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B54C9C23-35C7-414A-B04A-F8BFC35E21BE}" vid="{A1FA079A-11AB-4647-9FAF-FB46246F61B0}"/>
    </a:ext>
  </a:ext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Theme1</Template>
  <TotalTime>1362</TotalTime>
  <Words>4482</Words>
  <Application>Microsoft Office PowerPoint</Application>
  <PresentationFormat>Widescreen</PresentationFormat>
  <Paragraphs>192</Paragraphs>
  <Slides>44</Slides>
  <Notes>0</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44</vt:i4>
      </vt:variant>
    </vt:vector>
  </HeadingPairs>
  <TitlesOfParts>
    <vt:vector size="60" baseType="lpstr">
      <vt:lpstr>Arial</vt:lpstr>
      <vt:lpstr>Calibri</vt:lpstr>
      <vt:lpstr>Calibri Light</vt:lpstr>
      <vt:lpstr>Century Gothic</vt:lpstr>
      <vt:lpstr>MyriadPro-BoldSemiCn</vt:lpstr>
      <vt:lpstr>STIX-Regular</vt:lpstr>
      <vt:lpstr>Times New Roman</vt:lpstr>
      <vt:lpstr>Wingdings 3</vt:lpstr>
      <vt:lpstr>Theme1</vt:lpstr>
      <vt:lpstr>Diseño predeterminado</vt:lpstr>
      <vt:lpstr>1_Diseño predeterminado</vt:lpstr>
      <vt:lpstr>2_Diseño predeterminado</vt:lpstr>
      <vt:lpstr>3_Diseño predeterminado</vt:lpstr>
      <vt:lpstr>4_Diseño predeterminado</vt:lpstr>
      <vt:lpstr>Office Theme</vt:lpstr>
      <vt:lpstr>Wisp</vt:lpstr>
      <vt:lpstr>PowerPoint Presentation</vt:lpstr>
      <vt:lpstr>A review of the community flood risk management literature in the USA: lessons for improving community resilience to floods</vt:lpstr>
      <vt:lpstr>مروری بر مستندات مدیریت خطر سیل مبتنی بر جامعه در ایالات متحده آمریکا: درسهایی برای بهبود تاب آوری جامعه در برابر سیل</vt:lpstr>
      <vt:lpstr>خلاصه مقاله</vt:lpstr>
      <vt:lpstr>درس آموخته های مدیریت خطر سیل</vt:lpstr>
      <vt:lpstr>مقدمه</vt:lpstr>
      <vt:lpstr>PowerPoint Presentation</vt:lpstr>
      <vt:lpstr>حاکمیت خطر سیل در ایالات متحده آمریکا: </vt:lpstr>
      <vt:lpstr>ساختار مدیریت خطر سیل در ایالات متحده</vt:lpstr>
      <vt:lpstr>methodology</vt:lpstr>
      <vt:lpstr>معیارهای انتخاب مقالات</vt:lpstr>
      <vt:lpstr>Search strategy</vt:lpstr>
      <vt:lpstr>PowerPoint Presentation</vt:lpstr>
      <vt:lpstr>PowerPoint Presentation</vt:lpstr>
      <vt:lpstr>مرحله سوم</vt:lpstr>
      <vt:lpstr>استراتژی کدبندی</vt:lpstr>
      <vt:lpstr>Results</vt:lpstr>
      <vt:lpstr>نتایج</vt:lpstr>
      <vt:lpstr>PowerPoint Presentation</vt:lpstr>
      <vt:lpstr>PowerPoint Presentation</vt:lpstr>
      <vt:lpstr>PowerPoint Presentation</vt:lpstr>
      <vt:lpstr>یافته های اصلی از بررسی شواهد مربوط به مدیریت خطر سیل</vt:lpstr>
      <vt:lpstr>PowerPoint Presentation</vt:lpstr>
      <vt:lpstr>بحث</vt:lpstr>
      <vt:lpstr>PowerPoint Presentation</vt:lpstr>
      <vt:lpstr>کاهش تلفات سیل جامعه  (mitigating community flood losses)</vt:lpstr>
      <vt:lpstr>ادامه</vt:lpstr>
      <vt:lpstr>برنامه سیستم رتبه بندی جامعه FEMA</vt:lpstr>
      <vt:lpstr>ادامه</vt:lpstr>
      <vt:lpstr>درک و پاسخ به حوادث سیل و سیاست های مقابله با سیل</vt:lpstr>
      <vt:lpstr>درک آسیب پذیری جوامع (ایالت ها) و خطرات ناشی از سیل</vt:lpstr>
      <vt:lpstr>ابزارهای کاهش خطر سیل</vt:lpstr>
      <vt:lpstr>تلاش جوامع (ایالت ها) برای برنامه ریزی جهت مقابله با حوادث ناشی از سیل</vt:lpstr>
      <vt:lpstr>PowerPoint Presentation</vt:lpstr>
      <vt:lpstr>خلاء دانش و جهت دهی به تحقیقات آینده</vt:lpstr>
      <vt:lpstr>کاهش تلفات سیل جامعه  (mitigating community flood losses)</vt:lpstr>
      <vt:lpstr>برنامه سیستم رتبه بندی جامعه FEMA</vt:lpstr>
      <vt:lpstr>درک و پاسخ به حوادث سیل و سیاست های مقابله با سیل</vt:lpstr>
      <vt:lpstr>درک آسیب پذیری جوامع (ایالت ها) و خطرات ناشی از سیل</vt:lpstr>
      <vt:lpstr>ابزارهای کاهش خطر سیل</vt:lpstr>
      <vt:lpstr>تلاش جوامع (ایالت ها) برای برنامه ریزی جهت مقابله با حوادث ناشی از سیل</vt:lpstr>
      <vt:lpstr>نتیجه گیری</vt:lpstr>
      <vt:lpstr>محدودیت ها</vt:lpstr>
      <vt:lpstr>با تشکر از توجه شما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review of the community flood risk management literature in the USA: lessons for improving community resilience to floods</dc:title>
  <dc:creator>mahmoudreza dehghani</dc:creator>
  <cp:lastModifiedBy>سیمین صالحی نژاد</cp:lastModifiedBy>
  <cp:revision>94</cp:revision>
  <dcterms:created xsi:type="dcterms:W3CDTF">2021-02-12T20:36:11Z</dcterms:created>
  <dcterms:modified xsi:type="dcterms:W3CDTF">2021-05-29T03:53:49Z</dcterms:modified>
</cp:coreProperties>
</file>