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 id="2147483709" r:id="rId2"/>
  </p:sldMasterIdLst>
  <p:notesMasterIdLst>
    <p:notesMasterId r:id="rId38"/>
  </p:notesMasterIdLst>
  <p:sldIdLst>
    <p:sldId id="310" r:id="rId3"/>
    <p:sldId id="293" r:id="rId4"/>
    <p:sldId id="257" r:id="rId5"/>
    <p:sldId id="284" r:id="rId6"/>
    <p:sldId id="311" r:id="rId7"/>
    <p:sldId id="312" r:id="rId8"/>
    <p:sldId id="313" r:id="rId9"/>
    <p:sldId id="314" r:id="rId10"/>
    <p:sldId id="259" r:id="rId11"/>
    <p:sldId id="315" r:id="rId12"/>
    <p:sldId id="258" r:id="rId13"/>
    <p:sldId id="316" r:id="rId14"/>
    <p:sldId id="318" r:id="rId15"/>
    <p:sldId id="319" r:id="rId16"/>
    <p:sldId id="317" r:id="rId17"/>
    <p:sldId id="320" r:id="rId18"/>
    <p:sldId id="321" r:id="rId19"/>
    <p:sldId id="322" r:id="rId20"/>
    <p:sldId id="323" r:id="rId21"/>
    <p:sldId id="324" r:id="rId22"/>
    <p:sldId id="325" r:id="rId23"/>
    <p:sldId id="326" r:id="rId24"/>
    <p:sldId id="327" r:id="rId25"/>
    <p:sldId id="328" r:id="rId26"/>
    <p:sldId id="329" r:id="rId27"/>
    <p:sldId id="330" r:id="rId28"/>
    <p:sldId id="332" r:id="rId29"/>
    <p:sldId id="331" r:id="rId30"/>
    <p:sldId id="333" r:id="rId31"/>
    <p:sldId id="335" r:id="rId32"/>
    <p:sldId id="334" r:id="rId33"/>
    <p:sldId id="336" r:id="rId34"/>
    <p:sldId id="337" r:id="rId35"/>
    <p:sldId id="338" r:id="rId36"/>
    <p:sldId id="305" r:id="rId37"/>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983" autoAdjust="0"/>
    <p:restoredTop sz="94660"/>
  </p:normalViewPr>
  <p:slideViewPr>
    <p:cSldViewPr>
      <p:cViewPr varScale="1">
        <p:scale>
          <a:sx n="72" d="100"/>
          <a:sy n="72" d="100"/>
        </p:scale>
        <p:origin x="147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42AC4DF7-B43F-4010-86A3-A0A06541BE00}" type="datetimeFigureOut">
              <a:rPr lang="fa-IR" smtClean="0"/>
              <a:t>18/10/1442</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E5B9346-447F-45DA-ACC2-2694BFB24059}" type="slidenum">
              <a:rPr lang="fa-IR" smtClean="0"/>
              <a:t>‹#›</a:t>
            </a:fld>
            <a:endParaRPr lang="fa-IR"/>
          </a:p>
        </p:txBody>
      </p:sp>
    </p:spTree>
    <p:extLst>
      <p:ext uri="{BB962C8B-B14F-4D97-AF65-F5344CB8AC3E}">
        <p14:creationId xmlns:p14="http://schemas.microsoft.com/office/powerpoint/2010/main" val="28948249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46176"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l" rtl="1">
              <a:spcBef>
                <a:spcPct val="0"/>
              </a:spcBef>
              <a:buNone/>
              <a:defRPr sz="5600" b="1">
                <a:ln>
                  <a:noFill/>
                </a:ln>
                <a:solidFill>
                  <a:schemeClr val="accent4">
                    <a:lumMod val="5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endParaRPr lang="en-US" dirty="0"/>
          </a:p>
        </p:txBody>
      </p:sp>
      <p:sp>
        <p:nvSpPr>
          <p:cNvPr id="17" name="Subtitle 16"/>
          <p:cNvSpPr>
            <a:spLocks noGrp="1"/>
          </p:cNvSpPr>
          <p:nvPr>
            <p:ph type="subTitle" idx="1"/>
          </p:nvPr>
        </p:nvSpPr>
        <p:spPr>
          <a:xfrm>
            <a:off x="644652" y="3228536"/>
            <a:ext cx="7854696" cy="1752600"/>
          </a:xfrm>
        </p:spPr>
        <p:txBody>
          <a:bodyPr lIns="0" rIns="18288"/>
          <a:lstStyle>
            <a:lvl1pPr marL="0" marR="45720" indent="0" algn="r" rtl="1">
              <a:buNone/>
              <a:defRPr>
                <a:solidFill>
                  <a:srgbClr val="003300"/>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4" name="Date Placeholder 29"/>
          <p:cNvSpPr>
            <a:spLocks noGrp="1"/>
          </p:cNvSpPr>
          <p:nvPr>
            <p:ph type="dt" sz="half" idx="10"/>
          </p:nvPr>
        </p:nvSpPr>
        <p:spPr/>
        <p:txBody>
          <a:bodyPr/>
          <a:lstStyle>
            <a:lvl1pPr>
              <a:defRPr>
                <a:solidFill>
                  <a:srgbClr val="CACACC"/>
                </a:solidFill>
              </a:defRPr>
            </a:lvl1pPr>
          </a:lstStyle>
          <a:p>
            <a:pPr>
              <a:defRPr/>
            </a:pPr>
            <a:fld id="{5E87D02D-9AB2-4214-B822-6D7FA4A1BF2C}" type="datetime1">
              <a:rPr lang="en-US" altLang="zh-TW" smtClean="0"/>
              <a:pPr>
                <a:defRPr/>
              </a:pPr>
              <a:t>5/29/2021</a:t>
            </a:fld>
            <a:endParaRPr lang="en-US" altLang="zh-TW"/>
          </a:p>
        </p:txBody>
      </p:sp>
      <p:sp>
        <p:nvSpPr>
          <p:cNvPr id="6" name="Slide Number Placeholder 26"/>
          <p:cNvSpPr>
            <a:spLocks noGrp="1"/>
          </p:cNvSpPr>
          <p:nvPr>
            <p:ph type="sldNum" sz="quarter" idx="12"/>
          </p:nvPr>
        </p:nvSpPr>
        <p:spPr/>
        <p:txBody>
          <a:bodyPr/>
          <a:lstStyle>
            <a:lvl1pPr>
              <a:defRPr/>
            </a:lvl1pPr>
          </a:lstStyle>
          <a:p>
            <a:pPr>
              <a:defRPr/>
            </a:pPr>
            <a:fld id="{D9C036F9-A13E-468A-B0A7-8A8AC8E3A284}" type="slidenum">
              <a:rPr lang="en-US" altLang="zh-TW">
                <a:solidFill>
                  <a:srgbClr val="D4D4D6">
                    <a:shade val="90000"/>
                  </a:srgbClr>
                </a:solidFill>
              </a:rPr>
              <a:pPr>
                <a:defRPr/>
              </a:pPr>
              <a:t>‹#›</a:t>
            </a:fld>
            <a:endParaRPr lang="en-US" altLang="zh-TW">
              <a:solidFill>
                <a:srgbClr val="D4D4D6">
                  <a:shade val="90000"/>
                </a:srgbClr>
              </a:solidFill>
            </a:endParaRPr>
          </a:p>
        </p:txBody>
      </p:sp>
    </p:spTree>
    <p:extLst>
      <p:ext uri="{BB962C8B-B14F-4D97-AF65-F5344CB8AC3E}">
        <p14:creationId xmlns:p14="http://schemas.microsoft.com/office/powerpoint/2010/main" val="759683511"/>
      </p:ext>
    </p:extLst>
  </p:cSld>
  <p:clrMapOvr>
    <a:overrideClrMapping bg1="dk1" tx1="lt1" bg2="dk2" tx2="lt2" accent1="accent1" accent2="accent2" accent3="accent3" accent4="accent4" accent5="accent5" accent6="accent6" hlink="hlink" folHlink="folHlink"/>
  </p:clrMapOvr>
  <p:transition>
    <p:checke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030" y="928670"/>
            <a:ext cx="6257940" cy="704866"/>
          </a:xfrm>
        </p:spPr>
        <p:txBody>
          <a:bodyPr/>
          <a:lstStyle>
            <a:lvl1pPr algn="ctr">
              <a:defRPr sz="3600">
                <a:cs typeface="B Titr" pitchFamily="2" charset="-78"/>
              </a:defRPr>
            </a:lvl1pPr>
          </a:lstStyle>
          <a:p>
            <a:r>
              <a:rPr lang="en-US"/>
              <a:t>Click to edit Master title style</a:t>
            </a:r>
            <a:endParaRPr lang="en-US" dirty="0"/>
          </a:p>
        </p:txBody>
      </p:sp>
      <p:sp>
        <p:nvSpPr>
          <p:cNvPr id="3" name="Content Placeholder 2"/>
          <p:cNvSpPr>
            <a:spLocks noGrp="1"/>
          </p:cNvSpPr>
          <p:nvPr>
            <p:ph idx="1"/>
          </p:nvPr>
        </p:nvSpPr>
        <p:spPr>
          <a:xfrm>
            <a:off x="1443030" y="1935166"/>
            <a:ext cx="6257940" cy="4389437"/>
          </a:xfrm>
        </p:spPr>
        <p:txBody>
          <a:bodyPr/>
          <a:lstStyle>
            <a:lvl1pPr algn="r" rtl="1">
              <a:defRPr sz="2800">
                <a:cs typeface="B Zar" pitchFamily="2" charset="-78"/>
              </a:defRPr>
            </a:lvl1pPr>
            <a:lvl2pPr algn="r" rtl="1">
              <a:defRPr sz="2400">
                <a:cs typeface="B Zar" pitchFamily="2" charset="-78"/>
              </a:defRPr>
            </a:lvl2pPr>
            <a:lvl3pPr algn="r" rtl="1">
              <a:defRPr sz="2200">
                <a:cs typeface="B Zar" pitchFamily="2" charset="-78"/>
              </a:defRPr>
            </a:lvl3pPr>
            <a:lvl4pPr algn="r" rtl="1">
              <a:defRPr sz="2000">
                <a:cs typeface="B Zar" pitchFamily="2" charset="-78"/>
              </a:defRPr>
            </a:lvl4pPr>
            <a:lvl5pPr algn="r" rtl="1">
              <a:defRPr sz="2800">
                <a:cs typeface="B Zar" pitchFamily="2" charset="-78"/>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9"/>
          <p:cNvSpPr>
            <a:spLocks noGrp="1"/>
          </p:cNvSpPr>
          <p:nvPr>
            <p:ph type="dt" sz="half" idx="10"/>
          </p:nvPr>
        </p:nvSpPr>
        <p:spPr>
          <a:xfrm>
            <a:off x="457200" y="6356356"/>
            <a:ext cx="1079926" cy="365125"/>
          </a:xfrm>
        </p:spPr>
        <p:txBody>
          <a:bodyPr/>
          <a:lstStyle>
            <a:lvl1pPr>
              <a:defRPr/>
            </a:lvl1pPr>
          </a:lstStyle>
          <a:p>
            <a:pPr>
              <a:defRPr/>
            </a:pPr>
            <a:fld id="{B02FF3BF-906C-49B2-AD5F-8DD5E6C27B25}" type="datetime1">
              <a:rPr lang="en-US" altLang="zh-TW" smtClean="0"/>
              <a:pPr>
                <a:defRPr/>
              </a:pPr>
              <a:t>5/29/2021</a:t>
            </a:fld>
            <a:endParaRPr lang="en-US" altLang="zh-TW"/>
          </a:p>
        </p:txBody>
      </p:sp>
      <p:sp>
        <p:nvSpPr>
          <p:cNvPr id="5" name="Footer Placeholder 21"/>
          <p:cNvSpPr>
            <a:spLocks noGrp="1"/>
          </p:cNvSpPr>
          <p:nvPr>
            <p:ph type="ftr" sz="quarter" idx="11"/>
          </p:nvPr>
        </p:nvSpPr>
        <p:spPr>
          <a:xfrm>
            <a:off x="2305626" y="6399482"/>
            <a:ext cx="4532751" cy="269878"/>
          </a:xfrm>
          <a:prstGeom prst="rect">
            <a:avLst/>
          </a:prstGeom>
        </p:spPr>
        <p:txBody>
          <a:bodyPr/>
          <a:lstStyle>
            <a:lvl1pPr>
              <a:defRPr/>
            </a:lvl1pPr>
          </a:lstStyle>
          <a:p>
            <a:pPr>
              <a:defRPr/>
            </a:pPr>
            <a:r>
              <a:rPr lang="fa-IR" altLang="zh-TW" dirty="0"/>
              <a:t>برآورد نیروی انسانی مورد نیاز کشور ایران در رشته های  غیر بالینی تا 1404 (کارگروه توانبخشی)</a:t>
            </a:r>
            <a:endParaRPr lang="en-US" altLang="zh-TW" dirty="0"/>
          </a:p>
        </p:txBody>
      </p:sp>
      <p:sp>
        <p:nvSpPr>
          <p:cNvPr id="6" name="Slide Number Placeholder 17"/>
          <p:cNvSpPr>
            <a:spLocks noGrp="1"/>
          </p:cNvSpPr>
          <p:nvPr>
            <p:ph type="sldNum" sz="quarter" idx="12"/>
          </p:nvPr>
        </p:nvSpPr>
        <p:spPr/>
        <p:txBody>
          <a:bodyPr/>
          <a:lstStyle>
            <a:lvl1pPr>
              <a:defRPr/>
            </a:lvl1pPr>
          </a:lstStyle>
          <a:p>
            <a:pPr>
              <a:defRPr/>
            </a:pPr>
            <a:fld id="{E37D1B32-6F62-460D-AE80-4C89237E0182}"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3360707129"/>
      </p:ext>
    </p:extLst>
  </p:cSld>
  <p:clrMapOvr>
    <a:masterClrMapping/>
  </p:clrMapOvr>
  <p:transition>
    <p:checke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685800"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rgbClr val="CACACC"/>
                </a:solidFill>
              </a:defRPr>
            </a:lvl1pPr>
          </a:lstStyle>
          <a:p>
            <a:pPr>
              <a:defRPr/>
            </a:pPr>
            <a:fld id="{1B797ED1-946C-4F09-87B1-275ADF39D9CE}" type="datetime1">
              <a:rPr lang="en-US" altLang="zh-TW" smtClean="0"/>
              <a:pPr>
                <a:defRPr/>
              </a:pPr>
              <a:t>5/29/2021</a:t>
            </a:fld>
            <a:endParaRPr lang="en-US" altLang="zh-TW"/>
          </a:p>
        </p:txBody>
      </p:sp>
      <p:sp>
        <p:nvSpPr>
          <p:cNvPr id="5" name="Footer Placeholder 4"/>
          <p:cNvSpPr>
            <a:spLocks noGrp="1"/>
          </p:cNvSpPr>
          <p:nvPr>
            <p:ph type="ftr" sz="quarter" idx="11"/>
          </p:nvPr>
        </p:nvSpPr>
        <p:spPr>
          <a:xfrm>
            <a:off x="2376669" y="6356356"/>
            <a:ext cx="4390662" cy="365125"/>
          </a:xfrm>
          <a:prstGeom prst="rect">
            <a:avLst/>
          </a:prstGeom>
        </p:spPr>
        <p:txBody>
          <a:bodyPr/>
          <a:lstStyle>
            <a:lvl1pPr>
              <a:defRPr>
                <a:solidFill>
                  <a:srgbClr val="CACACC"/>
                </a:solidFill>
              </a:defRPr>
            </a:lvl1pPr>
          </a:lstStyle>
          <a:p>
            <a:pPr>
              <a:defRPr/>
            </a:pPr>
            <a:r>
              <a:rPr lang="fa-IR" altLang="zh-TW" dirty="0"/>
              <a:t>برآورد نیروی انسانی مورد نیاز کشور ایران در رشته های  غیر بالینی تا 1404 (کارگروه توانبخشی)</a:t>
            </a:r>
            <a:endParaRPr lang="en-US" altLang="zh-TW" dirty="0"/>
          </a:p>
        </p:txBody>
      </p:sp>
      <p:sp>
        <p:nvSpPr>
          <p:cNvPr id="6" name="Slide Number Placeholder 5"/>
          <p:cNvSpPr>
            <a:spLocks noGrp="1"/>
          </p:cNvSpPr>
          <p:nvPr>
            <p:ph type="sldNum" sz="quarter" idx="12"/>
          </p:nvPr>
        </p:nvSpPr>
        <p:spPr/>
        <p:txBody>
          <a:bodyPr/>
          <a:lstStyle>
            <a:lvl1pPr>
              <a:defRPr/>
            </a:lvl1pPr>
          </a:lstStyle>
          <a:p>
            <a:pPr>
              <a:defRPr/>
            </a:pPr>
            <a:fld id="{8AB754AB-093F-4DA2-A6DD-873294317A8F}" type="slidenum">
              <a:rPr lang="en-US" altLang="zh-TW">
                <a:solidFill>
                  <a:srgbClr val="D4D4D6">
                    <a:shade val="90000"/>
                  </a:srgbClr>
                </a:solidFill>
              </a:rPr>
              <a:pPr>
                <a:defRPr/>
              </a:pPr>
              <a:t>‹#›</a:t>
            </a:fld>
            <a:endParaRPr lang="en-US" altLang="zh-TW">
              <a:solidFill>
                <a:srgbClr val="D4D4D6">
                  <a:shade val="90000"/>
                </a:srgbClr>
              </a:solidFill>
            </a:endParaRPr>
          </a:p>
        </p:txBody>
      </p:sp>
    </p:spTree>
    <p:extLst>
      <p:ext uri="{BB962C8B-B14F-4D97-AF65-F5344CB8AC3E}">
        <p14:creationId xmlns:p14="http://schemas.microsoft.com/office/powerpoint/2010/main" val="1507448010"/>
      </p:ext>
    </p:extLst>
  </p:cSld>
  <p:clrMapOvr>
    <a:overrideClrMapping bg1="dk1" tx1="lt1" bg2="dk2" tx2="lt2" accent1="accent1" accent2="accent2" accent3="accent3" accent4="accent4" accent5="accent5" accent6="accent6" hlink="hlink" folHlink="folHlink"/>
  </p:clrMapOvr>
  <p:transition>
    <p:checke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4C04A005-E116-4D7C-96C5-90F49B9BF165}" type="datetime1">
              <a:rPr lang="en-US" altLang="zh-TW" smtClean="0"/>
              <a:pPr>
                <a:defRPr/>
              </a:pPr>
              <a:t>5/29/2021</a:t>
            </a:fld>
            <a:endParaRPr lang="en-US" altLang="zh-TW"/>
          </a:p>
        </p:txBody>
      </p:sp>
      <p:sp>
        <p:nvSpPr>
          <p:cNvPr id="6"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7" name="Slide Number Placeholder 17"/>
          <p:cNvSpPr>
            <a:spLocks noGrp="1"/>
          </p:cNvSpPr>
          <p:nvPr>
            <p:ph type="sldNum" sz="quarter" idx="12"/>
          </p:nvPr>
        </p:nvSpPr>
        <p:spPr/>
        <p:txBody>
          <a:bodyPr/>
          <a:lstStyle>
            <a:lvl1pPr>
              <a:defRPr/>
            </a:lvl1pPr>
          </a:lstStyle>
          <a:p>
            <a:pPr>
              <a:defRPr/>
            </a:pPr>
            <a:fld id="{54BF5FAE-18B5-45F3-BC38-3E6B6DD339EE}"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892566057"/>
      </p:ext>
    </p:extLst>
  </p:cSld>
  <p:clrMapOvr>
    <a:masterClrMapping/>
  </p:clrMapOvr>
  <p:transition>
    <p:checke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7" y="1859763"/>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7"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518D3C8A-C2EB-4BC0-B524-0B4D19A0721B}" type="datetime1">
              <a:rPr lang="en-US" altLang="zh-TW" smtClean="0"/>
              <a:pPr>
                <a:defRPr/>
              </a:pPr>
              <a:t>5/29/2021</a:t>
            </a:fld>
            <a:endParaRPr lang="en-US" altLang="zh-TW"/>
          </a:p>
        </p:txBody>
      </p:sp>
      <p:sp>
        <p:nvSpPr>
          <p:cNvPr id="8"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9" name="Slide Number Placeholder 17"/>
          <p:cNvSpPr>
            <a:spLocks noGrp="1"/>
          </p:cNvSpPr>
          <p:nvPr>
            <p:ph type="sldNum" sz="quarter" idx="12"/>
          </p:nvPr>
        </p:nvSpPr>
        <p:spPr/>
        <p:txBody>
          <a:bodyPr/>
          <a:lstStyle>
            <a:lvl1pPr>
              <a:defRPr/>
            </a:lvl1pPr>
          </a:lstStyle>
          <a:p>
            <a:pPr>
              <a:defRPr/>
            </a:pPr>
            <a:fld id="{CF177458-8620-43E1-8EB4-48C309B13691}"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603255217"/>
      </p:ext>
    </p:extLst>
  </p:cSld>
  <p:clrMapOvr>
    <a:masterClrMapping/>
  </p:clrMapOvr>
  <p:transition>
    <p:checke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2"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1718BC65-4F24-47D2-9627-92E8E7B87B88}" type="datetime1">
              <a:rPr lang="en-US" altLang="zh-TW" smtClean="0"/>
              <a:pPr>
                <a:defRPr/>
              </a:pPr>
              <a:t>5/29/2021</a:t>
            </a:fld>
            <a:endParaRPr lang="en-US" altLang="zh-TW"/>
          </a:p>
        </p:txBody>
      </p:sp>
      <p:sp>
        <p:nvSpPr>
          <p:cNvPr id="4"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5" name="Slide Number Placeholder 17"/>
          <p:cNvSpPr>
            <a:spLocks noGrp="1"/>
          </p:cNvSpPr>
          <p:nvPr>
            <p:ph type="sldNum" sz="quarter" idx="12"/>
          </p:nvPr>
        </p:nvSpPr>
        <p:spPr/>
        <p:txBody>
          <a:bodyPr/>
          <a:lstStyle>
            <a:lvl1pPr>
              <a:defRPr/>
            </a:lvl1pPr>
          </a:lstStyle>
          <a:p>
            <a:pPr>
              <a:defRPr/>
            </a:pPr>
            <a:fld id="{63915934-9C80-4370-A679-0DACCB7CC24E}"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134479497"/>
      </p:ext>
    </p:extLst>
  </p:cSld>
  <p:clrMapOvr>
    <a:masterClrMapping/>
  </p:clrMapOvr>
  <p:transition>
    <p:checke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D9C1C0-675A-48E7-A809-00B10AD9D1CF}" type="datetime1">
              <a:rPr lang="en-US" altLang="zh-TW" smtClean="0"/>
              <a:pPr>
                <a:defRPr/>
              </a:pPr>
              <a:t>5/29/2021</a:t>
            </a:fld>
            <a:endParaRPr lang="en-US" altLang="zh-TW"/>
          </a:p>
        </p:txBody>
      </p:sp>
      <p:sp>
        <p:nvSpPr>
          <p:cNvPr id="3"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4" name="Slide Number Placeholder 17"/>
          <p:cNvSpPr>
            <a:spLocks noGrp="1"/>
          </p:cNvSpPr>
          <p:nvPr>
            <p:ph type="sldNum" sz="quarter" idx="12"/>
          </p:nvPr>
        </p:nvSpPr>
        <p:spPr/>
        <p:txBody>
          <a:bodyPr/>
          <a:lstStyle>
            <a:lvl1pPr>
              <a:defRPr/>
            </a:lvl1pPr>
          </a:lstStyle>
          <a:p>
            <a:pPr>
              <a:defRPr/>
            </a:pPr>
            <a:fld id="{4E3CD434-948D-4A44-8AAD-3B50A03751E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821141879"/>
      </p:ext>
    </p:extLst>
  </p:cSld>
  <p:clrMapOvr>
    <a:masterClrMapping/>
  </p:clrMapOvr>
  <p:transition>
    <p:checke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8BD09B44-9B39-40CB-8F90-D0682F2A7ED2}" type="datetime1">
              <a:rPr lang="en-US" altLang="zh-TW" smtClean="0"/>
              <a:pPr>
                <a:defRPr/>
              </a:pPr>
              <a:t>5/29/2021</a:t>
            </a:fld>
            <a:endParaRPr lang="en-US" altLang="zh-TW"/>
          </a:p>
        </p:txBody>
      </p:sp>
      <p:sp>
        <p:nvSpPr>
          <p:cNvPr id="6"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7" name="Slide Number Placeholder 17"/>
          <p:cNvSpPr>
            <a:spLocks noGrp="1"/>
          </p:cNvSpPr>
          <p:nvPr>
            <p:ph type="sldNum" sz="quarter" idx="12"/>
          </p:nvPr>
        </p:nvSpPr>
        <p:spPr/>
        <p:txBody>
          <a:bodyPr/>
          <a:lstStyle>
            <a:lvl1pPr>
              <a:defRPr/>
            </a:lvl1pPr>
          </a:lstStyle>
          <a:p>
            <a:pPr>
              <a:defRPr/>
            </a:pPr>
            <a:fld id="{2E68CEA7-C24D-400A-BB92-A8BBD041606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544871026"/>
      </p:ext>
    </p:extLst>
  </p:cSld>
  <p:clrMapOvr>
    <a:masterClrMapping/>
  </p:clrMapOvr>
  <p:transition>
    <p:checke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7"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kumimoji="1" lang="en-US">
              <a:solidFill>
                <a:prstClr val="white"/>
              </a:solidFill>
            </a:endParaRPr>
          </a:p>
        </p:txBody>
      </p:sp>
      <p:sp>
        <p:nvSpPr>
          <p:cNvPr id="6" name="Right Triangle 5"/>
          <p:cNvSpPr/>
          <p:nvPr/>
        </p:nvSpPr>
        <p:spPr>
          <a:xfrm rot="420000" flipV="1">
            <a:off x="8004178" y="5359406"/>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kumimoji="1"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8" name="Freeform 7"/>
          <p:cNvSpPr>
            <a:spLocks/>
          </p:cNvSpPr>
          <p:nvPr/>
        </p:nvSpPr>
        <p:spPr bwMode="auto">
          <a:xfrm flipV="1">
            <a:off x="4381500" y="621983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2" name="Title 1"/>
          <p:cNvSpPr>
            <a:spLocks noGrp="1"/>
          </p:cNvSpPr>
          <p:nvPr>
            <p:ph type="title"/>
          </p:nvPr>
        </p:nvSpPr>
        <p:spPr>
          <a:xfrm>
            <a:off x="609600" y="1176999"/>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2"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AE32020C-D1B9-4DD7-AC83-38662EC99465}" type="datetime1">
              <a:rPr lang="en-US" altLang="zh-TW" smtClean="0"/>
              <a:pPr>
                <a:defRPr/>
              </a:pPr>
              <a:t>5/29/2021</a:t>
            </a:fld>
            <a:endParaRPr lang="en-US" altLang="zh-TW"/>
          </a:p>
        </p:txBody>
      </p:sp>
      <p:sp>
        <p:nvSpPr>
          <p:cNvPr id="10" name="Footer Placeholder 5"/>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11" name="Slide Number Placeholder 6"/>
          <p:cNvSpPr>
            <a:spLocks noGrp="1"/>
          </p:cNvSpPr>
          <p:nvPr>
            <p:ph type="sldNum" sz="quarter" idx="12"/>
          </p:nvPr>
        </p:nvSpPr>
        <p:spPr>
          <a:xfrm>
            <a:off x="8077200" y="6356356"/>
            <a:ext cx="609600" cy="365125"/>
          </a:xfrm>
        </p:spPr>
        <p:txBody>
          <a:bodyPr/>
          <a:lstStyle>
            <a:lvl1pPr>
              <a:defRPr/>
            </a:lvl1pPr>
          </a:lstStyle>
          <a:p>
            <a:pPr>
              <a:defRPr/>
            </a:pPr>
            <a:fld id="{41243520-0904-4395-AB49-C83C7E4E5A6A}"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850287404"/>
      </p:ext>
    </p:extLst>
  </p:cSld>
  <p:clrMapOvr>
    <a:masterClrMapping/>
  </p:clrMapOvr>
  <p:transition>
    <p:checke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4225D11-DB83-4388-8DDF-1E2FC1C55BE6}" type="datetime1">
              <a:rPr lang="en-US" altLang="zh-TW" smtClean="0"/>
              <a:pPr>
                <a:defRPr/>
              </a:pPr>
              <a:t>5/29/2021</a:t>
            </a:fld>
            <a:endParaRPr lang="en-US" altLang="zh-TW"/>
          </a:p>
        </p:txBody>
      </p:sp>
      <p:sp>
        <p:nvSpPr>
          <p:cNvPr id="5"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6" name="Slide Number Placeholder 17"/>
          <p:cNvSpPr>
            <a:spLocks noGrp="1"/>
          </p:cNvSpPr>
          <p:nvPr>
            <p:ph type="sldNum" sz="quarter" idx="12"/>
          </p:nvPr>
        </p:nvSpPr>
        <p:spPr/>
        <p:txBody>
          <a:bodyPr/>
          <a:lstStyle>
            <a:lvl1pPr>
              <a:defRPr/>
            </a:lvl1pPr>
          </a:lstStyle>
          <a:p>
            <a:pPr>
              <a:defRPr/>
            </a:pPr>
            <a:fld id="{B68A448A-15D3-4924-8C36-CD4B3EA7A024}"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778403519"/>
      </p:ext>
    </p:extLst>
  </p:cSld>
  <p:clrMapOvr>
    <a:masterClrMapping/>
  </p:clrMapOvr>
  <p:transition>
    <p:checke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00AC0CE9-9C51-45A7-837D-FB0872878E2B}" type="datetime1">
              <a:rPr lang="en-US" altLang="zh-TW" smtClean="0"/>
              <a:pPr>
                <a:defRPr/>
              </a:pPr>
              <a:t>5/29/2021</a:t>
            </a:fld>
            <a:endParaRPr lang="en-US" altLang="zh-TW"/>
          </a:p>
        </p:txBody>
      </p:sp>
      <p:sp>
        <p:nvSpPr>
          <p:cNvPr id="5"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6" name="Slide Number Placeholder 17"/>
          <p:cNvSpPr>
            <a:spLocks noGrp="1"/>
          </p:cNvSpPr>
          <p:nvPr>
            <p:ph type="sldNum" sz="quarter" idx="12"/>
          </p:nvPr>
        </p:nvSpPr>
        <p:spPr/>
        <p:txBody>
          <a:bodyPr/>
          <a:lstStyle>
            <a:lvl1pPr>
              <a:defRPr/>
            </a:lvl1pPr>
          </a:lstStyle>
          <a:p>
            <a:pPr>
              <a:defRPr/>
            </a:pPr>
            <a:fld id="{E0AB9C8B-719A-4F1E-BC3F-579E97C54CD4}"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241069815"/>
      </p:ext>
    </p:extLst>
  </p:cSld>
  <p:clrMapOvr>
    <a:masterClrMapping/>
  </p:clrMapOvr>
  <p:transition>
    <p:checke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935166"/>
            <a:ext cx="4038600" cy="4389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35169"/>
            <a:ext cx="4038600" cy="2117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205288"/>
            <a:ext cx="4038600" cy="2119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9"/>
          <p:cNvSpPr>
            <a:spLocks noGrp="1"/>
          </p:cNvSpPr>
          <p:nvPr>
            <p:ph type="dt" sz="half" idx="10"/>
          </p:nvPr>
        </p:nvSpPr>
        <p:spPr/>
        <p:txBody>
          <a:bodyPr/>
          <a:lstStyle>
            <a:lvl1pPr>
              <a:defRPr/>
            </a:lvl1pPr>
          </a:lstStyle>
          <a:p>
            <a:pPr>
              <a:defRPr/>
            </a:pPr>
            <a:fld id="{2DF6F871-43EA-42AE-9000-1536FAD3E944}" type="datetime1">
              <a:rPr lang="en-US" altLang="zh-TW" smtClean="0"/>
              <a:pPr>
                <a:defRPr/>
              </a:pPr>
              <a:t>5/29/2021</a:t>
            </a:fld>
            <a:endParaRPr lang="en-US" altLang="zh-TW"/>
          </a:p>
        </p:txBody>
      </p:sp>
      <p:sp>
        <p:nvSpPr>
          <p:cNvPr id="7" name="Footer Placeholder 21"/>
          <p:cNvSpPr>
            <a:spLocks noGrp="1"/>
          </p:cNvSpPr>
          <p:nvPr>
            <p:ph type="ftr" sz="quarter" idx="11"/>
          </p:nvPr>
        </p:nvSpPr>
        <p:spPr>
          <a:xfrm>
            <a:off x="2895600" y="6356356"/>
            <a:ext cx="4711273" cy="365125"/>
          </a:xfrm>
          <a:prstGeom prst="rect">
            <a:avLst/>
          </a:prstGeom>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8" name="Slide Number Placeholder 17"/>
          <p:cNvSpPr>
            <a:spLocks noGrp="1"/>
          </p:cNvSpPr>
          <p:nvPr>
            <p:ph type="sldNum" sz="quarter" idx="12"/>
          </p:nvPr>
        </p:nvSpPr>
        <p:spPr/>
        <p:txBody>
          <a:bodyPr/>
          <a:lstStyle>
            <a:lvl1pPr>
              <a:defRPr/>
            </a:lvl1pPr>
          </a:lstStyle>
          <a:p>
            <a:pPr>
              <a:defRPr/>
            </a:pPr>
            <a:fld id="{387D7FC1-6144-4F38-B544-6916525F369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2762289915"/>
      </p:ext>
    </p:extLst>
  </p:cSld>
  <p:clrMapOvr>
    <a:masterClrMapping/>
  </p:clrMapOvr>
  <p:transition>
    <p:checke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646176"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l" rtl="1">
              <a:spcBef>
                <a:spcPct val="0"/>
              </a:spcBef>
              <a:buNone/>
              <a:defRPr sz="5600" b="1">
                <a:ln>
                  <a:noFill/>
                </a:ln>
                <a:solidFill>
                  <a:schemeClr val="accent4">
                    <a:lumMod val="5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endParaRPr lang="en-US" dirty="0"/>
          </a:p>
        </p:txBody>
      </p:sp>
      <p:sp>
        <p:nvSpPr>
          <p:cNvPr id="17" name="Subtitle 16"/>
          <p:cNvSpPr>
            <a:spLocks noGrp="1"/>
          </p:cNvSpPr>
          <p:nvPr>
            <p:ph type="subTitle" idx="1"/>
          </p:nvPr>
        </p:nvSpPr>
        <p:spPr>
          <a:xfrm>
            <a:off x="644652" y="3228536"/>
            <a:ext cx="7854696" cy="1752600"/>
          </a:xfrm>
        </p:spPr>
        <p:txBody>
          <a:bodyPr lIns="0" rIns="18288"/>
          <a:lstStyle>
            <a:lvl1pPr marL="0" marR="45720" indent="0" algn="r" rtl="1">
              <a:buNone/>
              <a:defRPr>
                <a:solidFill>
                  <a:srgbClr val="003300"/>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4" name="Date Placeholder 29"/>
          <p:cNvSpPr>
            <a:spLocks noGrp="1"/>
          </p:cNvSpPr>
          <p:nvPr>
            <p:ph type="dt" sz="half" idx="10"/>
          </p:nvPr>
        </p:nvSpPr>
        <p:spPr/>
        <p:txBody>
          <a:bodyPr/>
          <a:lstStyle>
            <a:lvl1pPr>
              <a:defRPr>
                <a:solidFill>
                  <a:srgbClr val="CACACC"/>
                </a:solidFill>
              </a:defRPr>
            </a:lvl1pPr>
          </a:lstStyle>
          <a:p>
            <a:pPr>
              <a:defRPr/>
            </a:pPr>
            <a:fld id="{5E87D02D-9AB2-4214-B822-6D7FA4A1BF2C}" type="datetime1">
              <a:rPr lang="en-US" altLang="zh-TW" smtClean="0"/>
              <a:pPr>
                <a:defRPr/>
              </a:pPr>
              <a:t>5/29/2021</a:t>
            </a:fld>
            <a:endParaRPr lang="en-US" altLang="zh-TW"/>
          </a:p>
        </p:txBody>
      </p:sp>
      <p:sp>
        <p:nvSpPr>
          <p:cNvPr id="5" name="Footer Placeholder 18"/>
          <p:cNvSpPr>
            <a:spLocks noGrp="1"/>
          </p:cNvSpPr>
          <p:nvPr>
            <p:ph type="ftr" sz="quarter" idx="11"/>
          </p:nvPr>
        </p:nvSpPr>
        <p:spPr/>
        <p:txBody>
          <a:bodyPr/>
          <a:lstStyle>
            <a:lvl1pPr>
              <a:defRPr>
                <a:solidFill>
                  <a:srgbClr val="CACACC"/>
                </a:solidFill>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6" name="Slide Number Placeholder 26"/>
          <p:cNvSpPr>
            <a:spLocks noGrp="1"/>
          </p:cNvSpPr>
          <p:nvPr>
            <p:ph type="sldNum" sz="quarter" idx="12"/>
          </p:nvPr>
        </p:nvSpPr>
        <p:spPr/>
        <p:txBody>
          <a:bodyPr/>
          <a:lstStyle>
            <a:lvl1pPr>
              <a:defRPr/>
            </a:lvl1pPr>
          </a:lstStyle>
          <a:p>
            <a:pPr>
              <a:defRPr/>
            </a:pPr>
            <a:fld id="{D9C036F9-A13E-468A-B0A7-8A8AC8E3A284}" type="slidenum">
              <a:rPr lang="en-US" altLang="zh-TW">
                <a:solidFill>
                  <a:srgbClr val="D4D4D6">
                    <a:shade val="90000"/>
                  </a:srgbClr>
                </a:solidFill>
              </a:rPr>
              <a:pPr>
                <a:defRPr/>
              </a:pPr>
              <a:t>‹#›</a:t>
            </a:fld>
            <a:endParaRPr lang="en-US" altLang="zh-TW">
              <a:solidFill>
                <a:srgbClr val="D4D4D6">
                  <a:shade val="90000"/>
                </a:srgbClr>
              </a:solidFill>
            </a:endParaRPr>
          </a:p>
        </p:txBody>
      </p:sp>
    </p:spTree>
    <p:extLst>
      <p:ext uri="{BB962C8B-B14F-4D97-AF65-F5344CB8AC3E}">
        <p14:creationId xmlns:p14="http://schemas.microsoft.com/office/powerpoint/2010/main" val="453835573"/>
      </p:ext>
    </p:extLst>
  </p:cSld>
  <p:clrMapOvr>
    <a:overrideClrMapping bg1="dk1" tx1="lt1" bg2="dk2" tx2="lt2" accent1="accent1" accent2="accent2" accent3="accent3" accent4="accent4" accent5="accent5" accent6="accent6" hlink="hlink" folHlink="folHlink"/>
  </p:clrMapOvr>
  <p:transition>
    <p:checke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030" y="928670"/>
            <a:ext cx="6257940" cy="704866"/>
          </a:xfrm>
        </p:spPr>
        <p:txBody>
          <a:bodyPr/>
          <a:lstStyle>
            <a:lvl1pPr algn="ctr">
              <a:defRPr sz="3600">
                <a:cs typeface="B Titr" pitchFamily="2" charset="-78"/>
              </a:defRPr>
            </a:lvl1pPr>
          </a:lstStyle>
          <a:p>
            <a:r>
              <a:rPr lang="en-US"/>
              <a:t>Click to edit Master title style</a:t>
            </a:r>
            <a:endParaRPr lang="en-US" dirty="0"/>
          </a:p>
        </p:txBody>
      </p:sp>
      <p:sp>
        <p:nvSpPr>
          <p:cNvPr id="3" name="Content Placeholder 2"/>
          <p:cNvSpPr>
            <a:spLocks noGrp="1"/>
          </p:cNvSpPr>
          <p:nvPr>
            <p:ph idx="1"/>
          </p:nvPr>
        </p:nvSpPr>
        <p:spPr>
          <a:xfrm>
            <a:off x="1443030" y="1935165"/>
            <a:ext cx="6257940" cy="4389437"/>
          </a:xfrm>
        </p:spPr>
        <p:txBody>
          <a:bodyPr/>
          <a:lstStyle>
            <a:lvl1pPr algn="r" rtl="1">
              <a:defRPr sz="2800">
                <a:cs typeface="B Zar" pitchFamily="2" charset="-78"/>
              </a:defRPr>
            </a:lvl1pPr>
            <a:lvl2pPr algn="r" rtl="1">
              <a:defRPr sz="2400">
                <a:cs typeface="B Zar" pitchFamily="2" charset="-78"/>
              </a:defRPr>
            </a:lvl2pPr>
            <a:lvl3pPr algn="r" rtl="1">
              <a:defRPr sz="2200">
                <a:cs typeface="B Zar" pitchFamily="2" charset="-78"/>
              </a:defRPr>
            </a:lvl3pPr>
            <a:lvl4pPr algn="r" rtl="1">
              <a:defRPr sz="2000">
                <a:cs typeface="B Zar" pitchFamily="2" charset="-78"/>
              </a:defRPr>
            </a:lvl4pPr>
            <a:lvl5pPr algn="r" rtl="1">
              <a:defRPr sz="2800">
                <a:cs typeface="B Zar" pitchFamily="2" charset="-78"/>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9"/>
          <p:cNvSpPr>
            <a:spLocks noGrp="1"/>
          </p:cNvSpPr>
          <p:nvPr>
            <p:ph type="dt" sz="half" idx="10"/>
          </p:nvPr>
        </p:nvSpPr>
        <p:spPr>
          <a:xfrm>
            <a:off x="457200" y="6356352"/>
            <a:ext cx="1079926" cy="365125"/>
          </a:xfrm>
        </p:spPr>
        <p:txBody>
          <a:bodyPr/>
          <a:lstStyle>
            <a:lvl1pPr>
              <a:defRPr/>
            </a:lvl1pPr>
          </a:lstStyle>
          <a:p>
            <a:pPr>
              <a:defRPr/>
            </a:pPr>
            <a:fld id="{B02FF3BF-906C-49B2-AD5F-8DD5E6C27B25}" type="datetime1">
              <a:rPr lang="en-US" altLang="zh-TW" smtClean="0"/>
              <a:pPr>
                <a:defRPr/>
              </a:pPr>
              <a:t>5/29/2021</a:t>
            </a:fld>
            <a:endParaRPr lang="en-US" altLang="zh-TW"/>
          </a:p>
        </p:txBody>
      </p:sp>
      <p:sp>
        <p:nvSpPr>
          <p:cNvPr id="5" name="Footer Placeholder 21"/>
          <p:cNvSpPr>
            <a:spLocks noGrp="1"/>
          </p:cNvSpPr>
          <p:nvPr>
            <p:ph type="ftr" sz="quarter" idx="11"/>
          </p:nvPr>
        </p:nvSpPr>
        <p:spPr>
          <a:xfrm>
            <a:off x="2305624" y="6399482"/>
            <a:ext cx="4532751" cy="269878"/>
          </a:xfrm>
        </p:spPr>
        <p:txBody>
          <a:bodyPr/>
          <a:lstStyle>
            <a:lvl1pPr>
              <a:defRPr/>
            </a:lvl1pPr>
          </a:lstStyle>
          <a:p>
            <a:pPr>
              <a:defRPr/>
            </a:pPr>
            <a:r>
              <a:rPr lang="fa-IR" altLang="zh-TW" dirty="0"/>
              <a:t>برآورد نیروی انسانی مورد نیاز کشور ایران در رشته های  غیر بالینی تا 1404 (کارگروه توانبخشی)</a:t>
            </a:r>
            <a:endParaRPr lang="en-US" altLang="zh-TW" dirty="0"/>
          </a:p>
        </p:txBody>
      </p:sp>
      <p:sp>
        <p:nvSpPr>
          <p:cNvPr id="6" name="Slide Number Placeholder 17"/>
          <p:cNvSpPr>
            <a:spLocks noGrp="1"/>
          </p:cNvSpPr>
          <p:nvPr>
            <p:ph type="sldNum" sz="quarter" idx="12"/>
          </p:nvPr>
        </p:nvSpPr>
        <p:spPr/>
        <p:txBody>
          <a:bodyPr/>
          <a:lstStyle>
            <a:lvl1pPr>
              <a:defRPr/>
            </a:lvl1pPr>
          </a:lstStyle>
          <a:p>
            <a:pPr>
              <a:defRPr/>
            </a:pPr>
            <a:fld id="{E37D1B32-6F62-460D-AE80-4C89237E0182}"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3993598176"/>
      </p:ext>
    </p:extLst>
  </p:cSld>
  <p:clrMapOvr>
    <a:masterClrMapping/>
  </p:clrMapOvr>
  <p:transition>
    <p:checke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685800"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rgbClr val="CACACC"/>
                </a:solidFill>
              </a:defRPr>
            </a:lvl1pPr>
          </a:lstStyle>
          <a:p>
            <a:pPr>
              <a:defRPr/>
            </a:pPr>
            <a:fld id="{1B797ED1-946C-4F09-87B1-275ADF39D9CE}" type="datetime1">
              <a:rPr lang="en-US" altLang="zh-TW" smtClean="0"/>
              <a:pPr>
                <a:defRPr/>
              </a:pPr>
              <a:t>5/29/2021</a:t>
            </a:fld>
            <a:endParaRPr lang="en-US" altLang="zh-TW"/>
          </a:p>
        </p:txBody>
      </p:sp>
      <p:sp>
        <p:nvSpPr>
          <p:cNvPr id="5" name="Footer Placeholder 4"/>
          <p:cNvSpPr>
            <a:spLocks noGrp="1"/>
          </p:cNvSpPr>
          <p:nvPr>
            <p:ph type="ftr" sz="quarter" idx="11"/>
          </p:nvPr>
        </p:nvSpPr>
        <p:spPr>
          <a:xfrm>
            <a:off x="2376669" y="6356352"/>
            <a:ext cx="4390662" cy="365125"/>
          </a:xfrm>
        </p:spPr>
        <p:txBody>
          <a:bodyPr/>
          <a:lstStyle>
            <a:lvl1pPr>
              <a:defRPr>
                <a:solidFill>
                  <a:srgbClr val="CACACC"/>
                </a:solidFill>
              </a:defRPr>
            </a:lvl1pPr>
          </a:lstStyle>
          <a:p>
            <a:pPr>
              <a:defRPr/>
            </a:pPr>
            <a:r>
              <a:rPr lang="fa-IR" altLang="zh-TW" dirty="0"/>
              <a:t>برآورد نیروی انسانی مورد نیاز کشور ایران در رشته های  غیر بالینی تا 1404 (کارگروه توانبخشی)</a:t>
            </a:r>
            <a:endParaRPr lang="en-US" altLang="zh-TW" dirty="0"/>
          </a:p>
        </p:txBody>
      </p:sp>
      <p:sp>
        <p:nvSpPr>
          <p:cNvPr id="6" name="Slide Number Placeholder 5"/>
          <p:cNvSpPr>
            <a:spLocks noGrp="1"/>
          </p:cNvSpPr>
          <p:nvPr>
            <p:ph type="sldNum" sz="quarter" idx="12"/>
          </p:nvPr>
        </p:nvSpPr>
        <p:spPr/>
        <p:txBody>
          <a:bodyPr/>
          <a:lstStyle>
            <a:lvl1pPr>
              <a:defRPr/>
            </a:lvl1pPr>
          </a:lstStyle>
          <a:p>
            <a:pPr>
              <a:defRPr/>
            </a:pPr>
            <a:fld id="{8AB754AB-093F-4DA2-A6DD-873294317A8F}" type="slidenum">
              <a:rPr lang="en-US" altLang="zh-TW">
                <a:solidFill>
                  <a:srgbClr val="D4D4D6">
                    <a:shade val="90000"/>
                  </a:srgbClr>
                </a:solidFill>
              </a:rPr>
              <a:pPr>
                <a:defRPr/>
              </a:pPr>
              <a:t>‹#›</a:t>
            </a:fld>
            <a:endParaRPr lang="en-US" altLang="zh-TW">
              <a:solidFill>
                <a:srgbClr val="D4D4D6">
                  <a:shade val="90000"/>
                </a:srgbClr>
              </a:solidFill>
            </a:endParaRPr>
          </a:p>
        </p:txBody>
      </p:sp>
    </p:spTree>
    <p:extLst>
      <p:ext uri="{BB962C8B-B14F-4D97-AF65-F5344CB8AC3E}">
        <p14:creationId xmlns:p14="http://schemas.microsoft.com/office/powerpoint/2010/main" val="623780400"/>
      </p:ext>
    </p:extLst>
  </p:cSld>
  <p:clrMapOvr>
    <a:overrideClrMapping bg1="dk1" tx1="lt1" bg2="dk2" tx2="lt2" accent1="accent1" accent2="accent2" accent3="accent3" accent4="accent4" accent5="accent5" accent6="accent6" hlink="hlink" folHlink="folHlink"/>
  </p:clrMapOvr>
  <p:transition>
    <p:checke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4C04A005-E116-4D7C-96C5-90F49B9BF165}" type="datetime1">
              <a:rPr lang="en-US" altLang="zh-TW" smtClean="0"/>
              <a:pPr>
                <a:defRPr/>
              </a:pPr>
              <a:t>5/29/2021</a:t>
            </a:fld>
            <a:endParaRPr lang="en-US" altLang="zh-TW"/>
          </a:p>
        </p:txBody>
      </p:sp>
      <p:sp>
        <p:nvSpPr>
          <p:cNvPr id="6"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7" name="Slide Number Placeholder 17"/>
          <p:cNvSpPr>
            <a:spLocks noGrp="1"/>
          </p:cNvSpPr>
          <p:nvPr>
            <p:ph type="sldNum" sz="quarter" idx="12"/>
          </p:nvPr>
        </p:nvSpPr>
        <p:spPr/>
        <p:txBody>
          <a:bodyPr/>
          <a:lstStyle>
            <a:lvl1pPr>
              <a:defRPr/>
            </a:lvl1pPr>
          </a:lstStyle>
          <a:p>
            <a:pPr>
              <a:defRPr/>
            </a:pPr>
            <a:fld id="{54BF5FAE-18B5-45F3-BC38-3E6B6DD339EE}"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589920032"/>
      </p:ext>
    </p:extLst>
  </p:cSld>
  <p:clrMapOvr>
    <a:masterClrMapping/>
  </p:clrMapOvr>
  <p:transition>
    <p:checke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6" y="1859759"/>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518D3C8A-C2EB-4BC0-B524-0B4D19A0721B}" type="datetime1">
              <a:rPr lang="en-US" altLang="zh-TW" smtClean="0"/>
              <a:pPr>
                <a:defRPr/>
              </a:pPr>
              <a:t>5/29/2021</a:t>
            </a:fld>
            <a:endParaRPr lang="en-US" altLang="zh-TW"/>
          </a:p>
        </p:txBody>
      </p:sp>
      <p:sp>
        <p:nvSpPr>
          <p:cNvPr id="8"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9" name="Slide Number Placeholder 17"/>
          <p:cNvSpPr>
            <a:spLocks noGrp="1"/>
          </p:cNvSpPr>
          <p:nvPr>
            <p:ph type="sldNum" sz="quarter" idx="12"/>
          </p:nvPr>
        </p:nvSpPr>
        <p:spPr/>
        <p:txBody>
          <a:bodyPr/>
          <a:lstStyle>
            <a:lvl1pPr>
              <a:defRPr/>
            </a:lvl1pPr>
          </a:lstStyle>
          <a:p>
            <a:pPr>
              <a:defRPr/>
            </a:pPr>
            <a:fld id="{CF177458-8620-43E1-8EB4-48C309B13691}"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2412031738"/>
      </p:ext>
    </p:extLst>
  </p:cSld>
  <p:clrMapOvr>
    <a:masterClrMapping/>
  </p:clrMapOvr>
  <p:transition>
    <p:checke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1"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1718BC65-4F24-47D2-9627-92E8E7B87B88}" type="datetime1">
              <a:rPr lang="en-US" altLang="zh-TW" smtClean="0"/>
              <a:pPr>
                <a:defRPr/>
              </a:pPr>
              <a:t>5/29/2021</a:t>
            </a:fld>
            <a:endParaRPr lang="en-US" altLang="zh-TW"/>
          </a:p>
        </p:txBody>
      </p:sp>
      <p:sp>
        <p:nvSpPr>
          <p:cNvPr id="4"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5" name="Slide Number Placeholder 17"/>
          <p:cNvSpPr>
            <a:spLocks noGrp="1"/>
          </p:cNvSpPr>
          <p:nvPr>
            <p:ph type="sldNum" sz="quarter" idx="12"/>
          </p:nvPr>
        </p:nvSpPr>
        <p:spPr/>
        <p:txBody>
          <a:bodyPr/>
          <a:lstStyle>
            <a:lvl1pPr>
              <a:defRPr/>
            </a:lvl1pPr>
          </a:lstStyle>
          <a:p>
            <a:pPr>
              <a:defRPr/>
            </a:pPr>
            <a:fld id="{63915934-9C80-4370-A679-0DACCB7CC24E}"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2982372032"/>
      </p:ext>
    </p:extLst>
  </p:cSld>
  <p:clrMapOvr>
    <a:masterClrMapping/>
  </p:clrMapOvr>
  <p:transition>
    <p:checke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E1D9C1C0-675A-48E7-A809-00B10AD9D1CF}" type="datetime1">
              <a:rPr lang="en-US" altLang="zh-TW" smtClean="0"/>
              <a:pPr>
                <a:defRPr/>
              </a:pPr>
              <a:t>5/29/2021</a:t>
            </a:fld>
            <a:endParaRPr lang="en-US" altLang="zh-TW"/>
          </a:p>
        </p:txBody>
      </p:sp>
      <p:sp>
        <p:nvSpPr>
          <p:cNvPr id="3"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4" name="Slide Number Placeholder 17"/>
          <p:cNvSpPr>
            <a:spLocks noGrp="1"/>
          </p:cNvSpPr>
          <p:nvPr>
            <p:ph type="sldNum" sz="quarter" idx="12"/>
          </p:nvPr>
        </p:nvSpPr>
        <p:spPr/>
        <p:txBody>
          <a:bodyPr/>
          <a:lstStyle>
            <a:lvl1pPr>
              <a:defRPr/>
            </a:lvl1pPr>
          </a:lstStyle>
          <a:p>
            <a:pPr>
              <a:defRPr/>
            </a:pPr>
            <a:fld id="{4E3CD434-948D-4A44-8AAD-3B50A03751E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2683482798"/>
      </p:ext>
    </p:extLst>
  </p:cSld>
  <p:clrMapOvr>
    <a:masterClrMapping/>
  </p:clrMapOvr>
  <p:transition>
    <p:checke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8BD09B44-9B39-40CB-8F90-D0682F2A7ED2}" type="datetime1">
              <a:rPr lang="en-US" altLang="zh-TW" smtClean="0"/>
              <a:pPr>
                <a:defRPr/>
              </a:pPr>
              <a:t>5/29/2021</a:t>
            </a:fld>
            <a:endParaRPr lang="en-US" altLang="zh-TW"/>
          </a:p>
        </p:txBody>
      </p:sp>
      <p:sp>
        <p:nvSpPr>
          <p:cNvPr id="6"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7" name="Slide Number Placeholder 17"/>
          <p:cNvSpPr>
            <a:spLocks noGrp="1"/>
          </p:cNvSpPr>
          <p:nvPr>
            <p:ph type="sldNum" sz="quarter" idx="12"/>
          </p:nvPr>
        </p:nvSpPr>
        <p:spPr/>
        <p:txBody>
          <a:bodyPr/>
          <a:lstStyle>
            <a:lvl1pPr>
              <a:defRPr/>
            </a:lvl1pPr>
          </a:lstStyle>
          <a:p>
            <a:pPr>
              <a:defRPr/>
            </a:pPr>
            <a:fld id="{2E68CEA7-C24D-400A-BB92-A8BBD041606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2431422950"/>
      </p:ext>
    </p:extLst>
  </p:cSld>
  <p:clrMapOvr>
    <a:masterClrMapping/>
  </p:clrMapOvr>
  <p:transition>
    <p:checke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6"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kumimoji="1" lang="en-US">
              <a:solidFill>
                <a:prstClr val="white"/>
              </a:solidFill>
            </a:endParaRPr>
          </a:p>
        </p:txBody>
      </p:sp>
      <p:sp>
        <p:nvSpPr>
          <p:cNvPr id="6" name="Right Triangle 5"/>
          <p:cNvSpPr/>
          <p:nvPr/>
        </p:nvSpPr>
        <p:spPr>
          <a:xfrm rot="420000" flipV="1">
            <a:off x="8004176" y="5359402"/>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kumimoji="1"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8" name="Freeform 7"/>
          <p:cNvSpPr>
            <a:spLocks/>
          </p:cNvSpPr>
          <p:nvPr/>
        </p:nvSpPr>
        <p:spPr bwMode="auto">
          <a:xfrm flipV="1">
            <a:off x="4381500" y="6219827"/>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2" name="Title 1"/>
          <p:cNvSpPr>
            <a:spLocks noGrp="1"/>
          </p:cNvSpPr>
          <p:nvPr>
            <p:ph type="title"/>
          </p:nvPr>
        </p:nvSpPr>
        <p:spPr>
          <a:xfrm>
            <a:off x="609600" y="1176998"/>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AE32020C-D1B9-4DD7-AC83-38662EC99465}" type="datetime1">
              <a:rPr lang="en-US" altLang="zh-TW" smtClean="0"/>
              <a:pPr>
                <a:defRPr/>
              </a:pPr>
              <a:t>5/29/2021</a:t>
            </a:fld>
            <a:endParaRPr lang="en-US" altLang="zh-TW"/>
          </a:p>
        </p:txBody>
      </p:sp>
      <p:sp>
        <p:nvSpPr>
          <p:cNvPr id="10" name="Footer Placeholder 5"/>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11" name="Slide Number Placeholder 6"/>
          <p:cNvSpPr>
            <a:spLocks noGrp="1"/>
          </p:cNvSpPr>
          <p:nvPr>
            <p:ph type="sldNum" sz="quarter" idx="12"/>
          </p:nvPr>
        </p:nvSpPr>
        <p:spPr>
          <a:xfrm>
            <a:off x="8077200" y="6356352"/>
            <a:ext cx="609600" cy="365125"/>
          </a:xfrm>
        </p:spPr>
        <p:txBody>
          <a:bodyPr/>
          <a:lstStyle>
            <a:lvl1pPr>
              <a:defRPr/>
            </a:lvl1pPr>
          </a:lstStyle>
          <a:p>
            <a:pPr>
              <a:defRPr/>
            </a:pPr>
            <a:fld id="{41243520-0904-4395-AB49-C83C7E4E5A6A}"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3631660147"/>
      </p:ext>
    </p:extLst>
  </p:cSld>
  <p:clrMapOvr>
    <a:masterClrMapping/>
  </p:clrMapOvr>
  <p:transition>
    <p:checke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A4225D11-DB83-4388-8DDF-1E2FC1C55BE6}" type="datetime1">
              <a:rPr lang="en-US" altLang="zh-TW" smtClean="0"/>
              <a:pPr>
                <a:defRPr/>
              </a:pPr>
              <a:t>5/29/2021</a:t>
            </a:fld>
            <a:endParaRPr lang="en-US" altLang="zh-TW"/>
          </a:p>
        </p:txBody>
      </p:sp>
      <p:sp>
        <p:nvSpPr>
          <p:cNvPr id="5"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6" name="Slide Number Placeholder 17"/>
          <p:cNvSpPr>
            <a:spLocks noGrp="1"/>
          </p:cNvSpPr>
          <p:nvPr>
            <p:ph type="sldNum" sz="quarter" idx="12"/>
          </p:nvPr>
        </p:nvSpPr>
        <p:spPr/>
        <p:txBody>
          <a:bodyPr/>
          <a:lstStyle>
            <a:lvl1pPr>
              <a:defRPr/>
            </a:lvl1pPr>
          </a:lstStyle>
          <a:p>
            <a:pPr>
              <a:defRPr/>
            </a:pPr>
            <a:fld id="{B68A448A-15D3-4924-8C36-CD4B3EA7A024}"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561460144"/>
      </p:ext>
    </p:extLst>
  </p:cSld>
  <p:clrMapOvr>
    <a:masterClrMapping/>
  </p:clrMapOvr>
  <p:transition>
    <p:checke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00AC0CE9-9C51-45A7-837D-FB0872878E2B}" type="datetime1">
              <a:rPr lang="en-US" altLang="zh-TW" smtClean="0"/>
              <a:pPr>
                <a:defRPr/>
              </a:pPr>
              <a:t>5/29/2021</a:t>
            </a:fld>
            <a:endParaRPr lang="en-US" altLang="zh-TW"/>
          </a:p>
        </p:txBody>
      </p:sp>
      <p:sp>
        <p:nvSpPr>
          <p:cNvPr id="5"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6" name="Slide Number Placeholder 17"/>
          <p:cNvSpPr>
            <a:spLocks noGrp="1"/>
          </p:cNvSpPr>
          <p:nvPr>
            <p:ph type="sldNum" sz="quarter" idx="12"/>
          </p:nvPr>
        </p:nvSpPr>
        <p:spPr/>
        <p:txBody>
          <a:bodyPr/>
          <a:lstStyle>
            <a:lvl1pPr>
              <a:defRPr/>
            </a:lvl1pPr>
          </a:lstStyle>
          <a:p>
            <a:pPr>
              <a:defRPr/>
            </a:pPr>
            <a:fld id="{E0AB9C8B-719A-4F1E-BC3F-579E97C54CD4}"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4275720201"/>
      </p:ext>
    </p:extLst>
  </p:cSld>
  <p:clrMapOvr>
    <a:masterClrMapping/>
  </p:clrMapOvr>
  <p:transition>
    <p:checke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935165"/>
            <a:ext cx="4038600" cy="4389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35165"/>
            <a:ext cx="4038600" cy="2117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205288"/>
            <a:ext cx="4038600" cy="2119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9"/>
          <p:cNvSpPr>
            <a:spLocks noGrp="1"/>
          </p:cNvSpPr>
          <p:nvPr>
            <p:ph type="dt" sz="half" idx="10"/>
          </p:nvPr>
        </p:nvSpPr>
        <p:spPr/>
        <p:txBody>
          <a:bodyPr/>
          <a:lstStyle>
            <a:lvl1pPr>
              <a:defRPr/>
            </a:lvl1pPr>
          </a:lstStyle>
          <a:p>
            <a:pPr>
              <a:defRPr/>
            </a:pPr>
            <a:fld id="{2DF6F871-43EA-42AE-9000-1536FAD3E944}" type="datetime1">
              <a:rPr lang="en-US" altLang="zh-TW" smtClean="0"/>
              <a:pPr>
                <a:defRPr/>
              </a:pPr>
              <a:t>5/29/2021</a:t>
            </a:fld>
            <a:endParaRPr lang="en-US" altLang="zh-TW"/>
          </a:p>
        </p:txBody>
      </p:sp>
      <p:sp>
        <p:nvSpPr>
          <p:cNvPr id="7" name="Footer Placeholder 21"/>
          <p:cNvSpPr>
            <a:spLocks noGrp="1"/>
          </p:cNvSpPr>
          <p:nvPr>
            <p:ph type="ftr" sz="quarter" idx="11"/>
          </p:nvPr>
        </p:nvSpPr>
        <p:spPr/>
        <p:txBody>
          <a:bodyPr/>
          <a:lstStyle>
            <a:lvl1pPr>
              <a:defRPr/>
            </a:lvl1pPr>
          </a:lstStyle>
          <a:p>
            <a:pPr>
              <a:defRPr/>
            </a:pPr>
            <a:r>
              <a:rPr lang="fa-IR" altLang="zh-TW"/>
              <a:t>برآورد نیروی انسانی مورد نیاز کشور ایران در رشته های  غیر بالینی تا 1404 (کارگروه توانبخشی)</a:t>
            </a:r>
            <a:endParaRPr lang="en-US" altLang="zh-TW"/>
          </a:p>
        </p:txBody>
      </p:sp>
      <p:sp>
        <p:nvSpPr>
          <p:cNvPr id="8" name="Slide Number Placeholder 17"/>
          <p:cNvSpPr>
            <a:spLocks noGrp="1"/>
          </p:cNvSpPr>
          <p:nvPr>
            <p:ph type="sldNum" sz="quarter" idx="12"/>
          </p:nvPr>
        </p:nvSpPr>
        <p:spPr/>
        <p:txBody>
          <a:bodyPr/>
          <a:lstStyle>
            <a:lvl1pPr>
              <a:defRPr/>
            </a:lvl1pPr>
          </a:lstStyle>
          <a:p>
            <a:pPr>
              <a:defRPr/>
            </a:pPr>
            <a:fld id="{387D7FC1-6144-4F38-B544-6916525F3693}" type="slidenum">
              <a:rPr lang="en-US" altLang="zh-TW">
                <a:solidFill>
                  <a:srgbClr val="5A6378">
                    <a:shade val="90000"/>
                  </a:srgbClr>
                </a:solidFill>
              </a:rPr>
              <a:pPr>
                <a:defRPr/>
              </a:pPr>
              <a:t>‹#›</a:t>
            </a:fld>
            <a:endParaRPr lang="en-US" altLang="zh-TW">
              <a:solidFill>
                <a:srgbClr val="5A6378">
                  <a:shade val="90000"/>
                </a:srgbClr>
              </a:solidFill>
            </a:endParaRPr>
          </a:p>
        </p:txBody>
      </p:sp>
    </p:spTree>
    <p:extLst>
      <p:ext uri="{BB962C8B-B14F-4D97-AF65-F5344CB8AC3E}">
        <p14:creationId xmlns:p14="http://schemas.microsoft.com/office/powerpoint/2010/main" val="1323578088"/>
      </p:ext>
    </p:extLst>
  </p:cSld>
  <p:clrMapOvr>
    <a:masterClrMapping/>
  </p:clrMapOvr>
  <p:transition>
    <p:checke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5.png"/><Relationship Id="rId2" Type="http://schemas.openxmlformats.org/officeDocument/2006/relationships/slideLayout" Target="../slideLayouts/slideLayout14.xml"/><Relationship Id="rId16"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19" Type="http://schemas.openxmlformats.org/officeDocument/2006/relationships/image" Target="../media/image7.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75000"/>
            <a:alpha val="1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flip="none" rotWithShape="1">
            <a:gsLst>
              <a:gs pos="63000">
                <a:srgbClr val="DDEBCF"/>
              </a:gs>
              <a:gs pos="50000">
                <a:srgbClr val="9CB86E"/>
              </a:gs>
              <a:gs pos="100000">
                <a:srgbClr val="156B13"/>
              </a:gs>
            </a:gsLst>
            <a:lin ang="5400000" scaled="1"/>
            <a:tileRect/>
          </a:gradFill>
          <a:ln w="9525" cap="flat" cmpd="sng" algn="ctr">
            <a:noFill/>
            <a:prstDash val="solid"/>
            <a:round/>
            <a:headEnd type="none" w="med" len="med"/>
            <a:tailEnd type="none" w="med" len="med"/>
          </a:ln>
          <a:effectLst>
            <a:outerShdw blurRad="393700" dir="6120000" algn="t" rotWithShape="0">
              <a:schemeClr val="accent4">
                <a:lumMod val="50000"/>
                <a:alpha val="69000"/>
              </a:schemeClr>
            </a:outerShdw>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100000">
                <a:schemeClr val="accent4">
                  <a:lumMod val="20000"/>
                  <a:lumOff val="80000"/>
                </a:schemeClr>
              </a:gs>
              <a:gs pos="50000">
                <a:srgbClr val="9CB86E"/>
              </a:gs>
              <a:gs pos="100000">
                <a:srgbClr val="156B13"/>
              </a:gs>
            </a:gsLst>
            <a:lin ang="5400000" scaled="0"/>
          </a:gradFill>
          <a:ln w="9525" cap="flat" cmpd="sng" algn="ctr">
            <a:noFill/>
            <a:prstDash val="solid"/>
            <a:round/>
            <a:headEnd type="none" w="med" len="med"/>
            <a:tailEnd type="none" w="med" len="med"/>
          </a:ln>
          <a:effectLst>
            <a:outerShdw blurRad="50800" sx="31000" sy="31000" algn="t" rotWithShape="0">
              <a:schemeClr val="accent4">
                <a:lumMod val="50000"/>
                <a:alpha val="99000"/>
              </a:schemeClr>
            </a:outerShdw>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5124" name="Title Placeholder 8"/>
          <p:cNvSpPr>
            <a:spLocks noGrp="1"/>
          </p:cNvSpPr>
          <p:nvPr>
            <p:ph type="title"/>
          </p:nvPr>
        </p:nvSpPr>
        <p:spPr bwMode="auto">
          <a:xfrm>
            <a:off x="1335881" y="1052946"/>
            <a:ext cx="6472238" cy="776287"/>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endParaRPr lang="en-US" dirty="0"/>
          </a:p>
        </p:txBody>
      </p:sp>
      <p:sp>
        <p:nvSpPr>
          <p:cNvPr id="1029" name="Text Placeholder 29"/>
          <p:cNvSpPr>
            <a:spLocks noGrp="1"/>
          </p:cNvSpPr>
          <p:nvPr>
            <p:ph type="body" idx="1"/>
          </p:nvPr>
        </p:nvSpPr>
        <p:spPr bwMode="auto">
          <a:xfrm>
            <a:off x="1300165" y="1935166"/>
            <a:ext cx="6543675"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6"/>
            <a:ext cx="2133600" cy="365125"/>
          </a:xfrm>
          <a:prstGeom prst="rect">
            <a:avLst/>
          </a:prstGeom>
        </p:spPr>
        <p:txBody>
          <a:bodyPr vert="horz" wrap="square" lIns="0" tIns="0" rIns="0" bIns="0" numCol="1" anchor="b" anchorCtr="0" compatLnSpc="1">
            <a:prstTxWarp prst="textNoShape">
              <a:avLst/>
            </a:prstTxWarp>
          </a:bodyPr>
          <a:lstStyle>
            <a:lvl1pPr algn="l" rtl="1">
              <a:defRPr sz="1200">
                <a:solidFill>
                  <a:srgbClr val="565E72"/>
                </a:solidFill>
              </a:defRPr>
            </a:lvl1pPr>
          </a:lstStyle>
          <a:p>
            <a:pPr fontAlgn="base">
              <a:spcBef>
                <a:spcPct val="0"/>
              </a:spcBef>
              <a:spcAft>
                <a:spcPct val="0"/>
              </a:spcAft>
              <a:defRPr/>
            </a:pPr>
            <a:fld id="{1E005627-957F-46F7-BB64-CEEC63A0B8C3}" type="datetime1">
              <a:rPr kumimoji="1" lang="en-US" altLang="zh-TW" smtClean="0">
                <a:latin typeface="Times New Roman" pitchFamily="18" charset="0"/>
                <a:ea typeface="標楷體" pitchFamily="65" charset="-120"/>
              </a:rPr>
              <a:pPr fontAlgn="base">
                <a:spcBef>
                  <a:spcPct val="0"/>
                </a:spcBef>
                <a:spcAft>
                  <a:spcPct val="0"/>
                </a:spcAft>
                <a:defRPr/>
              </a:pPr>
              <a:t>5/29/2021</a:t>
            </a:fld>
            <a:endParaRPr kumimoji="1" lang="en-US" altLang="zh-TW">
              <a:latin typeface="Times New Roman" pitchFamily="18" charset="0"/>
              <a:ea typeface="標楷體" pitchFamily="65" charset="-120"/>
            </a:endParaRPr>
          </a:p>
        </p:txBody>
      </p:sp>
      <p:sp>
        <p:nvSpPr>
          <p:cNvPr id="18" name="Slide Number Placeholder 17"/>
          <p:cNvSpPr>
            <a:spLocks noGrp="1"/>
          </p:cNvSpPr>
          <p:nvPr>
            <p:ph type="sldNum" sz="quarter" idx="4"/>
          </p:nvPr>
        </p:nvSpPr>
        <p:spPr>
          <a:xfrm>
            <a:off x="7924800" y="6356356"/>
            <a:ext cx="762000" cy="365125"/>
          </a:xfrm>
          <a:prstGeom prst="rect">
            <a:avLst/>
          </a:prstGeom>
        </p:spPr>
        <p:txBody>
          <a:bodyPr vert="horz" lIns="0" tIns="0" rIns="0" bIns="0" anchor="b"/>
          <a:lstStyle>
            <a:lvl1pPr algn="r" rtl="1" eaLnBrk="1" latinLnBrk="0" hangingPunct="1">
              <a:defRPr kumimoji="0" sz="1200">
                <a:solidFill>
                  <a:schemeClr val="tx2">
                    <a:shade val="90000"/>
                  </a:schemeClr>
                </a:solidFill>
                <a:latin typeface="Arial" charset="0"/>
                <a:cs typeface="Arial" charset="0"/>
              </a:defRPr>
            </a:lvl1pPr>
          </a:lstStyle>
          <a:p>
            <a:pPr fontAlgn="base">
              <a:spcBef>
                <a:spcPct val="0"/>
              </a:spcBef>
              <a:spcAft>
                <a:spcPct val="0"/>
              </a:spcAft>
              <a:defRPr/>
            </a:pPr>
            <a:fld id="{8A8EC89C-4FB6-4FAF-9F62-7660746CA518}" type="slidenum">
              <a:rPr lang="en-US" altLang="zh-TW">
                <a:solidFill>
                  <a:srgbClr val="5A6378">
                    <a:shade val="90000"/>
                  </a:srgbClr>
                </a:solidFill>
                <a:ea typeface="標楷體" pitchFamily="65" charset="-120"/>
              </a:rPr>
              <a:pPr fontAlgn="base">
                <a:spcBef>
                  <a:spcPct val="0"/>
                </a:spcBef>
                <a:spcAft>
                  <a:spcPct val="0"/>
                </a:spcAft>
                <a:defRPr/>
              </a:pPr>
              <a:t>‹#›</a:t>
            </a:fld>
            <a:endParaRPr lang="en-US" altLang="zh-TW">
              <a:solidFill>
                <a:srgbClr val="5A6378">
                  <a:shade val="90000"/>
                </a:srgbClr>
              </a:solidFill>
              <a:ea typeface="標楷體" pitchFamily="65" charset="-120"/>
            </a:endParaRPr>
          </a:p>
        </p:txBody>
      </p:sp>
      <p:grpSp>
        <p:nvGrpSpPr>
          <p:cNvPr id="2" name="Group 1"/>
          <p:cNvGrpSpPr>
            <a:grpSpLocks/>
          </p:cNvGrpSpPr>
          <p:nvPr/>
        </p:nvGrpSpPr>
        <p:grpSpPr bwMode="auto">
          <a:xfrm>
            <a:off x="-19049" y="203200"/>
            <a:ext cx="9180513" cy="647700"/>
            <a:chOff x="-19045" y="216550"/>
            <a:chExt cx="9180548" cy="649224"/>
          </a:xfrm>
          <a:effectLst>
            <a:outerShdw blurRad="152400" dist="317500" dir="5400000" sx="90000" sy="-19000" rotWithShape="0">
              <a:prstClr val="black">
                <a:alpha val="15000"/>
              </a:prstClr>
            </a:outerShdw>
          </a:effectLst>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ln>
              <a:headEnd type="none" w="med" len="med"/>
              <a:tailEnd type="none" w="med" len="med"/>
            </a:ln>
            <a:scene3d>
              <a:camera prst="orthographicFront"/>
              <a:lightRig rig="threePt" dir="t"/>
            </a:scene3d>
            <a:sp3d>
              <a:bevelT w="165100" prst="coolSlant"/>
            </a:sp3d>
          </p:spPr>
          <p:style>
            <a:lnRef idx="3">
              <a:schemeClr val="accent4"/>
            </a:lnRef>
            <a:fillRef idx="0">
              <a:schemeClr val="accent4"/>
            </a:fillRef>
            <a:effectRef idx="2">
              <a:schemeClr val="accent4"/>
            </a:effectRef>
            <a:fontRef idx="minor">
              <a:schemeClr val="tx1"/>
            </a:fontRef>
          </p:style>
          <p:txBody>
            <a:bodyPr/>
            <a:lstStyle/>
            <a:p>
              <a:pPr fontAlgn="base">
                <a:spcBef>
                  <a:spcPct val="0"/>
                </a:spcBef>
                <a:spcAft>
                  <a:spcPct val="0"/>
                </a:spcAft>
                <a:defRPr/>
              </a:pPr>
              <a:endParaRPr kumimoji="1"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ln>
              <a:headEnd type="none" w="med" len="med"/>
              <a:tailEnd type="none" w="med" len="med"/>
            </a:ln>
            <a:scene3d>
              <a:camera prst="orthographicFront"/>
              <a:lightRig rig="threePt" dir="t"/>
            </a:scene3d>
            <a:sp3d>
              <a:bevelT w="165100" prst="coolSlant"/>
            </a:sp3d>
          </p:spPr>
          <p:style>
            <a:lnRef idx="3">
              <a:schemeClr val="accent4"/>
            </a:lnRef>
            <a:fillRef idx="0">
              <a:schemeClr val="accent4"/>
            </a:fillRef>
            <a:effectRef idx="2">
              <a:schemeClr val="accent4"/>
            </a:effectRef>
            <a:fontRef idx="minor">
              <a:schemeClr val="tx1"/>
            </a:fontRef>
          </p:style>
          <p:txBody>
            <a:bodyPr/>
            <a:lstStyle/>
            <a:p>
              <a:pPr fontAlgn="base">
                <a:spcBef>
                  <a:spcPct val="0"/>
                </a:spcBef>
                <a:spcAft>
                  <a:spcPct val="0"/>
                </a:spcAft>
                <a:defRPr/>
              </a:pPr>
              <a:endParaRPr kumimoji="1" lang="en-US">
                <a:solidFill>
                  <a:prstClr val="black"/>
                </a:solidFill>
                <a:latin typeface="Arial" charset="0"/>
                <a:cs typeface="Arial" charset="0"/>
              </a:endParaRPr>
            </a:p>
          </p:txBody>
        </p:sp>
      </p:grpSp>
      <p:pic>
        <p:nvPicPr>
          <p:cNvPr id="14" name="Picture 13"/>
          <p:cNvPicPr>
            <a:picLocks noChangeAspect="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83172" y="996977"/>
            <a:ext cx="593295" cy="640080"/>
          </a:xfrm>
          <a:prstGeom prst="rect">
            <a:avLst/>
          </a:prstGeom>
        </p:spPr>
      </p:pic>
      <p:pic>
        <p:nvPicPr>
          <p:cNvPr id="4" name="Picture 3"/>
          <p:cNvPicPr>
            <a:picLocks noChangeAspect="1"/>
          </p:cNvPicPr>
          <p:nvPr userDrawn="1"/>
        </p:nvPicPr>
        <p:blipFill>
          <a:blip r:embed="rId15">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8039170" y="1628800"/>
            <a:ext cx="898949" cy="402885"/>
          </a:xfrm>
          <a:prstGeom prst="rect">
            <a:avLst/>
          </a:prstGeom>
        </p:spPr>
      </p:pic>
    </p:spTree>
    <p:extLst>
      <p:ext uri="{BB962C8B-B14F-4D97-AF65-F5344CB8AC3E}">
        <p14:creationId xmlns:p14="http://schemas.microsoft.com/office/powerpoint/2010/main" val="30737286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ransition>
    <p:checker dir="vert"/>
  </p:transition>
  <p:hf hdr="0"/>
  <p:txStyles>
    <p:titleStyle>
      <a:lvl1pPr algn="l" rtl="1" eaLnBrk="0" fontAlgn="base" hangingPunct="0">
        <a:spcBef>
          <a:spcPct val="0"/>
        </a:spcBef>
        <a:spcAft>
          <a:spcPct val="0"/>
        </a:spcAft>
        <a:defRPr lang="en-US" sz="4000" b="1" kern="1200" dirty="0">
          <a:solidFill>
            <a:srgbClr val="2F6231"/>
          </a:solidFill>
          <a:effectLst>
            <a:outerShdw blurRad="38100" dist="25400" dir="5400000" algn="tl" rotWithShape="0">
              <a:srgbClr val="000000">
                <a:alpha val="43000"/>
              </a:srgbClr>
            </a:outerShdw>
          </a:effectLst>
          <a:latin typeface="+mj-lt"/>
          <a:ea typeface="+mj-ea"/>
          <a:cs typeface="+mj-cs"/>
        </a:defRPr>
      </a:lvl1pPr>
      <a:lvl2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2pPr>
      <a:lvl3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3pPr>
      <a:lvl4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4pPr>
      <a:lvl5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5pPr>
      <a:lvl6pPr marL="457200" algn="l" rtl="0" eaLnBrk="1" fontAlgn="base" hangingPunct="1">
        <a:spcBef>
          <a:spcPct val="0"/>
        </a:spcBef>
        <a:spcAft>
          <a:spcPct val="0"/>
        </a:spcAft>
        <a:defRPr sz="5000">
          <a:solidFill>
            <a:schemeClr val="tx2"/>
          </a:solidFill>
          <a:latin typeface="Calibri" pitchFamily="34" charset="0"/>
          <a:cs typeface="Traditional Arabic" pitchFamily="2" charset="-78"/>
        </a:defRPr>
      </a:lvl6pPr>
      <a:lvl7pPr marL="914400" algn="l" rtl="0" eaLnBrk="1" fontAlgn="base" hangingPunct="1">
        <a:spcBef>
          <a:spcPct val="0"/>
        </a:spcBef>
        <a:spcAft>
          <a:spcPct val="0"/>
        </a:spcAft>
        <a:defRPr sz="5000">
          <a:solidFill>
            <a:schemeClr val="tx2"/>
          </a:solidFill>
          <a:latin typeface="Calibri" pitchFamily="34" charset="0"/>
          <a:cs typeface="Traditional Arabic" pitchFamily="2" charset="-78"/>
        </a:defRPr>
      </a:lvl7pPr>
      <a:lvl8pPr marL="1371600" algn="l" rtl="0" eaLnBrk="1" fontAlgn="base" hangingPunct="1">
        <a:spcBef>
          <a:spcPct val="0"/>
        </a:spcBef>
        <a:spcAft>
          <a:spcPct val="0"/>
        </a:spcAft>
        <a:defRPr sz="5000">
          <a:solidFill>
            <a:schemeClr val="tx2"/>
          </a:solidFill>
          <a:latin typeface="Calibri" pitchFamily="34" charset="0"/>
          <a:cs typeface="Traditional Arabic" pitchFamily="2" charset="-78"/>
        </a:defRPr>
      </a:lvl8pPr>
      <a:lvl9pPr marL="1828800" algn="l" rtl="0" eaLnBrk="1" fontAlgn="base" hangingPunct="1">
        <a:spcBef>
          <a:spcPct val="0"/>
        </a:spcBef>
        <a:spcAft>
          <a:spcPct val="0"/>
        </a:spcAft>
        <a:defRPr sz="5000">
          <a:solidFill>
            <a:schemeClr val="tx2"/>
          </a:solidFill>
          <a:latin typeface="Calibri" pitchFamily="34" charset="0"/>
          <a:cs typeface="Traditional Arabic" pitchFamily="2" charset="-78"/>
        </a:defRPr>
      </a:lvl9pPr>
    </p:titleStyle>
    <p:bodyStyle>
      <a:lvl1pPr marL="273050" indent="-273050" algn="l" rtl="0" eaLnBrk="0" fontAlgn="base" hangingPunct="0">
        <a:spcBef>
          <a:spcPct val="20000"/>
        </a:spcBef>
        <a:spcAft>
          <a:spcPct val="0"/>
        </a:spcAft>
        <a:buClr>
          <a:srgbClr val="E66C7D"/>
        </a:buClr>
        <a:buSzPct val="95000"/>
        <a:buBlip>
          <a:blip r:embed="rId16"/>
        </a:buBlip>
        <a:defRPr sz="2800" kern="1200">
          <a:solidFill>
            <a:srgbClr val="234925"/>
          </a:solidFill>
          <a:latin typeface="+mn-lt"/>
          <a:ea typeface="B Zar" pitchFamily="2" charset="-78"/>
          <a:cs typeface="B Zar" pitchFamily="2" charset="-78"/>
        </a:defRPr>
      </a:lvl1pPr>
      <a:lvl2pPr marL="639763" indent="-246063" algn="l" rtl="0" eaLnBrk="0" fontAlgn="base" hangingPunct="0">
        <a:spcBef>
          <a:spcPct val="20000"/>
        </a:spcBef>
        <a:spcAft>
          <a:spcPct val="0"/>
        </a:spcAft>
        <a:buClr>
          <a:schemeClr val="accent1"/>
        </a:buClr>
        <a:buSzPct val="85000"/>
        <a:buBlip>
          <a:blip r:embed="rId17"/>
        </a:buBlip>
        <a:defRPr sz="2400" kern="1200">
          <a:solidFill>
            <a:srgbClr val="234925"/>
          </a:solidFill>
          <a:latin typeface="+mn-lt"/>
          <a:ea typeface="B Zar" pitchFamily="2" charset="-78"/>
          <a:cs typeface="B Zar" pitchFamily="2" charset="-78"/>
        </a:defRPr>
      </a:lvl2pPr>
      <a:lvl3pPr marL="914400" indent="-246063" algn="l" rtl="0" eaLnBrk="0" fontAlgn="base" hangingPunct="0">
        <a:spcBef>
          <a:spcPct val="20000"/>
        </a:spcBef>
        <a:spcAft>
          <a:spcPct val="0"/>
        </a:spcAft>
        <a:buClr>
          <a:schemeClr val="accent2"/>
        </a:buClr>
        <a:buSzPct val="70000"/>
        <a:buBlip>
          <a:blip r:embed="rId18"/>
        </a:buBlip>
        <a:defRPr sz="2200" kern="1200">
          <a:solidFill>
            <a:srgbClr val="234925"/>
          </a:solidFill>
          <a:latin typeface="+mn-lt"/>
          <a:ea typeface="B Zar" pitchFamily="2" charset="-78"/>
          <a:cs typeface="B Zar" pitchFamily="2" charset="-78"/>
        </a:defRPr>
      </a:lvl3pPr>
      <a:lvl4pPr marL="1187450" indent="-209550" algn="l" rtl="0" eaLnBrk="0" fontAlgn="base" hangingPunct="0">
        <a:spcBef>
          <a:spcPct val="20000"/>
        </a:spcBef>
        <a:spcAft>
          <a:spcPct val="0"/>
        </a:spcAft>
        <a:buClr>
          <a:srgbClr val="E66C7D"/>
        </a:buClr>
        <a:buSzPct val="65000"/>
        <a:buBlip>
          <a:blip r:embed="rId19"/>
        </a:buBlip>
        <a:defRPr sz="2000" kern="1200">
          <a:solidFill>
            <a:srgbClr val="234925"/>
          </a:solidFill>
          <a:latin typeface="+mn-lt"/>
          <a:ea typeface="B Zar" pitchFamily="2" charset="-78"/>
          <a:cs typeface="B Zar" pitchFamily="2" charset="-78"/>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rgbClr val="234925"/>
          </a:solidFill>
          <a:latin typeface="+mn-lt"/>
          <a:ea typeface="B Zar" pitchFamily="2" charset="-78"/>
          <a:cs typeface="B Zar" pitchFamily="2" charset="-78"/>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lumMod val="75000"/>
            <a:alpha val="1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flip="none" rotWithShape="1">
            <a:gsLst>
              <a:gs pos="63000">
                <a:srgbClr val="DDEBCF"/>
              </a:gs>
              <a:gs pos="50000">
                <a:srgbClr val="9CB86E"/>
              </a:gs>
              <a:gs pos="100000">
                <a:srgbClr val="156B13"/>
              </a:gs>
            </a:gsLst>
            <a:lin ang="5400000" scaled="1"/>
            <a:tileRect/>
          </a:gradFill>
          <a:ln w="9525" cap="flat" cmpd="sng" algn="ctr">
            <a:noFill/>
            <a:prstDash val="solid"/>
            <a:round/>
            <a:headEnd type="none" w="med" len="med"/>
            <a:tailEnd type="none" w="med" len="med"/>
          </a:ln>
          <a:effectLst>
            <a:outerShdw blurRad="393700" dir="6120000" algn="t" rotWithShape="0">
              <a:schemeClr val="accent4">
                <a:lumMod val="50000"/>
                <a:alpha val="69000"/>
              </a:schemeClr>
            </a:outerShdw>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100000">
                <a:schemeClr val="accent4">
                  <a:lumMod val="20000"/>
                  <a:lumOff val="80000"/>
                </a:schemeClr>
              </a:gs>
              <a:gs pos="50000">
                <a:srgbClr val="9CB86E"/>
              </a:gs>
              <a:gs pos="100000">
                <a:srgbClr val="156B13"/>
              </a:gs>
            </a:gsLst>
            <a:lin ang="5400000" scaled="0"/>
          </a:gradFill>
          <a:ln w="9525" cap="flat" cmpd="sng" algn="ctr">
            <a:noFill/>
            <a:prstDash val="solid"/>
            <a:round/>
            <a:headEnd type="none" w="med" len="med"/>
            <a:tailEnd type="none" w="med" len="med"/>
          </a:ln>
          <a:effectLst>
            <a:outerShdw blurRad="50800" sx="31000" sy="31000" algn="t" rotWithShape="0">
              <a:schemeClr val="accent4">
                <a:lumMod val="50000"/>
                <a:alpha val="99000"/>
              </a:schemeClr>
            </a:outerShdw>
          </a:effectLst>
        </p:spPr>
        <p:txBody>
          <a:bodyPr/>
          <a:lstStyle/>
          <a:p>
            <a:pPr algn="l" rtl="0" fontAlgn="base">
              <a:spcBef>
                <a:spcPct val="0"/>
              </a:spcBef>
              <a:spcAft>
                <a:spcPct val="0"/>
              </a:spcAft>
              <a:defRPr/>
            </a:pPr>
            <a:endParaRPr kumimoji="1" lang="en-US">
              <a:solidFill>
                <a:prstClr val="black"/>
              </a:solidFill>
              <a:ea typeface="標楷體" pitchFamily="65" charset="-120"/>
            </a:endParaRPr>
          </a:p>
        </p:txBody>
      </p:sp>
      <p:sp>
        <p:nvSpPr>
          <p:cNvPr id="5124" name="Title Placeholder 8"/>
          <p:cNvSpPr>
            <a:spLocks noGrp="1"/>
          </p:cNvSpPr>
          <p:nvPr>
            <p:ph type="title"/>
          </p:nvPr>
        </p:nvSpPr>
        <p:spPr bwMode="auto">
          <a:xfrm>
            <a:off x="1335881" y="1052942"/>
            <a:ext cx="6472238" cy="776287"/>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endParaRPr lang="en-US" dirty="0"/>
          </a:p>
        </p:txBody>
      </p:sp>
      <p:sp>
        <p:nvSpPr>
          <p:cNvPr id="1029" name="Text Placeholder 29"/>
          <p:cNvSpPr>
            <a:spLocks noGrp="1"/>
          </p:cNvSpPr>
          <p:nvPr>
            <p:ph type="body" idx="1"/>
          </p:nvPr>
        </p:nvSpPr>
        <p:spPr bwMode="auto">
          <a:xfrm>
            <a:off x="1300163" y="1935165"/>
            <a:ext cx="6543675"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52"/>
            <a:ext cx="2133600" cy="365125"/>
          </a:xfrm>
          <a:prstGeom prst="rect">
            <a:avLst/>
          </a:prstGeom>
        </p:spPr>
        <p:txBody>
          <a:bodyPr vert="horz" wrap="square" lIns="0" tIns="0" rIns="0" bIns="0" numCol="1" anchor="b" anchorCtr="0" compatLnSpc="1">
            <a:prstTxWarp prst="textNoShape">
              <a:avLst/>
            </a:prstTxWarp>
          </a:bodyPr>
          <a:lstStyle>
            <a:lvl1pPr algn="l" rtl="1">
              <a:defRPr sz="1200">
                <a:solidFill>
                  <a:srgbClr val="565E72"/>
                </a:solidFill>
              </a:defRPr>
            </a:lvl1pPr>
          </a:lstStyle>
          <a:p>
            <a:pPr fontAlgn="base">
              <a:spcBef>
                <a:spcPct val="0"/>
              </a:spcBef>
              <a:spcAft>
                <a:spcPct val="0"/>
              </a:spcAft>
              <a:defRPr/>
            </a:pPr>
            <a:fld id="{1E005627-957F-46F7-BB64-CEEC63A0B8C3}" type="datetime1">
              <a:rPr kumimoji="1" lang="en-US" altLang="zh-TW" smtClean="0">
                <a:latin typeface="Times New Roman" pitchFamily="18" charset="0"/>
                <a:ea typeface="標楷體" pitchFamily="65" charset="-120"/>
              </a:rPr>
              <a:pPr fontAlgn="base">
                <a:spcBef>
                  <a:spcPct val="0"/>
                </a:spcBef>
                <a:spcAft>
                  <a:spcPct val="0"/>
                </a:spcAft>
                <a:defRPr/>
              </a:pPr>
              <a:t>5/29/2021</a:t>
            </a:fld>
            <a:endParaRPr kumimoji="1" lang="en-US" altLang="zh-TW">
              <a:latin typeface="Times New Roman" pitchFamily="18" charset="0"/>
              <a:ea typeface="標楷體" pitchFamily="65" charset="-120"/>
            </a:endParaRPr>
          </a:p>
        </p:txBody>
      </p:sp>
      <p:sp>
        <p:nvSpPr>
          <p:cNvPr id="22" name="Footer Placeholder 21"/>
          <p:cNvSpPr>
            <a:spLocks noGrp="1"/>
          </p:cNvSpPr>
          <p:nvPr>
            <p:ph type="ftr" sz="quarter" idx="3"/>
          </p:nvPr>
        </p:nvSpPr>
        <p:spPr>
          <a:xfrm>
            <a:off x="2895600" y="6356352"/>
            <a:ext cx="4711273" cy="365125"/>
          </a:xfrm>
          <a:prstGeom prst="rect">
            <a:avLst/>
          </a:prstGeom>
        </p:spPr>
        <p:txBody>
          <a:bodyPr vert="horz" wrap="square" lIns="0" tIns="0" rIns="0" bIns="0" numCol="1" anchor="b" anchorCtr="0" compatLnSpc="1">
            <a:prstTxWarp prst="textNoShape">
              <a:avLst/>
            </a:prstTxWarp>
          </a:bodyPr>
          <a:lstStyle>
            <a:lvl1pPr algn="ctr" rtl="1">
              <a:defRPr sz="1200">
                <a:solidFill>
                  <a:srgbClr val="565E72"/>
                </a:solidFill>
                <a:effectLst>
                  <a:outerShdw blurRad="38100" dist="38100" dir="2700000" algn="tl">
                    <a:srgbClr val="000000">
                      <a:alpha val="43137"/>
                    </a:srgbClr>
                  </a:outerShdw>
                </a:effectLst>
                <a:cs typeface="B Nazanin" panose="00000400000000000000" pitchFamily="2" charset="-78"/>
              </a:defRPr>
            </a:lvl1pPr>
          </a:lstStyle>
          <a:p>
            <a:pPr fontAlgn="base">
              <a:spcBef>
                <a:spcPct val="0"/>
              </a:spcBef>
              <a:spcAft>
                <a:spcPct val="0"/>
              </a:spcAft>
              <a:defRPr/>
            </a:pPr>
            <a:r>
              <a:rPr kumimoji="1" lang="fa-IR" altLang="zh-TW">
                <a:latin typeface="Times New Roman" pitchFamily="18" charset="0"/>
                <a:ea typeface="標楷體" pitchFamily="65" charset="-120"/>
              </a:rPr>
              <a:t>برآورد نیروی انسانی مورد نیاز کشور ایران در رشته های  غیر بالینی تا 1404 (کارگروه توانبخشی)</a:t>
            </a:r>
            <a:endParaRPr kumimoji="1" lang="en-US" altLang="zh-TW">
              <a:latin typeface="Times New Roman" pitchFamily="18" charset="0"/>
              <a:ea typeface="標楷體" pitchFamily="65" charset="-120"/>
            </a:endParaRPr>
          </a:p>
        </p:txBody>
      </p:sp>
      <p:sp>
        <p:nvSpPr>
          <p:cNvPr id="18" name="Slide Number Placeholder 17"/>
          <p:cNvSpPr>
            <a:spLocks noGrp="1"/>
          </p:cNvSpPr>
          <p:nvPr>
            <p:ph type="sldNum" sz="quarter" idx="4"/>
          </p:nvPr>
        </p:nvSpPr>
        <p:spPr>
          <a:xfrm>
            <a:off x="7924800" y="6356352"/>
            <a:ext cx="762000" cy="365125"/>
          </a:xfrm>
          <a:prstGeom prst="rect">
            <a:avLst/>
          </a:prstGeom>
        </p:spPr>
        <p:txBody>
          <a:bodyPr vert="horz" lIns="0" tIns="0" rIns="0" bIns="0" anchor="b"/>
          <a:lstStyle>
            <a:lvl1pPr algn="r" rtl="1" eaLnBrk="1" latinLnBrk="0" hangingPunct="1">
              <a:defRPr kumimoji="0" sz="1200">
                <a:solidFill>
                  <a:schemeClr val="tx2">
                    <a:shade val="90000"/>
                  </a:schemeClr>
                </a:solidFill>
                <a:latin typeface="Arial" charset="0"/>
                <a:cs typeface="Arial" charset="0"/>
              </a:defRPr>
            </a:lvl1pPr>
          </a:lstStyle>
          <a:p>
            <a:pPr fontAlgn="base">
              <a:spcBef>
                <a:spcPct val="0"/>
              </a:spcBef>
              <a:spcAft>
                <a:spcPct val="0"/>
              </a:spcAft>
              <a:defRPr/>
            </a:pPr>
            <a:fld id="{8A8EC89C-4FB6-4FAF-9F62-7660746CA518}" type="slidenum">
              <a:rPr lang="en-US" altLang="zh-TW">
                <a:solidFill>
                  <a:srgbClr val="5A6378">
                    <a:shade val="90000"/>
                  </a:srgbClr>
                </a:solidFill>
                <a:ea typeface="標楷體" pitchFamily="65" charset="-120"/>
              </a:rPr>
              <a:pPr fontAlgn="base">
                <a:spcBef>
                  <a:spcPct val="0"/>
                </a:spcBef>
                <a:spcAft>
                  <a:spcPct val="0"/>
                </a:spcAft>
                <a:defRPr/>
              </a:pPr>
              <a:t>‹#›</a:t>
            </a:fld>
            <a:endParaRPr lang="en-US" altLang="zh-TW">
              <a:solidFill>
                <a:srgbClr val="5A6378">
                  <a:shade val="90000"/>
                </a:srgbClr>
              </a:solidFill>
              <a:ea typeface="標楷體" pitchFamily="65" charset="-120"/>
            </a:endParaRPr>
          </a:p>
        </p:txBody>
      </p:sp>
      <p:grpSp>
        <p:nvGrpSpPr>
          <p:cNvPr id="2" name="Group 1"/>
          <p:cNvGrpSpPr>
            <a:grpSpLocks/>
          </p:cNvGrpSpPr>
          <p:nvPr/>
        </p:nvGrpSpPr>
        <p:grpSpPr bwMode="auto">
          <a:xfrm>
            <a:off x="-19049" y="203200"/>
            <a:ext cx="9180513" cy="647700"/>
            <a:chOff x="-19045" y="216550"/>
            <a:chExt cx="9180548" cy="649224"/>
          </a:xfrm>
          <a:effectLst>
            <a:outerShdw blurRad="152400" dist="317500" dir="5400000" sx="90000" sy="-19000" rotWithShape="0">
              <a:prstClr val="black">
                <a:alpha val="15000"/>
              </a:prstClr>
            </a:outerShdw>
          </a:effectLst>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ln>
              <a:headEnd type="none" w="med" len="med"/>
              <a:tailEnd type="none" w="med" len="med"/>
            </a:ln>
            <a:scene3d>
              <a:camera prst="orthographicFront"/>
              <a:lightRig rig="threePt" dir="t"/>
            </a:scene3d>
            <a:sp3d>
              <a:bevelT w="165100" prst="coolSlant"/>
            </a:sp3d>
          </p:spPr>
          <p:style>
            <a:lnRef idx="3">
              <a:schemeClr val="accent4"/>
            </a:lnRef>
            <a:fillRef idx="0">
              <a:schemeClr val="accent4"/>
            </a:fillRef>
            <a:effectRef idx="2">
              <a:schemeClr val="accent4"/>
            </a:effectRef>
            <a:fontRef idx="minor">
              <a:schemeClr val="tx1"/>
            </a:fontRef>
          </p:style>
          <p:txBody>
            <a:bodyPr/>
            <a:lstStyle/>
            <a:p>
              <a:pPr fontAlgn="base">
                <a:spcBef>
                  <a:spcPct val="0"/>
                </a:spcBef>
                <a:spcAft>
                  <a:spcPct val="0"/>
                </a:spcAft>
                <a:defRPr/>
              </a:pPr>
              <a:endParaRPr kumimoji="1"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ln>
              <a:headEnd type="none" w="med" len="med"/>
              <a:tailEnd type="none" w="med" len="med"/>
            </a:ln>
            <a:scene3d>
              <a:camera prst="orthographicFront"/>
              <a:lightRig rig="threePt" dir="t"/>
            </a:scene3d>
            <a:sp3d>
              <a:bevelT w="165100" prst="coolSlant"/>
            </a:sp3d>
          </p:spPr>
          <p:style>
            <a:lnRef idx="3">
              <a:schemeClr val="accent4"/>
            </a:lnRef>
            <a:fillRef idx="0">
              <a:schemeClr val="accent4"/>
            </a:fillRef>
            <a:effectRef idx="2">
              <a:schemeClr val="accent4"/>
            </a:effectRef>
            <a:fontRef idx="minor">
              <a:schemeClr val="tx1"/>
            </a:fontRef>
          </p:style>
          <p:txBody>
            <a:bodyPr/>
            <a:lstStyle/>
            <a:p>
              <a:pPr fontAlgn="base">
                <a:spcBef>
                  <a:spcPct val="0"/>
                </a:spcBef>
                <a:spcAft>
                  <a:spcPct val="0"/>
                </a:spcAft>
                <a:defRPr/>
              </a:pPr>
              <a:endParaRPr kumimoji="1" lang="en-US">
                <a:solidFill>
                  <a:prstClr val="black"/>
                </a:solidFill>
                <a:latin typeface="Arial" charset="0"/>
                <a:cs typeface="Arial" charset="0"/>
              </a:endParaRPr>
            </a:p>
          </p:txBody>
        </p:sp>
      </p:grpSp>
      <p:pic>
        <p:nvPicPr>
          <p:cNvPr id="14" name="Picture 13"/>
          <p:cNvPicPr>
            <a:picLocks noChangeAspect="1"/>
          </p:cNvPicPr>
          <p:nvPr userDrawn="1"/>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83172" y="996977"/>
            <a:ext cx="593295" cy="640080"/>
          </a:xfrm>
          <a:prstGeom prst="rect">
            <a:avLst/>
          </a:prstGeom>
        </p:spPr>
      </p:pic>
      <p:pic>
        <p:nvPicPr>
          <p:cNvPr id="4" name="Picture 3"/>
          <p:cNvPicPr>
            <a:picLocks noChangeAspect="1"/>
          </p:cNvPicPr>
          <p:nvPr userDrawn="1"/>
        </p:nvPicPr>
        <p:blipFill>
          <a:blip r:embed="rId15">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8039168" y="1628800"/>
            <a:ext cx="898949" cy="402885"/>
          </a:xfrm>
          <a:prstGeom prst="rect">
            <a:avLst/>
          </a:prstGeom>
        </p:spPr>
      </p:pic>
    </p:spTree>
    <p:extLst>
      <p:ext uri="{BB962C8B-B14F-4D97-AF65-F5344CB8AC3E}">
        <p14:creationId xmlns:p14="http://schemas.microsoft.com/office/powerpoint/2010/main" val="322982854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ransition>
    <p:checker dir="vert"/>
  </p:transition>
  <p:hf hdr="0"/>
  <p:txStyles>
    <p:titleStyle>
      <a:lvl1pPr algn="l" rtl="1" eaLnBrk="0" fontAlgn="base" hangingPunct="0">
        <a:spcBef>
          <a:spcPct val="0"/>
        </a:spcBef>
        <a:spcAft>
          <a:spcPct val="0"/>
        </a:spcAft>
        <a:defRPr lang="en-US" sz="4000" b="1" kern="1200" dirty="0">
          <a:solidFill>
            <a:srgbClr val="2F6231"/>
          </a:solidFill>
          <a:effectLst>
            <a:outerShdw blurRad="38100" dist="25400" dir="5400000" algn="tl" rotWithShape="0">
              <a:srgbClr val="000000">
                <a:alpha val="43000"/>
              </a:srgbClr>
            </a:outerShdw>
          </a:effectLst>
          <a:latin typeface="+mj-lt"/>
          <a:ea typeface="+mj-ea"/>
          <a:cs typeface="+mj-cs"/>
        </a:defRPr>
      </a:lvl1pPr>
      <a:lvl2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2pPr>
      <a:lvl3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3pPr>
      <a:lvl4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4pPr>
      <a:lvl5pPr algn="l" rtl="1" eaLnBrk="0" fontAlgn="base" hangingPunct="0">
        <a:spcBef>
          <a:spcPct val="0"/>
        </a:spcBef>
        <a:spcAft>
          <a:spcPct val="0"/>
        </a:spcAft>
        <a:defRPr sz="4000" b="1">
          <a:solidFill>
            <a:srgbClr val="2F6231"/>
          </a:solidFill>
          <a:latin typeface="Calibri" pitchFamily="34" charset="0"/>
          <a:ea typeface="微軟正黑體" pitchFamily="34" charset="-120"/>
          <a:cs typeface="Traditional Arabic" pitchFamily="2" charset="-78"/>
        </a:defRPr>
      </a:lvl5pPr>
      <a:lvl6pPr marL="457200" algn="l" rtl="0" eaLnBrk="1" fontAlgn="base" hangingPunct="1">
        <a:spcBef>
          <a:spcPct val="0"/>
        </a:spcBef>
        <a:spcAft>
          <a:spcPct val="0"/>
        </a:spcAft>
        <a:defRPr sz="5000">
          <a:solidFill>
            <a:schemeClr val="tx2"/>
          </a:solidFill>
          <a:latin typeface="Calibri" pitchFamily="34" charset="0"/>
          <a:cs typeface="Traditional Arabic" pitchFamily="2" charset="-78"/>
        </a:defRPr>
      </a:lvl6pPr>
      <a:lvl7pPr marL="914400" algn="l" rtl="0" eaLnBrk="1" fontAlgn="base" hangingPunct="1">
        <a:spcBef>
          <a:spcPct val="0"/>
        </a:spcBef>
        <a:spcAft>
          <a:spcPct val="0"/>
        </a:spcAft>
        <a:defRPr sz="5000">
          <a:solidFill>
            <a:schemeClr val="tx2"/>
          </a:solidFill>
          <a:latin typeface="Calibri" pitchFamily="34" charset="0"/>
          <a:cs typeface="Traditional Arabic" pitchFamily="2" charset="-78"/>
        </a:defRPr>
      </a:lvl7pPr>
      <a:lvl8pPr marL="1371600" algn="l" rtl="0" eaLnBrk="1" fontAlgn="base" hangingPunct="1">
        <a:spcBef>
          <a:spcPct val="0"/>
        </a:spcBef>
        <a:spcAft>
          <a:spcPct val="0"/>
        </a:spcAft>
        <a:defRPr sz="5000">
          <a:solidFill>
            <a:schemeClr val="tx2"/>
          </a:solidFill>
          <a:latin typeface="Calibri" pitchFamily="34" charset="0"/>
          <a:cs typeface="Traditional Arabic" pitchFamily="2" charset="-78"/>
        </a:defRPr>
      </a:lvl8pPr>
      <a:lvl9pPr marL="1828800" algn="l" rtl="0" eaLnBrk="1" fontAlgn="base" hangingPunct="1">
        <a:spcBef>
          <a:spcPct val="0"/>
        </a:spcBef>
        <a:spcAft>
          <a:spcPct val="0"/>
        </a:spcAft>
        <a:defRPr sz="5000">
          <a:solidFill>
            <a:schemeClr val="tx2"/>
          </a:solidFill>
          <a:latin typeface="Calibri" pitchFamily="34" charset="0"/>
          <a:cs typeface="Traditional Arabic" pitchFamily="2" charset="-78"/>
        </a:defRPr>
      </a:lvl9pPr>
    </p:titleStyle>
    <p:bodyStyle>
      <a:lvl1pPr marL="273050" indent="-273050" algn="l" rtl="0" eaLnBrk="0" fontAlgn="base" hangingPunct="0">
        <a:spcBef>
          <a:spcPct val="20000"/>
        </a:spcBef>
        <a:spcAft>
          <a:spcPct val="0"/>
        </a:spcAft>
        <a:buClr>
          <a:srgbClr val="E66C7D"/>
        </a:buClr>
        <a:buSzPct val="95000"/>
        <a:buBlip>
          <a:blip r:embed="rId16"/>
        </a:buBlip>
        <a:defRPr sz="2800" kern="1200">
          <a:solidFill>
            <a:srgbClr val="234925"/>
          </a:solidFill>
          <a:latin typeface="+mn-lt"/>
          <a:ea typeface="B Zar" pitchFamily="2" charset="-78"/>
          <a:cs typeface="B Zar" pitchFamily="2" charset="-78"/>
        </a:defRPr>
      </a:lvl1pPr>
      <a:lvl2pPr marL="639763" indent="-246063" algn="l" rtl="0" eaLnBrk="0" fontAlgn="base" hangingPunct="0">
        <a:spcBef>
          <a:spcPct val="20000"/>
        </a:spcBef>
        <a:spcAft>
          <a:spcPct val="0"/>
        </a:spcAft>
        <a:buClr>
          <a:schemeClr val="accent1"/>
        </a:buClr>
        <a:buSzPct val="85000"/>
        <a:buBlip>
          <a:blip r:embed="rId17"/>
        </a:buBlip>
        <a:defRPr sz="2400" kern="1200">
          <a:solidFill>
            <a:srgbClr val="234925"/>
          </a:solidFill>
          <a:latin typeface="+mn-lt"/>
          <a:ea typeface="B Zar" pitchFamily="2" charset="-78"/>
          <a:cs typeface="B Zar" pitchFamily="2" charset="-78"/>
        </a:defRPr>
      </a:lvl2pPr>
      <a:lvl3pPr marL="914400" indent="-246063" algn="l" rtl="0" eaLnBrk="0" fontAlgn="base" hangingPunct="0">
        <a:spcBef>
          <a:spcPct val="20000"/>
        </a:spcBef>
        <a:spcAft>
          <a:spcPct val="0"/>
        </a:spcAft>
        <a:buClr>
          <a:schemeClr val="accent2"/>
        </a:buClr>
        <a:buSzPct val="70000"/>
        <a:buBlip>
          <a:blip r:embed="rId18"/>
        </a:buBlip>
        <a:defRPr sz="2200" kern="1200">
          <a:solidFill>
            <a:srgbClr val="234925"/>
          </a:solidFill>
          <a:latin typeface="+mn-lt"/>
          <a:ea typeface="B Zar" pitchFamily="2" charset="-78"/>
          <a:cs typeface="B Zar" pitchFamily="2" charset="-78"/>
        </a:defRPr>
      </a:lvl3pPr>
      <a:lvl4pPr marL="1187450" indent="-209550" algn="l" rtl="0" eaLnBrk="0" fontAlgn="base" hangingPunct="0">
        <a:spcBef>
          <a:spcPct val="20000"/>
        </a:spcBef>
        <a:spcAft>
          <a:spcPct val="0"/>
        </a:spcAft>
        <a:buClr>
          <a:srgbClr val="E66C7D"/>
        </a:buClr>
        <a:buSzPct val="65000"/>
        <a:buBlip>
          <a:blip r:embed="rId19"/>
        </a:buBlip>
        <a:defRPr sz="2000" kern="1200">
          <a:solidFill>
            <a:srgbClr val="234925"/>
          </a:solidFill>
          <a:latin typeface="+mn-lt"/>
          <a:ea typeface="B Zar" pitchFamily="2" charset="-78"/>
          <a:cs typeface="B Zar" pitchFamily="2" charset="-78"/>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rgbClr val="234925"/>
          </a:solidFill>
          <a:latin typeface="+mn-lt"/>
          <a:ea typeface="B Zar" pitchFamily="2" charset="-78"/>
          <a:cs typeface="B Zar" pitchFamily="2" charset="-78"/>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94F133C-7A85-4E98-B013-078E5984466A}"/>
              </a:ext>
            </a:extLst>
          </p:cNvPr>
          <p:cNvSpPr>
            <a:spLocks noGrp="1"/>
          </p:cNvSpPr>
          <p:nvPr>
            <p:ph type="dt" sz="half" idx="10"/>
          </p:nvPr>
        </p:nvSpPr>
        <p:spPr/>
        <p:txBody>
          <a:bodyPr/>
          <a:lstStyle/>
          <a:p>
            <a:pPr>
              <a:defRPr/>
            </a:pPr>
            <a:fld id="{5E87D02D-9AB2-4214-B822-6D7FA4A1BF2C}"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14185EC6-004E-4B16-8985-090EED2A0686}"/>
              </a:ext>
            </a:extLst>
          </p:cNvPr>
          <p:cNvSpPr>
            <a:spLocks noGrp="1"/>
          </p:cNvSpPr>
          <p:nvPr>
            <p:ph type="sldNum" sz="quarter" idx="12"/>
          </p:nvPr>
        </p:nvSpPr>
        <p:spPr/>
        <p:txBody>
          <a:bodyPr/>
          <a:lstStyle/>
          <a:p>
            <a:pPr>
              <a:defRPr/>
            </a:pPr>
            <a:fld id="{D9C036F9-A13E-468A-B0A7-8A8AC8E3A284}" type="slidenum">
              <a:rPr lang="en-US" altLang="zh-TW" smtClean="0">
                <a:solidFill>
                  <a:srgbClr val="D4D4D6">
                    <a:shade val="90000"/>
                  </a:srgbClr>
                </a:solidFill>
              </a:rPr>
              <a:pPr>
                <a:defRPr/>
              </a:pPr>
              <a:t>1</a:t>
            </a:fld>
            <a:endParaRPr lang="en-US" altLang="zh-TW">
              <a:solidFill>
                <a:srgbClr val="D4D4D6">
                  <a:shade val="90000"/>
                </a:srgbClr>
              </a:solidFill>
            </a:endParaRPr>
          </a:p>
        </p:txBody>
      </p:sp>
      <p:pic>
        <p:nvPicPr>
          <p:cNvPr id="7" name="Picture 2" descr="PCMRT070">
            <a:extLst>
              <a:ext uri="{FF2B5EF4-FFF2-40B4-BE49-F238E27FC236}">
                <a16:creationId xmlns:a16="http://schemas.microsoft.com/office/drawing/2014/main" id="{EF6EE3CF-F79A-495C-8B33-AB2BF3CC3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2413" cy="6858000"/>
          </a:xfrm>
          <a:prstGeom prst="rect">
            <a:avLst/>
          </a:prstGeom>
          <a:noFill/>
          <a:ln w="31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 Box 3">
            <a:extLst>
              <a:ext uri="{FF2B5EF4-FFF2-40B4-BE49-F238E27FC236}">
                <a16:creationId xmlns:a16="http://schemas.microsoft.com/office/drawing/2014/main" id="{49CBF16F-1841-4FE9-9FF7-458BA133673B}"/>
              </a:ext>
            </a:extLst>
          </p:cNvPr>
          <p:cNvSpPr txBox="1">
            <a:spLocks noChangeArrowheads="1"/>
          </p:cNvSpPr>
          <p:nvPr/>
        </p:nvSpPr>
        <p:spPr bwMode="auto">
          <a:xfrm rot="20244499">
            <a:off x="395288" y="1989138"/>
            <a:ext cx="6624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rtl="1" eaLnBrk="1" hangingPunct="1">
              <a:spcBef>
                <a:spcPct val="50000"/>
              </a:spcBef>
            </a:pPr>
            <a:r>
              <a:rPr lang="fa-IR" altLang="en-US" sz="6000" b="1" dirty="0">
                <a:solidFill>
                  <a:srgbClr val="000000"/>
                </a:solidFill>
                <a:cs typeface="B Kamran Outline" panose="00000400000000000000" pitchFamily="2" charset="-78"/>
              </a:rPr>
              <a:t>بسم الله الرحمن الرحیم</a:t>
            </a:r>
            <a:endParaRPr lang="en-US" altLang="en-US" sz="6000" b="1" dirty="0">
              <a:solidFill>
                <a:srgbClr val="000000"/>
              </a:solidFill>
              <a:cs typeface="B Kamran Outline" panose="00000400000000000000" pitchFamily="2" charset="-78"/>
            </a:endParaRPr>
          </a:p>
        </p:txBody>
      </p:sp>
      <p:sp>
        <p:nvSpPr>
          <p:cNvPr id="9" name="Rectangle 4">
            <a:extLst>
              <a:ext uri="{FF2B5EF4-FFF2-40B4-BE49-F238E27FC236}">
                <a16:creationId xmlns:a16="http://schemas.microsoft.com/office/drawing/2014/main" id="{51425D63-7816-4B95-903E-0583577729E2}"/>
              </a:ext>
            </a:extLst>
          </p:cNvPr>
          <p:cNvSpPr>
            <a:spLocks noChangeArrowheads="1"/>
          </p:cNvSpPr>
          <p:nvPr/>
        </p:nvSpPr>
        <p:spPr bwMode="auto">
          <a:xfrm>
            <a:off x="0" y="6096000"/>
            <a:ext cx="25908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0"/>
              </a:spcBef>
              <a:buFontTx/>
              <a:buNone/>
            </a:pPr>
            <a:r>
              <a:rPr lang="en-US" altLang="en-US" sz="3600" b="1" dirty="0">
                <a:latin typeface="Arial" panose="020B0604020202020204" pitchFamily="34" charset="0"/>
              </a:rPr>
              <a:t>COVID-19</a:t>
            </a:r>
          </a:p>
        </p:txBody>
      </p:sp>
    </p:spTree>
    <p:extLst>
      <p:ext uri="{BB962C8B-B14F-4D97-AF65-F5344CB8AC3E}">
        <p14:creationId xmlns:p14="http://schemas.microsoft.com/office/powerpoint/2010/main" val="4186587365"/>
      </p:ext>
    </p:extLst>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fill="hold" nodeType="withEffect">
                                  <p:stCondLst>
                                    <p:cond delay="0"/>
                                  </p:stCondLst>
                                  <p:iterate type="lt">
                                    <p:tmPct val="10000"/>
                                  </p:iterate>
                                  <p:childTnLst>
                                    <p:animScale>
                                      <p:cBhvr>
                                        <p:cTn id="6" dur="500" autoRev="1" fill="hold">
                                          <p:stCondLst>
                                            <p:cond delay="0"/>
                                          </p:stCondLst>
                                        </p:cTn>
                                        <p:tgtEl>
                                          <p:spTgt spid="8">
                                            <p:txEl>
                                              <p:pRg st="0" end="0"/>
                                            </p:txEl>
                                          </p:spTgt>
                                        </p:tgtEl>
                                      </p:cBhvr>
                                      <p:to x="80000" y="100000"/>
                                    </p:animScale>
                                    <p:anim by="(#ppt_w*0.10)" calcmode="lin" valueType="num">
                                      <p:cBhvr>
                                        <p:cTn id="7" dur="500" autoRev="1" fill="hold">
                                          <p:stCondLst>
                                            <p:cond delay="0"/>
                                          </p:stCondLst>
                                        </p:cTn>
                                        <p:tgtEl>
                                          <p:spTgt spid="8">
                                            <p:txEl>
                                              <p:pRg st="0" end="0"/>
                                            </p:txEl>
                                          </p:spTgt>
                                        </p:tgtEl>
                                        <p:attrNameLst>
                                          <p:attrName>ppt_x</p:attrName>
                                        </p:attrNameLst>
                                      </p:cBhvr>
                                    </p:anim>
                                    <p:anim by="(-#ppt_w*0.10)" calcmode="lin" valueType="num">
                                      <p:cBhvr>
                                        <p:cTn id="8" dur="500" autoRev="1" fill="hold">
                                          <p:stCondLst>
                                            <p:cond delay="0"/>
                                          </p:stCondLst>
                                        </p:cTn>
                                        <p:tgtEl>
                                          <p:spTgt spid="8">
                                            <p:txEl>
                                              <p:pRg st="0" end="0"/>
                                            </p:txEl>
                                          </p:spTgt>
                                        </p:tgtEl>
                                        <p:attrNameLst>
                                          <p:attrName>ppt_y</p:attrName>
                                        </p:attrNameLst>
                                      </p:cBhvr>
                                    </p:anim>
                                    <p:animRot by="-480000">
                                      <p:cBhvr>
                                        <p:cTn id="9" dur="500" autoRev="1" fill="hold">
                                          <p:stCondLst>
                                            <p:cond delay="0"/>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052736"/>
            <a:ext cx="8110573" cy="1152128"/>
          </a:xfrm>
        </p:spPr>
        <p:txBody>
          <a:bodyPr>
            <a:normAutofit/>
          </a:bodyPr>
          <a:lstStyle/>
          <a:p>
            <a:pPr algn="ctr"/>
            <a:r>
              <a:rPr lang="en-US" sz="3600" b="1" kern="1800" dirty="0">
                <a:effectLst/>
                <a:latin typeface="Times New Roman" panose="02020603050405020304" pitchFamily="18" charset="0"/>
                <a:ea typeface="Times New Roman" panose="02020603050405020304" pitchFamily="18" charset="0"/>
              </a:rPr>
              <a:t>Lessons from Covid-19 and a resilience model for higher education</a:t>
            </a:r>
            <a:endParaRPr lang="en-US" sz="8000" dirty="0">
              <a:effectLst>
                <a:outerShdw blurRad="38100" dist="38100" dir="2700000" algn="tl">
                  <a:srgbClr val="000000">
                    <a:alpha val="43137"/>
                  </a:srgbClr>
                </a:outerShdw>
              </a:effectLst>
              <a:cs typeface="B Titr" panose="00000700000000000000" pitchFamily="2" charset="-78"/>
            </a:endParaRPr>
          </a:p>
        </p:txBody>
      </p:sp>
      <p:sp>
        <p:nvSpPr>
          <p:cNvPr id="3" name="Subtitle 2"/>
          <p:cNvSpPr>
            <a:spLocks noGrp="1"/>
          </p:cNvSpPr>
          <p:nvPr>
            <p:ph type="subTitle" idx="1"/>
          </p:nvPr>
        </p:nvSpPr>
        <p:spPr>
          <a:xfrm>
            <a:off x="251520" y="2348880"/>
            <a:ext cx="8640960" cy="4263964"/>
          </a:xfrm>
        </p:spPr>
        <p:txBody>
          <a:bodyPr/>
          <a:lstStyle/>
          <a:p>
            <a:pPr algn="l" rtl="0"/>
            <a:r>
              <a:rPr lang="en-US" sz="2400" b="1" dirty="0">
                <a:effectLst>
                  <a:outerShdw blurRad="38100" dist="38100" dir="2700000" algn="tl">
                    <a:srgbClr val="000000">
                      <a:alpha val="43137"/>
                    </a:srgbClr>
                  </a:outerShdw>
                </a:effectLst>
                <a:cs typeface="B Titr" panose="00000700000000000000" pitchFamily="2" charset="-78"/>
              </a:rPr>
              <a:t>Authors: </a:t>
            </a:r>
          </a:p>
          <a:p>
            <a:pPr algn="l" rtl="0"/>
            <a:r>
              <a:rPr lang="en-US" sz="2000" b="1" i="0" u="none" strike="noStrike" baseline="0" dirty="0" err="1">
                <a:latin typeface="TimesNewRomanPS-BoldMT"/>
              </a:rPr>
              <a:t>Authors:Monomita</a:t>
            </a:r>
            <a:r>
              <a:rPr lang="en-US" sz="2000" b="1" i="0" u="none" strike="noStrike" baseline="0" dirty="0">
                <a:latin typeface="TimesNewRomanPS-BoldMT"/>
              </a:rPr>
              <a:t> </a:t>
            </a:r>
            <a:r>
              <a:rPr lang="en-US" sz="2000" b="1" i="0" u="none" strike="noStrike" baseline="0" dirty="0" err="1">
                <a:latin typeface="TimesNewRomanPS-BoldMT"/>
              </a:rPr>
              <a:t>Nandy</a:t>
            </a:r>
            <a:r>
              <a:rPr lang="en-US" sz="2000" b="1" i="0" u="none" strike="noStrike" baseline="0" dirty="0">
                <a:latin typeface="TimesNewRomanPS-BoldMT"/>
              </a:rPr>
              <a:t>, </a:t>
            </a:r>
            <a:r>
              <a:rPr lang="en-US" sz="2000" b="1" i="0" u="none" strike="noStrike" baseline="0" dirty="0">
                <a:latin typeface="TimesNewRomanPSMT"/>
              </a:rPr>
              <a:t>Brunel University, UK</a:t>
            </a:r>
          </a:p>
          <a:p>
            <a:pPr algn="l" rtl="0"/>
            <a:r>
              <a:rPr lang="en-US" sz="2000" b="1" i="0" u="none" strike="noStrike" baseline="0" dirty="0">
                <a:latin typeface="TimesNewRomanPS-BoldMT"/>
              </a:rPr>
              <a:t>Suman </a:t>
            </a:r>
            <a:r>
              <a:rPr lang="en-US" sz="2000" b="1" i="0" u="none" strike="noStrike" baseline="0" dirty="0" err="1">
                <a:latin typeface="TimesNewRomanPS-BoldMT"/>
              </a:rPr>
              <a:t>Lodh</a:t>
            </a:r>
            <a:r>
              <a:rPr lang="en-US" sz="2000" b="1" i="0" u="none" strike="noStrike" baseline="0" dirty="0">
                <a:latin typeface="TimesNewRomanPS-BoldMT"/>
              </a:rPr>
              <a:t>, </a:t>
            </a:r>
            <a:r>
              <a:rPr lang="en-US" sz="2000" b="1" i="0" u="none" strike="noStrike" baseline="0" dirty="0">
                <a:latin typeface="TimesNewRomanPSMT"/>
              </a:rPr>
              <a:t>Middlesex University, UK</a:t>
            </a:r>
          </a:p>
          <a:p>
            <a:pPr algn="l" rtl="0"/>
            <a:r>
              <a:rPr lang="en-US" sz="2000" b="1" i="0" u="none" strike="noStrike" baseline="0" dirty="0">
                <a:latin typeface="TimesNewRomanPS-BoldMT"/>
              </a:rPr>
              <a:t>Audrey Tang, </a:t>
            </a:r>
            <a:r>
              <a:rPr lang="en-US" sz="2000" b="1" i="0" u="none" strike="noStrike" baseline="0" dirty="0">
                <a:latin typeface="TimesNewRomanPSMT"/>
              </a:rPr>
              <a:t>CLICK Training, UK</a:t>
            </a:r>
            <a:endParaRPr lang="en-US" sz="3200" b="1" dirty="0">
              <a:effectLst>
                <a:outerShdw blurRad="38100" dist="38100" dir="2700000" algn="tl">
                  <a:srgbClr val="000000">
                    <a:alpha val="43137"/>
                  </a:srgbClr>
                </a:outerShdw>
              </a:effectLst>
              <a:cs typeface="B Titr" panose="00000700000000000000" pitchFamily="2" charset="-78"/>
            </a:endParaRPr>
          </a:p>
          <a:p>
            <a:pPr algn="l"/>
            <a:r>
              <a:rPr lang="en-US" sz="2400" dirty="0">
                <a:effectLst>
                  <a:outerShdw blurRad="38100" dist="38100" dir="2700000" algn="tl">
                    <a:srgbClr val="000000">
                      <a:alpha val="43137"/>
                    </a:srgbClr>
                  </a:outerShdw>
                </a:effectLst>
                <a:cs typeface="B Titr" panose="00000700000000000000" pitchFamily="2" charset="-78"/>
              </a:rPr>
              <a:t>Industry and Higher Education Journal</a:t>
            </a:r>
          </a:p>
          <a:p>
            <a:pPr algn="ctr"/>
            <a:endParaRPr lang="en-US" sz="2400" dirty="0">
              <a:effectLst>
                <a:outerShdw blurRad="38100" dist="38100" dir="2700000" algn="tl">
                  <a:srgbClr val="000000">
                    <a:alpha val="43137"/>
                  </a:srgbClr>
                </a:outerShdw>
              </a:effectLst>
              <a:cs typeface="B Titr" panose="00000700000000000000" pitchFamily="2" charset="-78"/>
            </a:endParaRPr>
          </a:p>
          <a:p>
            <a:pPr algn="ctr"/>
            <a:r>
              <a:rPr lang="fa-IR" sz="2400" dirty="0">
                <a:effectLst>
                  <a:outerShdw blurRad="38100" dist="38100" dir="2700000" algn="tl">
                    <a:srgbClr val="000000">
                      <a:alpha val="43137"/>
                    </a:srgbClr>
                  </a:outerShdw>
                </a:effectLst>
                <a:cs typeface="B Titr" panose="00000700000000000000" pitchFamily="2" charset="-78"/>
              </a:rPr>
              <a:t>ارائه کننده: محمودرضا دهقانی</a:t>
            </a:r>
          </a:p>
          <a:p>
            <a:pPr algn="ctr"/>
            <a:r>
              <a:rPr lang="fa-IR" sz="2400" dirty="0">
                <a:effectLst>
                  <a:outerShdw blurRad="38100" dist="38100" dir="2700000" algn="tl">
                    <a:srgbClr val="000000">
                      <a:alpha val="43137"/>
                    </a:srgbClr>
                  </a:outerShdw>
                </a:effectLst>
                <a:cs typeface="B Titr" panose="00000700000000000000" pitchFamily="2" charset="-78"/>
              </a:rPr>
              <a:t>استاد ناظر: استاد جناب آقای دکتر نکویی مقدم</a:t>
            </a:r>
          </a:p>
          <a:p>
            <a:pPr algn="ctr"/>
            <a:r>
              <a:rPr lang="fa-IR" sz="2400" dirty="0">
                <a:effectLst>
                  <a:outerShdw blurRad="38100" dist="38100" dir="2700000" algn="tl">
                    <a:srgbClr val="000000">
                      <a:alpha val="43137"/>
                    </a:srgbClr>
                  </a:outerShdw>
                </a:effectLst>
                <a:cs typeface="B Titr" panose="00000700000000000000" pitchFamily="2" charset="-78"/>
              </a:rPr>
              <a:t>گروه سلامت در بلایا و فوریت های دانشگاه علوم پزشکی کرمان</a:t>
            </a:r>
          </a:p>
          <a:p>
            <a:pPr algn="ctr"/>
            <a:r>
              <a:rPr lang="fa-IR" sz="1800" dirty="0">
                <a:effectLst>
                  <a:outerShdw blurRad="38100" dist="38100" dir="2700000" algn="tl">
                    <a:srgbClr val="000000">
                      <a:alpha val="43137"/>
                    </a:srgbClr>
                  </a:outerShdw>
                </a:effectLst>
                <a:cs typeface="B Titr" panose="00000700000000000000" pitchFamily="2" charset="-78"/>
              </a:rPr>
              <a:t>اسفند ماه 1399</a:t>
            </a:r>
            <a:endParaRPr lang="en-US" sz="1800" dirty="0">
              <a:effectLst>
                <a:outerShdw blurRad="38100" dist="38100" dir="2700000" algn="tl">
                  <a:srgbClr val="000000">
                    <a:alpha val="43137"/>
                  </a:srgbClr>
                </a:outerShdw>
              </a:effectLst>
              <a:cs typeface="B Titr" panose="00000700000000000000" pitchFamily="2" charset="-78"/>
            </a:endParaRPr>
          </a:p>
        </p:txBody>
      </p:sp>
    </p:spTree>
    <p:extLst>
      <p:ext uri="{BB962C8B-B14F-4D97-AF65-F5344CB8AC3E}">
        <p14:creationId xmlns:p14="http://schemas.microsoft.com/office/powerpoint/2010/main" val="698614903"/>
      </p:ext>
    </p:extLst>
  </p:cSld>
  <p:clrMapOvr>
    <a:masterClrMapping/>
  </p:clrMapOvr>
  <p:transition>
    <p:checke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787" y="564005"/>
            <a:ext cx="6257940" cy="704866"/>
          </a:xfrm>
        </p:spPr>
        <p:txBody>
          <a:bodyPr>
            <a:normAutofit/>
          </a:bodyPr>
          <a:lstStyle/>
          <a:p>
            <a:pPr marL="457200">
              <a:lnSpc>
                <a:spcPct val="107000"/>
              </a:lnSpc>
              <a:spcBef>
                <a:spcPts val="1200"/>
              </a:spcBef>
              <a:spcAft>
                <a:spcPts val="600"/>
              </a:spcAft>
            </a:pPr>
            <a:r>
              <a:rPr lang="fa-IR" b="1" kern="0" dirty="0">
                <a:solidFill>
                  <a:srgbClr val="000000"/>
                </a:solidFill>
                <a:effectLst/>
                <a:latin typeface="Calibri Light"/>
                <a:ea typeface="Times New Roman"/>
                <a:cs typeface="B Titr"/>
              </a:rPr>
              <a:t>مقدمه</a:t>
            </a:r>
            <a:r>
              <a:rPr lang="fa-IR" kern="0" dirty="0">
                <a:solidFill>
                  <a:srgbClr val="000000"/>
                </a:solidFill>
                <a:effectLst/>
                <a:latin typeface="Calibri Light"/>
                <a:ea typeface="Times New Roman"/>
                <a:cs typeface="B Titr"/>
              </a:rPr>
              <a:t> </a:t>
            </a:r>
            <a:endParaRPr lang="fa-IR" dirty="0"/>
          </a:p>
        </p:txBody>
      </p:sp>
      <p:sp>
        <p:nvSpPr>
          <p:cNvPr id="3" name="Content Placeholder 2"/>
          <p:cNvSpPr>
            <a:spLocks noGrp="1"/>
          </p:cNvSpPr>
          <p:nvPr>
            <p:ph idx="1"/>
          </p:nvPr>
        </p:nvSpPr>
        <p:spPr>
          <a:xfrm>
            <a:off x="179512" y="1268871"/>
            <a:ext cx="7776863" cy="5452609"/>
          </a:xfrm>
        </p:spPr>
        <p:txBody>
          <a:bodyPr>
            <a:normAutofit/>
          </a:bodyPr>
          <a:lstStyle/>
          <a:p>
            <a:pPr algn="just"/>
            <a:r>
              <a:rPr lang="fa-IR" sz="3200" dirty="0"/>
              <a:t>نظام های آموزش عالی و اجتماعی تجارب یادگیری در دانشجویان را تحت تاثیر قرار می دهند. تعامل با اساتید، هم کلاسی ها، خانواده، دوستان و سایر افراد جامعه دانشجویان را  قادر می سازد تا با سیستم آموزشی ارتباط برقرار کنند.</a:t>
            </a:r>
          </a:p>
          <a:p>
            <a:pPr marL="0" indent="0" algn="just">
              <a:buNone/>
            </a:pPr>
            <a:endParaRPr lang="fa-IR" sz="3200" dirty="0"/>
          </a:p>
          <a:p>
            <a:pPr algn="just"/>
            <a:r>
              <a:rPr lang="fa-IR" sz="3200" dirty="0"/>
              <a:t>پاندمی کووید 19 چالش های متعدد پیش بینی نشده ای را فراروی مراکز آموزش عالی قرار داده است.</a:t>
            </a:r>
          </a:p>
          <a:p>
            <a:pPr algn="just"/>
            <a:r>
              <a:rPr lang="fa-IR" sz="3200" dirty="0"/>
              <a:t>همانند هر سازمانی، موسسات آموزش عالی نیازمند تطابق با شرایط فعلی و جدید هستند تا بتوانند ذینفعان خود را به طور مؤثری مدیریت نمایند.</a:t>
            </a:r>
          </a:p>
        </p:txBody>
      </p:sp>
      <p:sp>
        <p:nvSpPr>
          <p:cNvPr id="4" name="Slide Number Placeholder 3"/>
          <p:cNvSpPr>
            <a:spLocks noGrp="1"/>
          </p:cNvSpPr>
          <p:nvPr>
            <p:ph type="sldNum" sz="quarter" idx="12"/>
          </p:nvPr>
        </p:nvSpPr>
        <p:spPr/>
        <p:txBody>
          <a:bodyPr/>
          <a:lstStyle/>
          <a:p>
            <a:fld id="{E2E131A2-95E2-4EF6-8B95-85456566E85C}" type="slidenum">
              <a:rPr lang="fa-IR" smtClean="0"/>
              <a:t>3</a:t>
            </a:fld>
            <a:endParaRPr lang="fa-IR"/>
          </a:p>
        </p:txBody>
      </p:sp>
    </p:spTree>
    <p:extLst>
      <p:ext uri="{BB962C8B-B14F-4D97-AF65-F5344CB8AC3E}">
        <p14:creationId xmlns:p14="http://schemas.microsoft.com/office/powerpoint/2010/main" val="3589833503"/>
      </p:ext>
    </p:extLst>
  </p:cSld>
  <p:clrMapOvr>
    <a:masterClrMapping/>
  </p:clrMapOvr>
  <p:transition>
    <p:checke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035842"/>
            <a:ext cx="7776864" cy="5561510"/>
          </a:xfrm>
        </p:spPr>
        <p:txBody>
          <a:bodyPr>
            <a:normAutofit/>
          </a:bodyPr>
          <a:lstStyle/>
          <a:p>
            <a:pPr algn="just"/>
            <a:r>
              <a:rPr lang="fa-IR" dirty="0"/>
              <a:t>این مقاله حاوی درس آموخته های موسسات آموزش عالی در دوران پاندمی کووید 19 است که یک مدل تاب آوری را برای این مراکز ارائه می دهد.</a:t>
            </a:r>
          </a:p>
          <a:p>
            <a:pPr marL="0" indent="0" algn="just">
              <a:buNone/>
            </a:pPr>
            <a:endParaRPr lang="fa-IR" dirty="0"/>
          </a:p>
          <a:p>
            <a:pPr algn="just"/>
            <a:r>
              <a:rPr lang="fa-IR" dirty="0"/>
              <a:t>موسسات آموزش عالی افراد را قادر می سازد تا تجارب خودشان را از طریق مکانیسم های خودشناختی توسعه دهند.</a:t>
            </a:r>
          </a:p>
          <a:p>
            <a:pPr marL="0" indent="0" algn="just">
              <a:buNone/>
            </a:pPr>
            <a:endParaRPr lang="fa-IR" dirty="0"/>
          </a:p>
          <a:p>
            <a:pPr algn="just"/>
            <a:r>
              <a:rPr lang="fa-IR" dirty="0"/>
              <a:t>به عنوان یکی از پیامدهای پاندمی، موانع فیزیکی بر سر راه موسسات آموزش عالی وجود دارد که استفاده از هنجارهای روانی – اجتماعی را تحت تاثیر قرار داده است.</a:t>
            </a:r>
          </a:p>
          <a:p>
            <a:pPr algn="just"/>
            <a:endParaRPr lang="fa-IR" dirty="0"/>
          </a:p>
          <a:p>
            <a:pPr algn="just">
              <a:lnSpc>
                <a:spcPct val="107000"/>
              </a:lnSpc>
              <a:spcAft>
                <a:spcPts val="800"/>
              </a:spcAft>
            </a:pPr>
            <a:endParaRPr lang="fa-IR" dirty="0"/>
          </a:p>
          <a:p>
            <a:pPr algn="just">
              <a:lnSpc>
                <a:spcPct val="107000"/>
              </a:lnSpc>
              <a:spcAft>
                <a:spcPts val="800"/>
              </a:spcAft>
            </a:pPr>
            <a:endParaRPr lang="fa-IR" dirty="0">
              <a:effectLst/>
              <a:latin typeface="Times New Roman"/>
              <a:ea typeface="Times New Roman"/>
              <a:cs typeface="B Mitra"/>
            </a:endParaRPr>
          </a:p>
        </p:txBody>
      </p:sp>
      <p:sp>
        <p:nvSpPr>
          <p:cNvPr id="2" name="Slide Number Placeholder 1"/>
          <p:cNvSpPr>
            <a:spLocks noGrp="1"/>
          </p:cNvSpPr>
          <p:nvPr>
            <p:ph type="sldNum" sz="quarter" idx="12"/>
          </p:nvPr>
        </p:nvSpPr>
        <p:spPr/>
        <p:txBody>
          <a:bodyPr/>
          <a:lstStyle/>
          <a:p>
            <a:fld id="{E2E131A2-95E2-4EF6-8B95-85456566E85C}" type="slidenum">
              <a:rPr lang="fa-IR" smtClean="0"/>
              <a:t>4</a:t>
            </a:fld>
            <a:endParaRPr lang="fa-IR"/>
          </a:p>
        </p:txBody>
      </p:sp>
    </p:spTree>
    <p:extLst>
      <p:ext uri="{BB962C8B-B14F-4D97-AF65-F5344CB8AC3E}">
        <p14:creationId xmlns:p14="http://schemas.microsoft.com/office/powerpoint/2010/main" val="134645306"/>
      </p:ext>
    </p:extLst>
  </p:cSld>
  <p:clrMapOvr>
    <a:masterClrMapping/>
  </p:clrMapOvr>
  <p:transition>
    <p:checke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BB9301-7957-4143-BE1F-09AED483A84C}"/>
              </a:ext>
            </a:extLst>
          </p:cNvPr>
          <p:cNvSpPr>
            <a:spLocks noGrp="1"/>
          </p:cNvSpPr>
          <p:nvPr>
            <p:ph idx="1"/>
          </p:nvPr>
        </p:nvSpPr>
        <p:spPr>
          <a:xfrm>
            <a:off x="611560" y="908720"/>
            <a:ext cx="7089410" cy="5415883"/>
          </a:xfrm>
        </p:spPr>
        <p:txBody>
          <a:bodyPr/>
          <a:lstStyle/>
          <a:p>
            <a:r>
              <a:rPr lang="fa-IR" sz="2800" dirty="0"/>
              <a:t>یکی از چالش های کلیدی تعیین</a:t>
            </a:r>
            <a:r>
              <a:rPr lang="fa-IR" dirty="0"/>
              <a:t> کاربردی ترین هنجارهای جدید است که این موسسات را قادر می سازد خود را با یک سیستم اقتصادی – اجتماعی جدید تطبیق داده و تغییرات مورد نیاز را برای ایمنی و سلامت افراد جذب نمایند.</a:t>
            </a:r>
          </a:p>
          <a:p>
            <a:endParaRPr lang="fa-IR" sz="2800" dirty="0"/>
          </a:p>
          <a:p>
            <a:r>
              <a:rPr lang="fa-IR" sz="2800" dirty="0"/>
              <a:t>موسسات آموزش عالی در سراسر جهان در تلاشند تا پایدارترین مدل را برای ایجاد چنین سازگاری شناسایی کنند.</a:t>
            </a:r>
          </a:p>
          <a:p>
            <a:endParaRPr lang="fa-IR" dirty="0"/>
          </a:p>
          <a:p>
            <a:r>
              <a:rPr lang="fa-IR" sz="2800" dirty="0"/>
              <a:t>بنابراین ، نیاز به مدلی وجود دارد که از طریق آن موسسات آموزش عالی بتواند به تغییرات عمیق پاسخ دهد و توانایی بهبود در طول زمان را داشته باشد.</a:t>
            </a:r>
          </a:p>
          <a:p>
            <a:endParaRPr lang="en-US" dirty="0"/>
          </a:p>
        </p:txBody>
      </p:sp>
      <p:sp>
        <p:nvSpPr>
          <p:cNvPr id="4" name="Date Placeholder 3">
            <a:extLst>
              <a:ext uri="{FF2B5EF4-FFF2-40B4-BE49-F238E27FC236}">
                <a16:creationId xmlns:a16="http://schemas.microsoft.com/office/drawing/2014/main" id="{81777DDD-4F66-4A96-BB0E-4B7F0A7A1200}"/>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5C9D5A84-80FE-4469-A01F-39D9D09F9CB9}"/>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5</a:t>
            </a:fld>
            <a:endParaRPr lang="en-US" altLang="zh-TW">
              <a:solidFill>
                <a:srgbClr val="5A6378">
                  <a:shade val="90000"/>
                </a:srgbClr>
              </a:solidFill>
            </a:endParaRPr>
          </a:p>
        </p:txBody>
      </p:sp>
    </p:spTree>
    <p:extLst>
      <p:ext uri="{BB962C8B-B14F-4D97-AF65-F5344CB8AC3E}">
        <p14:creationId xmlns:p14="http://schemas.microsoft.com/office/powerpoint/2010/main" val="2423123650"/>
      </p:ext>
    </p:extLst>
  </p:cSld>
  <p:clrMapOvr>
    <a:masterClrMapping/>
  </p:clrMapOvr>
  <p:transition>
    <p:checke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34F38D-34EC-4A4B-B16D-1262D1CBEF1D}"/>
              </a:ext>
            </a:extLst>
          </p:cNvPr>
          <p:cNvSpPr>
            <a:spLocks noGrp="1"/>
          </p:cNvSpPr>
          <p:nvPr>
            <p:ph idx="1"/>
          </p:nvPr>
        </p:nvSpPr>
        <p:spPr>
          <a:xfrm>
            <a:off x="251520" y="980728"/>
            <a:ext cx="7848872" cy="5544616"/>
          </a:xfrm>
        </p:spPr>
        <p:txBody>
          <a:bodyPr/>
          <a:lstStyle/>
          <a:p>
            <a:r>
              <a:rPr lang="fa-IR" dirty="0"/>
              <a:t>چنین الگویی پایدار و مقاوم برای عملکرد موسسات آموزش عالی باید توانایی در نظر گرفتن وضعیت اقتصادی - اجتماعی فعلی را به عنوان "آستانه" داشته باشد.</a:t>
            </a:r>
          </a:p>
          <a:p>
            <a:endParaRPr lang="fa-IR" dirty="0"/>
          </a:p>
          <a:p>
            <a:r>
              <a:rPr lang="fa-IR" dirty="0"/>
              <a:t>استدلالهای فوق را می توان با ویژگیهای یک مدل تاب آوری که برای مشارکت و تشویق دانشجو در موسسات آموزش عالی استفاده می شود ، توضیح داد. </a:t>
            </a:r>
          </a:p>
          <a:p>
            <a:r>
              <a:rPr lang="fa-IR" dirty="0"/>
              <a:t>پیشنهاد نویسندگان این است که یک مدل تاب آوری یکپارچه ، موسسات آموزش عالی را قادر می سازد تا مسائل مربوط به </a:t>
            </a:r>
            <a:r>
              <a:rPr lang="en-US" dirty="0"/>
              <a:t>Covid-19 </a:t>
            </a:r>
            <a:r>
              <a:rPr lang="fa-IR" dirty="0"/>
              <a:t>را برای هر یک از گروه های ذینفع در بخش آموزش عالی مدیریت کنند.</a:t>
            </a:r>
          </a:p>
          <a:p>
            <a:pPr algn="just"/>
            <a:r>
              <a:rPr lang="fa-IR" sz="1600" dirty="0"/>
              <a:t>در زمینه دیگری از مطالعات ، مفهوم تاب آوری</a:t>
            </a:r>
            <a:r>
              <a:rPr lang="en-US" sz="1600" dirty="0" err="1"/>
              <a:t>Holling</a:t>
            </a:r>
            <a:r>
              <a:rPr lang="en-US" sz="1600" dirty="0"/>
              <a:t> (1973) </a:t>
            </a:r>
            <a:r>
              <a:rPr lang="fa-IR" sz="1600" dirty="0"/>
              <a:t> به طور گسترده ای مورد استفاده قرار می گیرد. </a:t>
            </a:r>
            <a:endParaRPr lang="fa-IR" dirty="0"/>
          </a:p>
        </p:txBody>
      </p:sp>
      <p:sp>
        <p:nvSpPr>
          <p:cNvPr id="4" name="Date Placeholder 3">
            <a:extLst>
              <a:ext uri="{FF2B5EF4-FFF2-40B4-BE49-F238E27FC236}">
                <a16:creationId xmlns:a16="http://schemas.microsoft.com/office/drawing/2014/main" id="{D58EBA1F-3D89-4CC3-8845-8AD3337DCCD9}"/>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BECF5AA6-F269-4D08-8C40-207B36EB9238}"/>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6</a:t>
            </a:fld>
            <a:endParaRPr lang="en-US" altLang="zh-TW">
              <a:solidFill>
                <a:srgbClr val="5A6378">
                  <a:shade val="90000"/>
                </a:srgbClr>
              </a:solidFill>
            </a:endParaRPr>
          </a:p>
        </p:txBody>
      </p:sp>
    </p:spTree>
    <p:extLst>
      <p:ext uri="{BB962C8B-B14F-4D97-AF65-F5344CB8AC3E}">
        <p14:creationId xmlns:p14="http://schemas.microsoft.com/office/powerpoint/2010/main" val="3255341082"/>
      </p:ext>
    </p:extLst>
  </p:cSld>
  <p:clrMapOvr>
    <a:masterClrMapping/>
  </p:clrMapOvr>
  <p:transition>
    <p:checke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89B1A4-6154-4B10-9FA5-E1EC8A3B7124}"/>
              </a:ext>
            </a:extLst>
          </p:cNvPr>
          <p:cNvSpPr>
            <a:spLocks noGrp="1"/>
          </p:cNvSpPr>
          <p:nvPr>
            <p:ph idx="1"/>
          </p:nvPr>
        </p:nvSpPr>
        <p:spPr>
          <a:xfrm>
            <a:off x="457200" y="692696"/>
            <a:ext cx="7467600" cy="5832648"/>
          </a:xfrm>
        </p:spPr>
        <p:txBody>
          <a:bodyPr/>
          <a:lstStyle/>
          <a:p>
            <a:r>
              <a:rPr lang="fa-IR" dirty="0"/>
              <a:t>سهم این مطالعه در خصوص مدل یاد شده به شرح زیر است.</a:t>
            </a:r>
          </a:p>
          <a:p>
            <a:endParaRPr lang="fa-IR" dirty="0"/>
          </a:p>
          <a:p>
            <a:r>
              <a:rPr lang="fa-IR" dirty="0"/>
              <a:t>پیشنهادات ارائه شده باعث غنی سازی شواهد موجود در خصوص  مدل های موسسات آموزش عالی پایدار</a:t>
            </a:r>
            <a:r>
              <a:rPr lang="en-US" dirty="0"/>
              <a:t> </a:t>
            </a:r>
            <a:r>
              <a:rPr lang="fa-IR" dirty="0"/>
              <a:t>و مسائل مربوط به آموزش عالی در بحران </a:t>
            </a:r>
            <a:r>
              <a:rPr lang="en-US" dirty="0"/>
              <a:t>Covid-19 </a:t>
            </a:r>
            <a:r>
              <a:rPr lang="fa-IR" dirty="0"/>
              <a:t>می شود.</a:t>
            </a:r>
          </a:p>
          <a:p>
            <a:endParaRPr lang="fa-IR" dirty="0"/>
          </a:p>
          <a:p>
            <a:r>
              <a:rPr lang="fa-IR" dirty="0"/>
              <a:t>بر اساس مدل های نظری ، ما بر روی برخی از موضوعات مربوط به موسسات آموزش عالی که در اثر بحران مطرح شده و تحت کنترل آنهاست متمرکز می شویم.</a:t>
            </a:r>
          </a:p>
          <a:p>
            <a:endParaRPr lang="fa-IR" dirty="0"/>
          </a:p>
          <a:p>
            <a:r>
              <a:rPr lang="fa-IR" dirty="0"/>
              <a:t>با توجه به مدل تاب آوری، ما پیشنهادات عملی برای استفاده از آن توسط موسسات آموزش عالی </a:t>
            </a:r>
            <a:r>
              <a:rPr lang="en-US" dirty="0"/>
              <a:t> </a:t>
            </a:r>
            <a:r>
              <a:rPr lang="fa-IR" dirty="0"/>
              <a:t>ارائه می دهیم.</a:t>
            </a:r>
            <a:endParaRPr lang="en-US" dirty="0"/>
          </a:p>
        </p:txBody>
      </p:sp>
      <p:sp>
        <p:nvSpPr>
          <p:cNvPr id="4" name="Date Placeholder 3">
            <a:extLst>
              <a:ext uri="{FF2B5EF4-FFF2-40B4-BE49-F238E27FC236}">
                <a16:creationId xmlns:a16="http://schemas.microsoft.com/office/drawing/2014/main" id="{001D3CD2-A6AE-42F2-9ED6-5B8616820CD4}"/>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C7A6667F-581A-4038-92AD-C5E41C9CF289}"/>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7</a:t>
            </a:fld>
            <a:endParaRPr lang="en-US" altLang="zh-TW">
              <a:solidFill>
                <a:srgbClr val="5A6378">
                  <a:shade val="90000"/>
                </a:srgbClr>
              </a:solidFill>
            </a:endParaRPr>
          </a:p>
        </p:txBody>
      </p:sp>
    </p:spTree>
    <p:extLst>
      <p:ext uri="{BB962C8B-B14F-4D97-AF65-F5344CB8AC3E}">
        <p14:creationId xmlns:p14="http://schemas.microsoft.com/office/powerpoint/2010/main" val="1863125259"/>
      </p:ext>
    </p:extLst>
  </p:cSld>
  <p:clrMapOvr>
    <a:masterClrMapping/>
  </p:clrMapOvr>
  <p:transition>
    <p:checke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53042E-20A6-41CB-996F-C079EA01B5DE}"/>
              </a:ext>
            </a:extLst>
          </p:cNvPr>
          <p:cNvSpPr>
            <a:spLocks noGrp="1"/>
          </p:cNvSpPr>
          <p:nvPr>
            <p:ph idx="1"/>
          </p:nvPr>
        </p:nvSpPr>
        <p:spPr>
          <a:xfrm>
            <a:off x="457200" y="908720"/>
            <a:ext cx="7571184" cy="5616624"/>
          </a:xfrm>
        </p:spPr>
        <p:txBody>
          <a:bodyPr/>
          <a:lstStyle/>
          <a:p>
            <a:r>
              <a:rPr lang="fa-IR" dirty="0"/>
              <a:t>بقیه مقاله به شرح زیر تنظیم شده است:</a:t>
            </a:r>
          </a:p>
          <a:p>
            <a:endParaRPr lang="fa-IR" dirty="0"/>
          </a:p>
          <a:p>
            <a:r>
              <a:rPr lang="fa-IR" dirty="0"/>
              <a:t>در ابتدا ، در خصوص موضوعات اصلی موسسات آموزش عالی</a:t>
            </a:r>
            <a:r>
              <a:rPr lang="en-US" dirty="0"/>
              <a:t> </a:t>
            </a:r>
            <a:r>
              <a:rPr lang="fa-IR" dirty="0"/>
              <a:t>که در طی همه گیری باید به آن بپردازند ، بحث می کنیم.</a:t>
            </a:r>
          </a:p>
          <a:p>
            <a:endParaRPr lang="fa-IR" dirty="0"/>
          </a:p>
          <a:p>
            <a:r>
              <a:rPr lang="fa-IR" dirty="0"/>
              <a:t>سپس مدل موسسات آموزش عالی پایدار را که می تواند در دوره نقاهت بحران کوید 19 مورد استفاده قرار گیرد را معرفی می کنیم.</a:t>
            </a:r>
          </a:p>
          <a:p>
            <a:endParaRPr lang="fa-IR" dirty="0"/>
          </a:p>
          <a:p>
            <a:r>
              <a:rPr lang="fa-IR" dirty="0"/>
              <a:t>سرانجام ،یافته های خود را خلاصه کرده و نتیجه گیری می کنیم.</a:t>
            </a:r>
            <a:endParaRPr lang="en-US" dirty="0"/>
          </a:p>
        </p:txBody>
      </p:sp>
      <p:sp>
        <p:nvSpPr>
          <p:cNvPr id="4" name="Date Placeholder 3">
            <a:extLst>
              <a:ext uri="{FF2B5EF4-FFF2-40B4-BE49-F238E27FC236}">
                <a16:creationId xmlns:a16="http://schemas.microsoft.com/office/drawing/2014/main" id="{8DA3872D-151E-4DFE-8824-3247BC8068D2}"/>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62801A29-612B-4C7B-B292-7096B47B5B75}"/>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8</a:t>
            </a:fld>
            <a:endParaRPr lang="en-US" altLang="zh-TW">
              <a:solidFill>
                <a:srgbClr val="5A6378">
                  <a:shade val="90000"/>
                </a:srgbClr>
              </a:solidFill>
            </a:endParaRPr>
          </a:p>
        </p:txBody>
      </p:sp>
    </p:spTree>
    <p:extLst>
      <p:ext uri="{BB962C8B-B14F-4D97-AF65-F5344CB8AC3E}">
        <p14:creationId xmlns:p14="http://schemas.microsoft.com/office/powerpoint/2010/main" val="3055853773"/>
      </p:ext>
    </p:extLst>
  </p:cSld>
  <p:clrMapOvr>
    <a:masterClrMapping/>
  </p:clrMapOvr>
  <p:transition>
    <p:checke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08920"/>
            <a:ext cx="8445624" cy="720080"/>
          </a:xfrm>
        </p:spPr>
        <p:txBody>
          <a:bodyPr/>
          <a:lstStyle/>
          <a:p>
            <a:pPr algn="ctr"/>
            <a:r>
              <a:rPr lang="fa-IR" dirty="0"/>
              <a:t>درسهایی از پاندمی </a:t>
            </a:r>
            <a:r>
              <a:rPr lang="en-US" dirty="0">
                <a:latin typeface="Times New Roman" panose="02020603050405020304" pitchFamily="18" charset="0"/>
                <a:cs typeface="Times New Roman" panose="02020603050405020304" pitchFamily="18" charset="0"/>
              </a:rPr>
              <a:t>Covid-19</a:t>
            </a:r>
            <a:r>
              <a:rPr lang="en-US" dirty="0"/>
              <a:t> </a:t>
            </a:r>
            <a:r>
              <a:rPr lang="fa-IR" dirty="0"/>
              <a:t> و مسائل ناشی از آن</a:t>
            </a:r>
          </a:p>
        </p:txBody>
      </p:sp>
      <p:sp>
        <p:nvSpPr>
          <p:cNvPr id="4" name="Slide Number Placeholder 3"/>
          <p:cNvSpPr>
            <a:spLocks noGrp="1"/>
          </p:cNvSpPr>
          <p:nvPr>
            <p:ph type="sldNum" sz="quarter" idx="12"/>
          </p:nvPr>
        </p:nvSpPr>
        <p:spPr/>
        <p:txBody>
          <a:bodyPr/>
          <a:lstStyle/>
          <a:p>
            <a:fld id="{E2E131A2-95E2-4EF6-8B95-85456566E85C}" type="slidenum">
              <a:rPr lang="fa-IR" smtClean="0"/>
              <a:t>9</a:t>
            </a:fld>
            <a:endParaRPr lang="fa-IR"/>
          </a:p>
        </p:txBody>
      </p:sp>
    </p:spTree>
    <p:extLst>
      <p:ext uri="{BB962C8B-B14F-4D97-AF65-F5344CB8AC3E}">
        <p14:creationId xmlns:p14="http://schemas.microsoft.com/office/powerpoint/2010/main" val="2758267306"/>
      </p:ext>
    </p:extLst>
  </p:cSld>
  <p:clrMapOvr>
    <a:masterClrMapping/>
  </p:clrMapOvr>
  <p:transition>
    <p:checke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8" y="1916832"/>
            <a:ext cx="8445624" cy="1368152"/>
          </a:xfrm>
        </p:spPr>
        <p:txBody>
          <a:bodyPr/>
          <a:lstStyle/>
          <a:p>
            <a:pPr algn="ctr"/>
            <a:r>
              <a:rPr lang="fa-IR" sz="4000" dirty="0"/>
              <a:t>درس 1: بحران</a:t>
            </a:r>
            <a:r>
              <a:rPr lang="en-US" sz="4000" dirty="0"/>
              <a:t>Covid-19 </a:t>
            </a:r>
            <a:r>
              <a:rPr lang="fa-IR" sz="4000" dirty="0"/>
              <a:t> شکاف ها را ایجاد نکرده است - آنها را آشکار کرده است.</a:t>
            </a:r>
          </a:p>
        </p:txBody>
      </p:sp>
      <p:sp>
        <p:nvSpPr>
          <p:cNvPr id="4" name="Slide Number Placeholder 3"/>
          <p:cNvSpPr>
            <a:spLocks noGrp="1"/>
          </p:cNvSpPr>
          <p:nvPr>
            <p:ph type="sldNum" sz="quarter" idx="12"/>
          </p:nvPr>
        </p:nvSpPr>
        <p:spPr/>
        <p:txBody>
          <a:bodyPr/>
          <a:lstStyle/>
          <a:p>
            <a:fld id="{E2E131A2-95E2-4EF6-8B95-85456566E85C}" type="slidenum">
              <a:rPr lang="fa-IR" smtClean="0"/>
              <a:t>10</a:t>
            </a:fld>
            <a:endParaRPr lang="fa-IR"/>
          </a:p>
        </p:txBody>
      </p:sp>
      <p:pic>
        <p:nvPicPr>
          <p:cNvPr id="5" name="Picture 4">
            <a:extLst>
              <a:ext uri="{FF2B5EF4-FFF2-40B4-BE49-F238E27FC236}">
                <a16:creationId xmlns:a16="http://schemas.microsoft.com/office/drawing/2014/main" id="{6D0C4FA4-B94E-43A7-B16F-764A67CCE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7744" y="3714511"/>
            <a:ext cx="3839614" cy="2673331"/>
          </a:xfrm>
          <a:prstGeom prst="rect">
            <a:avLst/>
          </a:prstGeom>
        </p:spPr>
      </p:pic>
    </p:spTree>
    <p:extLst>
      <p:ext uri="{BB962C8B-B14F-4D97-AF65-F5344CB8AC3E}">
        <p14:creationId xmlns:p14="http://schemas.microsoft.com/office/powerpoint/2010/main" val="1432070090"/>
      </p:ext>
    </p:extLst>
  </p:cSld>
  <p:clrMapOvr>
    <a:masterClrMapping/>
  </p:clrMapOvr>
  <p:transition>
    <p:checke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980728"/>
            <a:ext cx="7416824" cy="5740753"/>
          </a:xfrm>
        </p:spPr>
        <p:txBody>
          <a:bodyPr/>
          <a:lstStyle/>
          <a:p>
            <a:pPr lvl="0"/>
            <a:r>
              <a:rPr lang="fa-IR" sz="2600" dirty="0"/>
              <a:t>بحران کووید 19 اگرچه برای بسیاری از افراد که یک "مکث" اجباری در برنامه روزمره خود دارند ، تجدید قوا به نظر برسد و ممکن است فرصتی بسیار لازم برای بازتاب فراهم کند ، اما برای دیگران در واقع کاغذی است که ترک ها را پوشش می دهد.</a:t>
            </a:r>
          </a:p>
          <a:p>
            <a:pPr lvl="0"/>
            <a:endParaRPr lang="fa-IR" sz="2600" dirty="0">
              <a:latin typeface="Arial"/>
            </a:endParaRPr>
          </a:p>
          <a:p>
            <a:pPr lvl="0"/>
            <a:r>
              <a:rPr lang="fa-IR" sz="2600" dirty="0">
                <a:latin typeface="Arial"/>
              </a:rPr>
              <a:t>تغییرات در محیط موسسات آموزش عالی</a:t>
            </a:r>
            <a:r>
              <a:rPr lang="en-US" sz="2600" dirty="0">
                <a:latin typeface="Arial"/>
              </a:rPr>
              <a:t> </a:t>
            </a:r>
            <a:r>
              <a:rPr lang="fa-IR" sz="2600" dirty="0">
                <a:latin typeface="Arial"/>
              </a:rPr>
              <a:t>باعث برهم خوردن مدل متناسب فرد با محیط (</a:t>
            </a:r>
            <a:r>
              <a:rPr lang="en-US" sz="2600" dirty="0">
                <a:latin typeface="Arial"/>
              </a:rPr>
              <a:t>PE fit</a:t>
            </a:r>
            <a:r>
              <a:rPr lang="fa-IR" sz="2600" dirty="0">
                <a:latin typeface="Arial"/>
              </a:rPr>
              <a:t>) می شود که مدتهاست مدل عملکردی در مراکز آموزش عالی</a:t>
            </a:r>
            <a:r>
              <a:rPr lang="en-US" sz="2600" dirty="0">
                <a:latin typeface="Arial"/>
              </a:rPr>
              <a:t> </a:t>
            </a:r>
            <a:r>
              <a:rPr lang="fa-IR" sz="2600" dirty="0">
                <a:latin typeface="Arial"/>
              </a:rPr>
              <a:t>است.</a:t>
            </a:r>
          </a:p>
          <a:p>
            <a:pPr lvl="0"/>
            <a:endParaRPr lang="fa-IR" sz="2600" dirty="0">
              <a:latin typeface="Arial"/>
            </a:endParaRPr>
          </a:p>
          <a:p>
            <a:pPr lvl="0"/>
            <a:r>
              <a:rPr lang="fa-IR" sz="2600" dirty="0">
                <a:latin typeface="Arial"/>
              </a:rPr>
              <a:t>وضعیت ایجاد شده توسط </a:t>
            </a:r>
            <a:r>
              <a:rPr lang="en-US" sz="2600" dirty="0">
                <a:latin typeface="Arial"/>
              </a:rPr>
              <a:t>Covid-19 </a:t>
            </a:r>
            <a:r>
              <a:rPr lang="fa-IR" sz="2600" dirty="0">
                <a:latin typeface="Arial"/>
              </a:rPr>
              <a:t>ناکارآمد بودن مدل شخص – محیط را در موسسات آموزش عالی آشکار نموده است.</a:t>
            </a:r>
          </a:p>
          <a:p>
            <a:pPr marL="0" indent="0">
              <a:buNone/>
            </a:pPr>
            <a:endParaRPr lang="fa-IR" sz="2600" dirty="0"/>
          </a:p>
        </p:txBody>
      </p:sp>
      <p:sp>
        <p:nvSpPr>
          <p:cNvPr id="5" name="Slide Number Placeholder 4"/>
          <p:cNvSpPr>
            <a:spLocks noGrp="1"/>
          </p:cNvSpPr>
          <p:nvPr>
            <p:ph type="sldNum" sz="quarter" idx="12"/>
          </p:nvPr>
        </p:nvSpPr>
        <p:spPr/>
        <p:txBody>
          <a:bodyPr/>
          <a:lstStyle/>
          <a:p>
            <a:fld id="{E2E131A2-95E2-4EF6-8B95-85456566E85C}" type="slidenum">
              <a:rPr lang="fa-IR" smtClean="0"/>
              <a:t>11</a:t>
            </a:fld>
            <a:endParaRPr lang="fa-IR"/>
          </a:p>
        </p:txBody>
      </p:sp>
    </p:spTree>
    <p:extLst>
      <p:ext uri="{BB962C8B-B14F-4D97-AF65-F5344CB8AC3E}">
        <p14:creationId xmlns:p14="http://schemas.microsoft.com/office/powerpoint/2010/main" val="3463052552"/>
      </p:ext>
    </p:extLst>
  </p:cSld>
  <p:clrMapOvr>
    <a:masterClrMapping/>
  </p:clrMapOvr>
  <p:transition>
    <p:checke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B2EC13-3E81-43E9-9B54-62893710E392}"/>
              </a:ext>
            </a:extLst>
          </p:cNvPr>
          <p:cNvSpPr>
            <a:spLocks noGrp="1"/>
          </p:cNvSpPr>
          <p:nvPr>
            <p:ph idx="1"/>
          </p:nvPr>
        </p:nvSpPr>
        <p:spPr>
          <a:xfrm>
            <a:off x="539552" y="677413"/>
            <a:ext cx="7488832" cy="5847931"/>
          </a:xfrm>
        </p:spPr>
        <p:txBody>
          <a:bodyPr/>
          <a:lstStyle/>
          <a:p>
            <a:pPr algn="just"/>
            <a:r>
              <a:rPr lang="fa-IR" sz="2600" dirty="0">
                <a:effectLst/>
                <a:latin typeface="Calibri" panose="020F0502020204030204" pitchFamily="34" charset="0"/>
                <a:ea typeface="Calibri" panose="020F0502020204030204" pitchFamily="34" charset="0"/>
                <a:cs typeface="B Zar" panose="00000400000000000000" pitchFamily="2" charset="-78"/>
              </a:rPr>
              <a:t>همه گیری یک اتفاق "نادر" است (اگرچه چنین حوادث نادری ممکن است بیشتر از آنچه فکر می کنیم اتفاق بیفتد) که تجربه بیشتری از عدم تطابق را ایجاد کرده و "شکاف" در سیستم آموزش عالی را بیشتر نشان داده است.</a:t>
            </a:r>
          </a:p>
          <a:p>
            <a:pPr marL="0" indent="0" algn="just">
              <a:buNone/>
            </a:pPr>
            <a:endParaRPr lang="fa-IR" sz="2600" dirty="0">
              <a:latin typeface="Calibri" panose="020F0502020204030204" pitchFamily="34" charset="0"/>
              <a:ea typeface="Calibri" panose="020F0502020204030204" pitchFamily="34" charset="0"/>
            </a:endParaRPr>
          </a:p>
          <a:p>
            <a:pPr algn="just"/>
            <a:r>
              <a:rPr lang="fa-IR" sz="2600" dirty="0">
                <a:latin typeface="Calibri" panose="020F0502020204030204" pitchFamily="34" charset="0"/>
              </a:rPr>
              <a:t>تجربه نامناسب می تواند باعث تنهایی شود و بر سلامتی تأثیر منفی بگذارد. به طور کلی ، مقاومت در برابر تغییر یک امر معمول است و این باعث می شود سازمانهایی مانند موسسات آموزش عالی برای ایجاد تغییرات سیستمی دچار چالش شوند.</a:t>
            </a:r>
          </a:p>
          <a:p>
            <a:pPr algn="just"/>
            <a:endParaRPr lang="fa-IR" sz="2600" dirty="0">
              <a:latin typeface="Calibri" panose="020F0502020204030204" pitchFamily="34" charset="0"/>
            </a:endParaRPr>
          </a:p>
          <a:p>
            <a:pPr algn="just"/>
            <a:r>
              <a:rPr lang="fa-IR" sz="2600" dirty="0">
                <a:latin typeface="Calibri" panose="020F0502020204030204" pitchFamily="34" charset="0"/>
              </a:rPr>
              <a:t>موسسات آموزش عالی در تلاشند تا یک مدل تاب آوری را شناسایی کنند که بتواند شوک فوری همه گیری را جذب کند و سپس برای حفظ توانمندی دانشجویان، ارتقا دانش و آموزش مهارت ها ، سازماندهی مجدد خود را ادامه دهد. </a:t>
            </a:r>
            <a:endParaRPr lang="fa-IR" sz="2600" dirty="0">
              <a:effectLst/>
              <a:latin typeface="Calibri" panose="020F0502020204030204" pitchFamily="34" charset="0"/>
              <a:ea typeface="Calibri" panose="020F0502020204030204" pitchFamily="34" charset="0"/>
              <a:cs typeface="B Zar" panose="00000400000000000000" pitchFamily="2" charset="-78"/>
            </a:endParaRPr>
          </a:p>
          <a:p>
            <a:pPr algn="just"/>
            <a:endParaRPr lang="fa-IR" sz="2600" dirty="0">
              <a:effectLst/>
              <a:latin typeface="Calibri" panose="020F0502020204030204" pitchFamily="34" charset="0"/>
              <a:ea typeface="Calibri" panose="020F0502020204030204" pitchFamily="34" charset="0"/>
              <a:cs typeface="B Zar" panose="00000400000000000000" pitchFamily="2" charset="-78"/>
            </a:endParaRPr>
          </a:p>
        </p:txBody>
      </p:sp>
      <p:sp>
        <p:nvSpPr>
          <p:cNvPr id="4" name="Date Placeholder 3">
            <a:extLst>
              <a:ext uri="{FF2B5EF4-FFF2-40B4-BE49-F238E27FC236}">
                <a16:creationId xmlns:a16="http://schemas.microsoft.com/office/drawing/2014/main" id="{1A2D5E6F-CB45-4248-B071-70B1D4A8BA44}"/>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D2E591FE-5896-4131-98C0-8D8C31EEB86B}"/>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12</a:t>
            </a:fld>
            <a:endParaRPr lang="en-US" altLang="zh-TW">
              <a:solidFill>
                <a:srgbClr val="5A6378">
                  <a:shade val="90000"/>
                </a:srgbClr>
              </a:solidFill>
            </a:endParaRPr>
          </a:p>
        </p:txBody>
      </p:sp>
    </p:spTree>
    <p:extLst>
      <p:ext uri="{BB962C8B-B14F-4D97-AF65-F5344CB8AC3E}">
        <p14:creationId xmlns:p14="http://schemas.microsoft.com/office/powerpoint/2010/main" val="1543947995"/>
      </p:ext>
    </p:extLst>
  </p:cSld>
  <p:clrMapOvr>
    <a:masterClrMapping/>
  </p:clrMapOvr>
  <p:transition>
    <p:checke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8" y="1916832"/>
            <a:ext cx="8445624" cy="1368152"/>
          </a:xfrm>
        </p:spPr>
        <p:txBody>
          <a:bodyPr/>
          <a:lstStyle/>
          <a:p>
            <a:r>
              <a:rPr lang="fa-IR" sz="4000" dirty="0"/>
              <a:t>درس 2- یک خیانتکار، خیانتکار به نظر </a:t>
            </a:r>
            <a:br>
              <a:rPr lang="fa-IR" sz="4000" dirty="0"/>
            </a:br>
            <a:r>
              <a:rPr lang="fa-IR" sz="4000" dirty="0"/>
              <a:t>نمی رسد - بازسازی گاهی سخت تر از بقا است.</a:t>
            </a:r>
          </a:p>
        </p:txBody>
      </p:sp>
      <p:sp>
        <p:nvSpPr>
          <p:cNvPr id="4" name="Slide Number Placeholder 3"/>
          <p:cNvSpPr>
            <a:spLocks noGrp="1"/>
          </p:cNvSpPr>
          <p:nvPr>
            <p:ph type="sldNum" sz="quarter" idx="12"/>
          </p:nvPr>
        </p:nvSpPr>
        <p:spPr/>
        <p:txBody>
          <a:bodyPr/>
          <a:lstStyle/>
          <a:p>
            <a:fld id="{E2E131A2-95E2-4EF6-8B95-85456566E85C}" type="slidenum">
              <a:rPr lang="fa-IR" smtClean="0"/>
              <a:t>13</a:t>
            </a:fld>
            <a:endParaRPr lang="fa-IR"/>
          </a:p>
        </p:txBody>
      </p:sp>
      <p:pic>
        <p:nvPicPr>
          <p:cNvPr id="6" name="Picture 5">
            <a:extLst>
              <a:ext uri="{FF2B5EF4-FFF2-40B4-BE49-F238E27FC236}">
                <a16:creationId xmlns:a16="http://schemas.microsoft.com/office/drawing/2014/main" id="{5C081797-D2F8-4592-9A0D-6022B1B54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3462017"/>
            <a:ext cx="4742656" cy="3158683"/>
          </a:xfrm>
          <a:prstGeom prst="rect">
            <a:avLst/>
          </a:prstGeom>
        </p:spPr>
      </p:pic>
    </p:spTree>
    <p:extLst>
      <p:ext uri="{BB962C8B-B14F-4D97-AF65-F5344CB8AC3E}">
        <p14:creationId xmlns:p14="http://schemas.microsoft.com/office/powerpoint/2010/main" val="2941845466"/>
      </p:ext>
    </p:extLst>
  </p:cSld>
  <p:clrMapOvr>
    <a:masterClrMapping/>
  </p:clrMapOvr>
  <p:transition>
    <p:checke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8" y="2060848"/>
            <a:ext cx="8445624" cy="4176464"/>
          </a:xfrm>
        </p:spPr>
        <p:txBody>
          <a:bodyPr/>
          <a:lstStyle/>
          <a:p>
            <a:br>
              <a:rPr lang="fa-IR" sz="4000" dirty="0"/>
            </a:br>
            <a:r>
              <a:rPr lang="fa-IR" sz="4000" dirty="0"/>
              <a:t>"</a:t>
            </a:r>
            <a:r>
              <a:rPr lang="fa-IR" sz="2800" dirty="0"/>
              <a:t>دشمن در دروازه ها ترسناک نیست ، زیرا او شناخته شده است و پرچم خود را آشکارا حمل می کند. اما خائن آزادانه در میان کسانی که درون دروازه هستند حرکت می کند ، زمزمه های حیله گر او در همه کوچه ها که در سالن های خود دولت شنیده می شود ، می پیچد. زیرا خیانتکار خیانتکار به نظر نمی رسد ..." </a:t>
            </a:r>
            <a:br>
              <a:rPr lang="fa-IR" sz="2800" dirty="0"/>
            </a:br>
            <a:br>
              <a:rPr lang="fa-IR" sz="2800" dirty="0"/>
            </a:br>
            <a:r>
              <a:rPr lang="fa-IR" sz="2800" dirty="0"/>
              <a:t>تایلور کالدول</a:t>
            </a:r>
            <a:br>
              <a:rPr lang="fa-IR" sz="2800" dirty="0"/>
            </a:br>
            <a:r>
              <a:rPr lang="fa-IR" sz="2800" dirty="0"/>
              <a:t> برگرفته از کتاب ستونی از آهن 1965</a:t>
            </a:r>
            <a:endParaRPr lang="fa-IR" sz="4000" dirty="0"/>
          </a:p>
        </p:txBody>
      </p:sp>
      <p:sp>
        <p:nvSpPr>
          <p:cNvPr id="4" name="Slide Number Placeholder 3"/>
          <p:cNvSpPr>
            <a:spLocks noGrp="1"/>
          </p:cNvSpPr>
          <p:nvPr>
            <p:ph type="sldNum" sz="quarter" idx="12"/>
          </p:nvPr>
        </p:nvSpPr>
        <p:spPr/>
        <p:txBody>
          <a:bodyPr/>
          <a:lstStyle/>
          <a:p>
            <a:fld id="{E2E131A2-95E2-4EF6-8B95-85456566E85C}" type="slidenum">
              <a:rPr lang="fa-IR" smtClean="0"/>
              <a:t>14</a:t>
            </a:fld>
            <a:endParaRPr lang="fa-IR"/>
          </a:p>
        </p:txBody>
      </p:sp>
    </p:spTree>
    <p:extLst>
      <p:ext uri="{BB962C8B-B14F-4D97-AF65-F5344CB8AC3E}">
        <p14:creationId xmlns:p14="http://schemas.microsoft.com/office/powerpoint/2010/main" val="2615245798"/>
      </p:ext>
    </p:extLst>
  </p:cSld>
  <p:clrMapOvr>
    <a:masterClrMapping/>
  </p:clrMapOvr>
  <p:transition>
    <p:checke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ADE22A-998E-4970-B4F3-79FB7542554A}"/>
              </a:ext>
            </a:extLst>
          </p:cNvPr>
          <p:cNvSpPr>
            <a:spLocks noGrp="1"/>
          </p:cNvSpPr>
          <p:nvPr>
            <p:ph idx="1"/>
          </p:nvPr>
        </p:nvSpPr>
        <p:spPr>
          <a:xfrm>
            <a:off x="457200" y="836712"/>
            <a:ext cx="7636436" cy="5519644"/>
          </a:xfrm>
        </p:spPr>
        <p:txBody>
          <a:bodyPr/>
          <a:lstStyle/>
          <a:p>
            <a:r>
              <a:rPr lang="fa-IR" sz="2200" dirty="0">
                <a:effectLst/>
                <a:latin typeface="Calibri" panose="020F0502020204030204" pitchFamily="34" charset="0"/>
                <a:ea typeface="Calibri" panose="020F0502020204030204" pitchFamily="34" charset="0"/>
                <a:cs typeface="B Zar" panose="00000400000000000000" pitchFamily="2" charset="-78"/>
              </a:rPr>
              <a:t>یکی از تأثیرات همه گیری این بوده است که موسسات آموزش عالی مجبور شده اند تعاملات چهره به چهره را متوقف یا به شدت کاهش دهند و به تعاملات مجازی اعتماد کنند. </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ابتکارات مجازی موسسات آموزش عالی ممکن است ذینفعان را وادار کند تا زندگی پیش از همه گیری خود را از زمان حال متمایز کنند. بنابراین ، سوالی که پیش می آید این است: آیا این فرهنگ مجازی در موسسات آموزش عالی مشکلات بیشتری در بازسازی سیستم در دوره پساکرونا ایجاد می کند؟</a:t>
            </a:r>
          </a:p>
          <a:p>
            <a:endParaRPr lang="fa-IR" sz="2200" dirty="0">
              <a:latin typeface="Calibri" panose="020F0502020204030204" pitchFamily="34" charset="0"/>
            </a:endParaRPr>
          </a:p>
          <a:p>
            <a:r>
              <a:rPr lang="en-US" sz="2200" dirty="0">
                <a:effectLst/>
                <a:latin typeface="B Zar" panose="00000400000000000000" pitchFamily="2" charset="-78"/>
                <a:ea typeface="Calibri" panose="020F0502020204030204" pitchFamily="34" charset="0"/>
              </a:rPr>
              <a:t> </a:t>
            </a:r>
            <a:r>
              <a:rPr lang="fa-IR" sz="2200" dirty="0">
                <a:effectLst/>
                <a:latin typeface="B Zar" panose="00000400000000000000" pitchFamily="2" charset="-78"/>
                <a:ea typeface="Calibri" panose="020F0502020204030204" pitchFamily="34" charset="0"/>
              </a:rPr>
              <a:t>برای بررسی این سوال ، ما از مدل تلاش – بازیافت  نیرو (</a:t>
            </a:r>
            <a:r>
              <a:rPr lang="en-US" sz="2200" b="0" i="0" u="none" strike="noStrike" baseline="0" dirty="0">
                <a:latin typeface="TimesNewRomanPSMT"/>
              </a:rPr>
              <a:t>Effort - Recovery Model</a:t>
            </a:r>
            <a:r>
              <a:rPr lang="fa-IR" sz="2200" dirty="0">
                <a:effectLst/>
                <a:latin typeface="Calibri" panose="020F0502020204030204" pitchFamily="34" charset="0"/>
                <a:ea typeface="Calibri" panose="020F0502020204030204" pitchFamily="34" charset="0"/>
                <a:cs typeface="B Zar" panose="00000400000000000000" pitchFamily="2" charset="-78"/>
              </a:rPr>
              <a:t>) استفاده شده توسط </a:t>
            </a:r>
            <a:r>
              <a:rPr lang="en-US" sz="2200" dirty="0" err="1">
                <a:effectLst/>
                <a:latin typeface="Calibri" panose="020F0502020204030204" pitchFamily="34" charset="0"/>
                <a:ea typeface="Calibri" panose="020F0502020204030204" pitchFamily="34" charset="0"/>
                <a:cs typeface="B Zar" panose="00000400000000000000" pitchFamily="2" charset="-78"/>
              </a:rPr>
              <a:t>Meijman</a:t>
            </a:r>
            <a:r>
              <a:rPr lang="fa-IR" sz="2200" dirty="0">
                <a:effectLst/>
                <a:latin typeface="Calibri" panose="020F0502020204030204" pitchFamily="34" charset="0"/>
                <a:ea typeface="Calibri" panose="020F0502020204030204" pitchFamily="34" charset="0"/>
                <a:cs typeface="B Zar" panose="00000400000000000000" pitchFamily="2" charset="-78"/>
              </a:rPr>
              <a:t> و </a:t>
            </a:r>
            <a:r>
              <a:rPr lang="en-US" sz="2200" dirty="0">
                <a:effectLst/>
                <a:latin typeface="Calibri" panose="020F0502020204030204" pitchFamily="34" charset="0"/>
                <a:ea typeface="Calibri" panose="020F0502020204030204" pitchFamily="34" charset="0"/>
                <a:cs typeface="B Zar" panose="00000400000000000000" pitchFamily="2" charset="-78"/>
              </a:rPr>
              <a:t>Mulder</a:t>
            </a:r>
            <a:r>
              <a:rPr lang="fa-IR" sz="2200" dirty="0">
                <a:effectLst/>
                <a:latin typeface="Calibri" panose="020F0502020204030204" pitchFamily="34" charset="0"/>
                <a:ea typeface="Calibri" panose="020F0502020204030204" pitchFamily="34" charset="0"/>
                <a:cs typeface="B Zar" panose="00000400000000000000" pitchFamily="2" charset="-78"/>
              </a:rPr>
              <a:t> استفاده می کنیم، که به طور گسترده ای در پژوهش های دوره نقاهت یا ریکاوری استفاده می شود.</a:t>
            </a:r>
            <a:endParaRPr lang="en-US" sz="2200" dirty="0">
              <a:effectLst/>
              <a:latin typeface="Calibri" panose="020F0502020204030204" pitchFamily="34" charset="0"/>
              <a:ea typeface="Calibri" panose="020F0502020204030204" pitchFamily="34" charset="0"/>
              <a:cs typeface="B Zar" panose="00000400000000000000" pitchFamily="2" charset="-78"/>
            </a:endParaRPr>
          </a:p>
          <a:p>
            <a:pPr marL="0" indent="0">
              <a:buNone/>
            </a:pPr>
            <a:r>
              <a:rPr lang="fa-IR" sz="2200" dirty="0">
                <a:effectLst/>
                <a:latin typeface="Calibri" panose="020F0502020204030204" pitchFamily="34" charset="0"/>
                <a:ea typeface="Calibri" panose="020F0502020204030204" pitchFamily="34" charset="0"/>
                <a:cs typeface="B Zar" panose="00000400000000000000" pitchFamily="2" charset="-78"/>
              </a:rPr>
              <a:t> (</a:t>
            </a:r>
            <a:r>
              <a:rPr lang="fa-IR" sz="2200" dirty="0">
                <a:latin typeface="Calibri" panose="020F0502020204030204" pitchFamily="34" charset="0"/>
              </a:rPr>
              <a:t>مدل تلاش – بازیافت نیرو: آرميدگي به فرد فرصت ميدهد تا کمی استراحت کند و كناره گيري روان شناختي نيز فرد را از فكر و انديشة محيطي كه باعث رنجش او شده است، دور مي كند.)</a:t>
            </a:r>
          </a:p>
        </p:txBody>
      </p:sp>
      <p:sp>
        <p:nvSpPr>
          <p:cNvPr id="4" name="Date Placeholder 3">
            <a:extLst>
              <a:ext uri="{FF2B5EF4-FFF2-40B4-BE49-F238E27FC236}">
                <a16:creationId xmlns:a16="http://schemas.microsoft.com/office/drawing/2014/main" id="{9674D1DD-097B-426F-884B-9CBB3552E43D}"/>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A240D75B-6990-4489-A1FD-433E0C12E9A4}"/>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15</a:t>
            </a:fld>
            <a:endParaRPr lang="en-US" altLang="zh-TW">
              <a:solidFill>
                <a:srgbClr val="5A6378">
                  <a:shade val="90000"/>
                </a:srgbClr>
              </a:solidFill>
            </a:endParaRPr>
          </a:p>
        </p:txBody>
      </p:sp>
    </p:spTree>
    <p:extLst>
      <p:ext uri="{BB962C8B-B14F-4D97-AF65-F5344CB8AC3E}">
        <p14:creationId xmlns:p14="http://schemas.microsoft.com/office/powerpoint/2010/main" val="3930966767"/>
      </p:ext>
    </p:extLst>
  </p:cSld>
  <p:clrMapOvr>
    <a:masterClrMapping/>
  </p:clrMapOvr>
  <p:transition>
    <p:checke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A39E39-19E6-44B6-A295-EF683C69B5A6}"/>
              </a:ext>
            </a:extLst>
          </p:cNvPr>
          <p:cNvSpPr>
            <a:spLocks noGrp="1"/>
          </p:cNvSpPr>
          <p:nvPr>
            <p:ph idx="1"/>
          </p:nvPr>
        </p:nvSpPr>
        <p:spPr>
          <a:xfrm>
            <a:off x="251520" y="764704"/>
            <a:ext cx="7842116" cy="5634778"/>
          </a:xfrm>
        </p:spPr>
        <p:txBody>
          <a:bodyPr/>
          <a:lstStyle/>
          <a:p>
            <a:pPr algn="just"/>
            <a:r>
              <a:rPr lang="fa-IR" sz="2400" dirty="0">
                <a:effectLst/>
                <a:latin typeface="Calibri" panose="020F0502020204030204" pitchFamily="34" charset="0"/>
                <a:ea typeface="Calibri" panose="020F0502020204030204" pitchFamily="34" charset="0"/>
                <a:cs typeface="B Zar" panose="00000400000000000000" pitchFamily="2" charset="-78"/>
              </a:rPr>
              <a:t>شواهد قبلی نشان می دهد که وقتی فردی قادر به خروج از کار از نظر روحی و جسمی نباشد ، یک فعالیت ذهنی زیادی در وی ایجاد می شود که می تواند بر یادگیری تأثیر منفی بگذارد.</a:t>
            </a:r>
          </a:p>
          <a:p>
            <a:pPr algn="just"/>
            <a:endParaRPr lang="fa-IR" sz="2400" dirty="0">
              <a:latin typeface="Calibri" panose="020F0502020204030204" pitchFamily="34" charset="0"/>
            </a:endParaRPr>
          </a:p>
          <a:p>
            <a:pPr algn="just"/>
            <a:r>
              <a:rPr lang="fa-IR" sz="2400" dirty="0">
                <a:effectLst/>
                <a:latin typeface="Calibri" panose="020F0502020204030204" pitchFamily="34" charset="0"/>
                <a:ea typeface="Calibri" panose="020F0502020204030204" pitchFamily="34" charset="0"/>
                <a:cs typeface="B Zar" panose="00000400000000000000" pitchFamily="2" charset="-78"/>
              </a:rPr>
              <a:t>یک بیماری همه گیر مانند </a:t>
            </a:r>
            <a:r>
              <a:rPr lang="en-US" sz="2400" dirty="0">
                <a:effectLst/>
                <a:latin typeface="Calibri" panose="020F0502020204030204" pitchFamily="34" charset="0"/>
                <a:ea typeface="Calibri" panose="020F0502020204030204" pitchFamily="34" charset="0"/>
                <a:cs typeface="B Zar" panose="00000400000000000000" pitchFamily="2" charset="-78"/>
              </a:rPr>
              <a:t>Covid-19</a:t>
            </a:r>
            <a:r>
              <a:rPr lang="fa-IR" sz="2400" dirty="0">
                <a:effectLst/>
                <a:latin typeface="Calibri" panose="020F0502020204030204" pitchFamily="34" charset="0"/>
                <a:ea typeface="Calibri" panose="020F0502020204030204" pitchFamily="34" charset="0"/>
                <a:cs typeface="B Zar" panose="00000400000000000000" pitchFamily="2" charset="-78"/>
              </a:rPr>
              <a:t> بر تجربه روانشناختی افراد تأثیر می گذارد و رفتار افراد در موسسات آموزش عالی را تحت تأثیر قرار می دهد به گونه ای که بازسازی تجربه افراد و استفاده از مدل شخص </a:t>
            </a:r>
            <a:r>
              <a:rPr lang="fa-IR" sz="2400" dirty="0">
                <a:effectLst/>
                <a:ea typeface="Calibri" panose="020F0502020204030204" pitchFamily="34" charset="0"/>
                <a:cs typeface="Arial" panose="020B0604020202020204" pitchFamily="34" charset="0"/>
              </a:rPr>
              <a:t>–</a:t>
            </a:r>
            <a:r>
              <a:rPr lang="fa-IR" sz="2400" dirty="0">
                <a:effectLst/>
                <a:latin typeface="Calibri" panose="020F0502020204030204" pitchFamily="34" charset="0"/>
                <a:ea typeface="Calibri" panose="020F0502020204030204" pitchFamily="34" charset="0"/>
                <a:cs typeface="B Zar" panose="00000400000000000000" pitchFamily="2" charset="-78"/>
              </a:rPr>
              <a:t> محیط </a:t>
            </a:r>
            <a:r>
              <a:rPr lang="fa-IR" sz="2400" dirty="0">
                <a:effectLst/>
                <a:ea typeface="Calibri" panose="020F0502020204030204" pitchFamily="34" charset="0"/>
                <a:cs typeface="Calibri" panose="020F0502020204030204" pitchFamily="34" charset="0"/>
              </a:rPr>
              <a:t> </a:t>
            </a:r>
            <a:r>
              <a:rPr lang="fa-IR" sz="2400" dirty="0">
                <a:effectLst/>
                <a:latin typeface="Calibri" panose="020F0502020204030204" pitchFamily="34" charset="0"/>
                <a:ea typeface="Calibri" panose="020F0502020204030204" pitchFamily="34" charset="0"/>
                <a:cs typeface="B Zar" panose="00000400000000000000" pitchFamily="2" charset="-78"/>
              </a:rPr>
              <a:t>را به چالش عمده آینده تبدیل می کند. </a:t>
            </a:r>
          </a:p>
          <a:p>
            <a:pPr algn="just"/>
            <a:endParaRPr lang="fa-IR" sz="2400" dirty="0">
              <a:latin typeface="Calibri" panose="020F0502020204030204" pitchFamily="34" charset="0"/>
            </a:endParaRPr>
          </a:p>
          <a:p>
            <a:pPr algn="just"/>
            <a:r>
              <a:rPr lang="fa-IR" sz="2400" dirty="0">
                <a:effectLst/>
                <a:latin typeface="Calibri" panose="020F0502020204030204" pitchFamily="34" charset="0"/>
                <a:ea typeface="Calibri" panose="020F0502020204030204" pitchFamily="34" charset="0"/>
                <a:cs typeface="B Zar" panose="00000400000000000000" pitchFamily="2" charset="-78"/>
              </a:rPr>
              <a:t>مطالعات بسیار کمی وجود دارد که بر شواهد دوران نقاهت تاکید دارند و روی تغییرات رفتاری متمرکز می باشند. طیفی از رفتاهای ذینفعان در موسسات آموزش عالی مشاهده می شود و بنابراین بکارگیری از هر یک از مدل های دوران نقاهت در بخش آموزش عالی دشوار است.</a:t>
            </a:r>
            <a:endParaRPr lang="en-US" sz="3600" dirty="0"/>
          </a:p>
        </p:txBody>
      </p:sp>
      <p:sp>
        <p:nvSpPr>
          <p:cNvPr id="4" name="Date Placeholder 3">
            <a:extLst>
              <a:ext uri="{FF2B5EF4-FFF2-40B4-BE49-F238E27FC236}">
                <a16:creationId xmlns:a16="http://schemas.microsoft.com/office/drawing/2014/main" id="{4763DC77-D700-4F8D-9B31-F1B751A9BBAF}"/>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3CBF86F8-49EF-47DE-81DA-B79C7E182047}"/>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16</a:t>
            </a:fld>
            <a:endParaRPr lang="en-US" altLang="zh-TW" dirty="0">
              <a:solidFill>
                <a:srgbClr val="5A6378">
                  <a:shade val="90000"/>
                </a:srgbClr>
              </a:solidFill>
            </a:endParaRPr>
          </a:p>
        </p:txBody>
      </p:sp>
    </p:spTree>
    <p:extLst>
      <p:ext uri="{BB962C8B-B14F-4D97-AF65-F5344CB8AC3E}">
        <p14:creationId xmlns:p14="http://schemas.microsoft.com/office/powerpoint/2010/main" val="3003928340"/>
      </p:ext>
    </p:extLst>
  </p:cSld>
  <p:clrMapOvr>
    <a:masterClrMapping/>
  </p:clrMapOvr>
  <p:transition>
    <p:checke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1BCB7-DBC2-4E36-B9B9-E6F124BC41A1}"/>
              </a:ext>
            </a:extLst>
          </p:cNvPr>
          <p:cNvSpPr>
            <a:spLocks noGrp="1"/>
          </p:cNvSpPr>
          <p:nvPr>
            <p:ph idx="1"/>
          </p:nvPr>
        </p:nvSpPr>
        <p:spPr>
          <a:xfrm>
            <a:off x="611560" y="764704"/>
            <a:ext cx="7316800" cy="5591652"/>
          </a:xfrm>
        </p:spPr>
        <p:txBody>
          <a:bodyPr/>
          <a:lstStyle/>
          <a:p>
            <a:r>
              <a:rPr lang="fa-IR" sz="2200" dirty="0">
                <a:effectLst/>
                <a:latin typeface="Calibri" panose="020F0502020204030204" pitchFamily="34" charset="0"/>
                <a:ea typeface="Calibri" panose="020F0502020204030204" pitchFamily="34" charset="0"/>
                <a:cs typeface="B Zar" panose="00000400000000000000" pitchFamily="2" charset="-78"/>
              </a:rPr>
              <a:t>با ماندگار شدن پاندمی با احساس بهبودی در فرد کمتر شده و به طور کلی شواهدی از افزایش حمایت توسط موسسه کمتر به چشم می خورد.</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مدل ریکاوری قبلی برای موسسات آموزش عالی نامناسب است تا بتواند با استفاده از آن بازتوانی در آینده را برای ذینفعان خود ایجاد کنند</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برای اطمینان از ایجاد استحکام، موسسات آموزش عالی باید از یک مدل ریکاوری تاب آوری  استفاده کنند که ظرفیت آنها را برای انطباق با تهدیدات ایجاد شده توسط پاندمی افزایش دهد. </a:t>
            </a:r>
          </a:p>
          <a:p>
            <a:pPr marL="0" indent="0">
              <a:buNone/>
            </a:pPr>
            <a:endParaRPr lang="fa-IR" sz="2200" dirty="0">
              <a:effectLst/>
              <a:latin typeface="Calibri" panose="020F0502020204030204" pitchFamily="34" charset="0"/>
              <a:ea typeface="Calibri" panose="020F0502020204030204" pitchFamily="34" charset="0"/>
              <a:cs typeface="B Zar" panose="00000400000000000000" pitchFamily="2" charset="-78"/>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ماهیت مدل تاب آوری به آنها امکان می دهد در آینده زنده بمانند ، تطابق بیایند و رشد کنند. یک مدل تاب آوری فرصت هایی را برای تعامل با افراد ، خانواده و محیط ایجاد می کند ، تجربه استرس زای دانشجویان ، کارمندان ، پژوهشگران و سایر ذینفعان را با جزئیات توضیح می دهد و می تواند به موسسات آموزش عالی برای بازسازی سیستم خود در دوره نقاهت </a:t>
            </a:r>
            <a:r>
              <a:rPr lang="en-US" sz="2200" dirty="0">
                <a:effectLst/>
                <a:latin typeface="Calibri" panose="020F0502020204030204" pitchFamily="34" charset="0"/>
                <a:ea typeface="Calibri" panose="020F0502020204030204" pitchFamily="34" charset="0"/>
                <a:cs typeface="B Zar" panose="00000400000000000000" pitchFamily="2" charset="-78"/>
              </a:rPr>
              <a:t>Covid-19</a:t>
            </a:r>
            <a:r>
              <a:rPr lang="fa-IR" sz="2200" dirty="0">
                <a:effectLst/>
                <a:latin typeface="Calibri" panose="020F0502020204030204" pitchFamily="34" charset="0"/>
                <a:ea typeface="Calibri" panose="020F0502020204030204" pitchFamily="34" charset="0"/>
                <a:cs typeface="B Zar" panose="00000400000000000000" pitchFamily="2" charset="-78"/>
              </a:rPr>
              <a:t> کمک کند.</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endParaRPr lang="en-US" sz="2200" dirty="0"/>
          </a:p>
        </p:txBody>
      </p:sp>
      <p:sp>
        <p:nvSpPr>
          <p:cNvPr id="4" name="Date Placeholder 3">
            <a:extLst>
              <a:ext uri="{FF2B5EF4-FFF2-40B4-BE49-F238E27FC236}">
                <a16:creationId xmlns:a16="http://schemas.microsoft.com/office/drawing/2014/main" id="{CD16EE35-EB26-4F6A-B6E6-6AC568BF61BC}"/>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EC3F5BCE-71E9-46F7-B3C1-5646415665A2}"/>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17</a:t>
            </a:fld>
            <a:endParaRPr lang="en-US" altLang="zh-TW">
              <a:solidFill>
                <a:srgbClr val="5A6378">
                  <a:shade val="90000"/>
                </a:srgbClr>
              </a:solidFill>
            </a:endParaRPr>
          </a:p>
        </p:txBody>
      </p:sp>
    </p:spTree>
    <p:extLst>
      <p:ext uri="{BB962C8B-B14F-4D97-AF65-F5344CB8AC3E}">
        <p14:creationId xmlns:p14="http://schemas.microsoft.com/office/powerpoint/2010/main" val="1424902014"/>
      </p:ext>
    </p:extLst>
  </p:cSld>
  <p:clrMapOvr>
    <a:masterClrMapping/>
  </p:clrMapOvr>
  <p:transition>
    <p:checke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052736"/>
            <a:ext cx="8471284" cy="1872208"/>
          </a:xfrm>
        </p:spPr>
        <p:txBody>
          <a:bodyPr/>
          <a:lstStyle/>
          <a:p>
            <a:r>
              <a:rPr lang="fa-IR" sz="4000" dirty="0"/>
              <a:t>درس 3- تاب آوری عبارت است از توسعه و شرح مدل دارای 3 فرورفتگی (</a:t>
            </a:r>
            <a:r>
              <a:rPr lang="en-US" sz="4000" dirty="0"/>
              <a:t>3 Dips</a:t>
            </a:r>
            <a:r>
              <a:rPr lang="fa-IR" sz="4000" dirty="0"/>
              <a:t>)</a:t>
            </a:r>
            <a:br>
              <a:rPr lang="en-US" sz="1800" dirty="0">
                <a:effectLst/>
                <a:latin typeface="Calibri" panose="020F0502020204030204" pitchFamily="34" charset="0"/>
                <a:ea typeface="Calibri" panose="020F0502020204030204" pitchFamily="34" charset="0"/>
                <a:cs typeface="Arial" panose="020B0604020202020204" pitchFamily="34" charset="0"/>
              </a:rPr>
            </a:br>
            <a:endParaRPr lang="fa-IR" sz="4000" dirty="0"/>
          </a:p>
        </p:txBody>
      </p:sp>
      <p:sp>
        <p:nvSpPr>
          <p:cNvPr id="4" name="Slide Number Placeholder 3"/>
          <p:cNvSpPr>
            <a:spLocks noGrp="1"/>
          </p:cNvSpPr>
          <p:nvPr>
            <p:ph type="sldNum" sz="quarter" idx="12"/>
          </p:nvPr>
        </p:nvSpPr>
        <p:spPr/>
        <p:txBody>
          <a:bodyPr/>
          <a:lstStyle/>
          <a:p>
            <a:fld id="{E2E131A2-95E2-4EF6-8B95-85456566E85C}" type="slidenum">
              <a:rPr lang="fa-IR" smtClean="0"/>
              <a:t>18</a:t>
            </a:fld>
            <a:endParaRPr lang="fa-IR"/>
          </a:p>
        </p:txBody>
      </p:sp>
      <p:pic>
        <p:nvPicPr>
          <p:cNvPr id="5" name="Picture 4">
            <a:extLst>
              <a:ext uri="{FF2B5EF4-FFF2-40B4-BE49-F238E27FC236}">
                <a16:creationId xmlns:a16="http://schemas.microsoft.com/office/drawing/2014/main" id="{BEBB086C-B6E3-4F06-8D67-9E81823F65E1}"/>
              </a:ext>
            </a:extLst>
          </p:cNvPr>
          <p:cNvPicPr>
            <a:picLocks noChangeAspect="1"/>
          </p:cNvPicPr>
          <p:nvPr/>
        </p:nvPicPr>
        <p:blipFill>
          <a:blip r:embed="rId2"/>
          <a:stretch>
            <a:fillRect/>
          </a:stretch>
        </p:blipFill>
        <p:spPr>
          <a:xfrm>
            <a:off x="282401" y="2492896"/>
            <a:ext cx="8178031" cy="3986940"/>
          </a:xfrm>
          <a:prstGeom prst="rect">
            <a:avLst/>
          </a:prstGeom>
        </p:spPr>
      </p:pic>
    </p:spTree>
    <p:extLst>
      <p:ext uri="{BB962C8B-B14F-4D97-AF65-F5344CB8AC3E}">
        <p14:creationId xmlns:p14="http://schemas.microsoft.com/office/powerpoint/2010/main" val="3021675172"/>
      </p:ext>
    </p:extLst>
  </p:cSld>
  <p:clrMapOvr>
    <a:masterClrMapping/>
  </p:clrMapOvr>
  <p:transition>
    <p:checke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21A748-8C8F-4A8F-8C00-1BDF5420B0DD}"/>
              </a:ext>
            </a:extLst>
          </p:cNvPr>
          <p:cNvSpPr>
            <a:spLocks noGrp="1"/>
          </p:cNvSpPr>
          <p:nvPr>
            <p:ph idx="1"/>
          </p:nvPr>
        </p:nvSpPr>
        <p:spPr>
          <a:xfrm>
            <a:off x="539552" y="933692"/>
            <a:ext cx="7388808" cy="5519644"/>
          </a:xfrm>
        </p:spPr>
        <p:txBody>
          <a:bodyPr/>
          <a:lstStyle/>
          <a:p>
            <a:r>
              <a:rPr lang="fa-IR" sz="2000" dirty="0">
                <a:effectLst/>
                <a:latin typeface="Calibri" panose="020F0502020204030204" pitchFamily="34" charset="0"/>
                <a:ea typeface="Calibri" panose="020F0502020204030204" pitchFamily="34" charset="0"/>
                <a:cs typeface="B Zar" panose="00000400000000000000" pitchFamily="2" charset="-78"/>
              </a:rPr>
              <a:t>کارشناسان بهداشتی تأکید می کنند که بحران </a:t>
            </a:r>
            <a:r>
              <a:rPr lang="en-US" sz="2000" dirty="0">
                <a:effectLst/>
                <a:latin typeface="Calibri" panose="020F0502020204030204" pitchFamily="34" charset="0"/>
                <a:ea typeface="Calibri" panose="020F0502020204030204" pitchFamily="34" charset="0"/>
                <a:cs typeface="B Zar" panose="00000400000000000000" pitchFamily="2" charset="-78"/>
              </a:rPr>
              <a:t>Covid-19</a:t>
            </a:r>
            <a:r>
              <a:rPr lang="fa-IR" sz="2000" dirty="0">
                <a:effectLst/>
                <a:latin typeface="Calibri" panose="020F0502020204030204" pitchFamily="34" charset="0"/>
                <a:ea typeface="Calibri" panose="020F0502020204030204" pitchFamily="34" charset="0"/>
                <a:cs typeface="B Zar" panose="00000400000000000000" pitchFamily="2" charset="-78"/>
              </a:rPr>
              <a:t> پایان نیافته است و در آینده نیز بحران های بهداشتی مشابهی را تجربه خواهیم کرد. چنین هشدارهایی پیامدهای ویژه ای برای آموزش عالی دارد. وقتی شرایط یک سازمان عادی است ، انتظار می رود که کارکنان آن تمایل داشته باشند تا حدی عدم قطعیت را تحمل کنند و آماده سازگاری با شرایط جدید شوند.</a:t>
            </a:r>
          </a:p>
          <a:p>
            <a:endParaRPr lang="fa-IR" sz="2000" dirty="0">
              <a:latin typeface="Calibri" panose="020F0502020204030204" pitchFamily="34" charset="0"/>
            </a:endParaRPr>
          </a:p>
          <a:p>
            <a:r>
              <a:rPr lang="fa-IR" sz="2000" dirty="0">
                <a:effectLst/>
                <a:latin typeface="Calibri" panose="020F0502020204030204" pitchFamily="34" charset="0"/>
                <a:ea typeface="Calibri" panose="020F0502020204030204" pitchFamily="34" charset="0"/>
                <a:cs typeface="B Zar" panose="00000400000000000000" pitchFamily="2" charset="-78"/>
              </a:rPr>
              <a:t>از آنجا که بحران </a:t>
            </a:r>
            <a:r>
              <a:rPr lang="en-US" sz="2000" dirty="0">
                <a:effectLst/>
                <a:latin typeface="Calibri" panose="020F0502020204030204" pitchFamily="34" charset="0"/>
                <a:ea typeface="Calibri" panose="020F0502020204030204" pitchFamily="34" charset="0"/>
                <a:cs typeface="B Zar" panose="00000400000000000000" pitchFamily="2" charset="-78"/>
              </a:rPr>
              <a:t>Covid-19</a:t>
            </a:r>
            <a:r>
              <a:rPr lang="fa-IR" sz="2000" dirty="0">
                <a:effectLst/>
                <a:latin typeface="Calibri" panose="020F0502020204030204" pitchFamily="34" charset="0"/>
                <a:ea typeface="Calibri" panose="020F0502020204030204" pitchFamily="34" charset="0"/>
                <a:cs typeface="B Zar" panose="00000400000000000000" pitchFamily="2" charset="-78"/>
              </a:rPr>
              <a:t> "هنجارهای جدید " را همراه با عدم قطعیت های زیادی تحمیل کرده است ، لذا موسسات آموزش عالی باید یک مدل ریکاوری را اجرا کند که بتواند از همه ذینفعان آنها در هنگام بحران پشتیبانی کند. </a:t>
            </a:r>
          </a:p>
          <a:p>
            <a:endParaRPr lang="fa-IR" sz="2000" dirty="0">
              <a:latin typeface="Calibri" panose="020F0502020204030204" pitchFamily="34" charset="0"/>
            </a:endParaRPr>
          </a:p>
          <a:p>
            <a:r>
              <a:rPr lang="fa-IR" sz="2000" dirty="0">
                <a:effectLst/>
                <a:latin typeface="Calibri" panose="020F0502020204030204" pitchFamily="34" charset="0"/>
                <a:ea typeface="Calibri" panose="020F0502020204030204" pitchFamily="34" charset="0"/>
                <a:cs typeface="B Zar" panose="00000400000000000000" pitchFamily="2" charset="-78"/>
              </a:rPr>
              <a:t>تغییرات اخیر روانشناختی اجتماعی در موسسات آموزش عالی باعث فرسودگی اعضای آنها شده و در نتیجه بر توانایی بازسازی افراد تأثیر منفی گذاشته است. علاوه بر این، مدل های ریکاوری موجود بیشتر از اینکه به موسسات بپردازند ، روی افراد متمرکز شده اند. </a:t>
            </a:r>
          </a:p>
          <a:p>
            <a:endParaRPr lang="fa-IR" sz="2000" dirty="0">
              <a:latin typeface="Calibri" panose="020F0502020204030204" pitchFamily="34" charset="0"/>
            </a:endParaRPr>
          </a:p>
          <a:p>
            <a:r>
              <a:rPr lang="fa-IR" sz="2000" dirty="0">
                <a:effectLst/>
                <a:latin typeface="Calibri" panose="020F0502020204030204" pitchFamily="34" charset="0"/>
                <a:ea typeface="Calibri" panose="020F0502020204030204" pitchFamily="34" charset="0"/>
                <a:cs typeface="B Zar" panose="00000400000000000000" pitchFamily="2" charset="-78"/>
              </a:rPr>
              <a:t>مدل تاب آوری غالباً در سطح فرد مورد بحث قرار می گیرد ، اما می تواند در سطح موسسه نیز به کار گرفته شود (موسسه یا سازمان ترکیبی از افراد و رفتارهای مرتبط با وظایف آنها است). </a:t>
            </a:r>
            <a:endParaRPr lang="en-US" sz="3200" dirty="0"/>
          </a:p>
        </p:txBody>
      </p:sp>
      <p:sp>
        <p:nvSpPr>
          <p:cNvPr id="4" name="Date Placeholder 3">
            <a:extLst>
              <a:ext uri="{FF2B5EF4-FFF2-40B4-BE49-F238E27FC236}">
                <a16:creationId xmlns:a16="http://schemas.microsoft.com/office/drawing/2014/main" id="{A147E6D9-B780-4802-918C-8384D4DAECB6}"/>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95596E40-59FB-4AEC-8388-491196FC9F40}"/>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19</a:t>
            </a:fld>
            <a:endParaRPr lang="en-US" altLang="zh-TW">
              <a:solidFill>
                <a:srgbClr val="5A6378">
                  <a:shade val="90000"/>
                </a:srgbClr>
              </a:solidFill>
            </a:endParaRPr>
          </a:p>
        </p:txBody>
      </p:sp>
    </p:spTree>
    <p:extLst>
      <p:ext uri="{BB962C8B-B14F-4D97-AF65-F5344CB8AC3E}">
        <p14:creationId xmlns:p14="http://schemas.microsoft.com/office/powerpoint/2010/main" val="142198370"/>
      </p:ext>
    </p:extLst>
  </p:cSld>
  <p:clrMapOvr>
    <a:masterClrMapping/>
  </p:clrMapOvr>
  <p:transition>
    <p:checke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F35A60-B970-44AA-AAB7-032A9F036885}"/>
              </a:ext>
            </a:extLst>
          </p:cNvPr>
          <p:cNvSpPr>
            <a:spLocks noGrp="1"/>
          </p:cNvSpPr>
          <p:nvPr>
            <p:ph idx="1"/>
          </p:nvPr>
        </p:nvSpPr>
        <p:spPr>
          <a:xfrm>
            <a:off x="457200" y="908720"/>
            <a:ext cx="7458849" cy="5616624"/>
          </a:xfrm>
        </p:spPr>
        <p:txBody>
          <a:bodyPr/>
          <a:lstStyle/>
          <a:p>
            <a:r>
              <a:rPr lang="fa-IR" sz="2000" dirty="0">
                <a:effectLst/>
                <a:latin typeface="Calibri" panose="020F0502020204030204" pitchFamily="34" charset="0"/>
                <a:ea typeface="Calibri" panose="020F0502020204030204" pitchFamily="34" charset="0"/>
                <a:cs typeface="B Zar" panose="00000400000000000000" pitchFamily="2" charset="-78"/>
              </a:rPr>
              <a:t>تانگ (2020) مدل تاب آوری سنتی را گسترش داده و عناصر فرسودگی و رقابت را با هم ادغام نموده که به موسسات آموزش عالی کمک می کند تا در دوره ریکاوری بتوانند توسعه داشته باشند. </a:t>
            </a:r>
          </a:p>
          <a:p>
            <a:endParaRPr lang="fa-IR" sz="2000" dirty="0">
              <a:latin typeface="Calibri" panose="020F0502020204030204" pitchFamily="34" charset="0"/>
            </a:endParaRPr>
          </a:p>
          <a:p>
            <a:r>
              <a:rPr lang="fa-IR" sz="2000" dirty="0">
                <a:effectLst/>
                <a:latin typeface="Calibri" panose="020F0502020204030204" pitchFamily="34" charset="0"/>
                <a:ea typeface="Calibri" panose="020F0502020204030204" pitchFamily="34" charset="0"/>
                <a:cs typeface="B Zar" panose="00000400000000000000" pitchFamily="2" charset="-78"/>
              </a:rPr>
              <a:t>ما پیشنهاد می کنیم که مدل انعطاف پذیری ترکیبی با 3 فرو افتادگی برای موسسات آموزش عالی جهت بازسازی سیستم مناسب است ، همچنین مدل محیط </a:t>
            </a:r>
            <a:r>
              <a:rPr lang="fa-IR" sz="2000" dirty="0">
                <a:effectLst/>
                <a:latin typeface="Calibri" panose="020F0502020204030204" pitchFamily="34" charset="0"/>
                <a:ea typeface="Calibri" panose="020F0502020204030204" pitchFamily="34" charset="0"/>
                <a:cs typeface="Arial" panose="020B0604020202020204" pitchFamily="34" charset="0"/>
              </a:rPr>
              <a:t>–</a:t>
            </a:r>
            <a:r>
              <a:rPr lang="fa-IR" sz="2000" dirty="0">
                <a:effectLst/>
                <a:latin typeface="Calibri" panose="020F0502020204030204" pitchFamily="34" charset="0"/>
                <a:ea typeface="Calibri" panose="020F0502020204030204" pitchFamily="34" charset="0"/>
                <a:cs typeface="B Zar" panose="00000400000000000000" pitchFamily="2" charset="-78"/>
              </a:rPr>
              <a:t> شخص (</a:t>
            </a:r>
            <a:r>
              <a:rPr lang="en-US" sz="2000" dirty="0">
                <a:effectLst/>
                <a:latin typeface="Calibri" panose="020F0502020204030204" pitchFamily="34" charset="0"/>
                <a:ea typeface="Calibri" panose="020F0502020204030204" pitchFamily="34" charset="0"/>
                <a:cs typeface="B Zar" panose="00000400000000000000" pitchFamily="2" charset="-78"/>
              </a:rPr>
              <a:t>PE fit Model</a:t>
            </a:r>
            <a:r>
              <a:rPr lang="fa-IR" sz="2000" dirty="0">
                <a:effectLst/>
                <a:latin typeface="Calibri" panose="020F0502020204030204" pitchFamily="34" charset="0"/>
                <a:ea typeface="Calibri" panose="020F0502020204030204" pitchFamily="34" charset="0"/>
                <a:cs typeface="B Zar" panose="00000400000000000000" pitchFamily="2" charset="-78"/>
              </a:rPr>
              <a:t>) نیز می تواند مورد استفاده قرار گیرد.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fa-IR" sz="3200" dirty="0"/>
          </a:p>
          <a:p>
            <a:r>
              <a:rPr lang="fa-IR" sz="2000" dirty="0">
                <a:effectLst/>
                <a:latin typeface="Calibri" panose="020F0502020204030204" pitchFamily="34" charset="0"/>
                <a:ea typeface="Calibri" panose="020F0502020204030204" pitchFamily="34" charset="0"/>
                <a:cs typeface="B Zar" panose="00000400000000000000" pitchFamily="2" charset="-78"/>
              </a:rPr>
              <a:t>چالش بعدی برای موسسات آموزش عالی شناسایی استراتژی های بقا در زمانی است که بحران تحت کنترل می باشد. با این حال ، در آن مرحله بسیاری از کارکنان اصلی فرسوده می شوند ، و بنابراین شروع مراحل بازسازی دشوار است. </a:t>
            </a:r>
          </a:p>
          <a:p>
            <a:endParaRPr lang="fa-IR" sz="2000" dirty="0">
              <a:latin typeface="Calibri" panose="020F0502020204030204" pitchFamily="34" charset="0"/>
            </a:endParaRPr>
          </a:p>
          <a:p>
            <a:r>
              <a:rPr lang="fa-IR" sz="2000" dirty="0">
                <a:effectLst/>
                <a:latin typeface="Calibri" panose="020F0502020204030204" pitchFamily="34" charset="0"/>
                <a:ea typeface="Calibri" panose="020F0502020204030204" pitchFamily="34" charset="0"/>
                <a:cs typeface="B Zar" panose="00000400000000000000" pitchFamily="2" charset="-78"/>
              </a:rPr>
              <a:t>پیشنهاد می کنیم که مدل اصلاح شده توسط تانگ (2020)، مناسب ترین مدل تاب آوری برای موسسات آموزش عالی در طول دوره ریکاوری است. هنگامی که موسسات آموزش عالی در حال عبور از بحران هستند ، آنها باید ظرفیت خود را برای تغییر سازگار با شرایط جدید بدون ایجاد اختلال در فعالیت های اصلی خود شناسایی کنند.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88BD7F9D-1B2B-4283-98F5-6DDBB189FCCB}"/>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856F6717-7E7E-4CB5-A49D-C5906D71559A}"/>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20</a:t>
            </a:fld>
            <a:endParaRPr lang="en-US" altLang="zh-TW">
              <a:solidFill>
                <a:srgbClr val="5A6378">
                  <a:shade val="90000"/>
                </a:srgbClr>
              </a:solidFill>
            </a:endParaRPr>
          </a:p>
        </p:txBody>
      </p:sp>
    </p:spTree>
    <p:extLst>
      <p:ext uri="{BB962C8B-B14F-4D97-AF65-F5344CB8AC3E}">
        <p14:creationId xmlns:p14="http://schemas.microsoft.com/office/powerpoint/2010/main" val="2634861620"/>
      </p:ext>
    </p:extLst>
  </p:cSld>
  <p:clrMapOvr>
    <a:masterClrMapping/>
  </p:clrMapOvr>
  <p:transition>
    <p:checke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B1727-BEA6-4D25-9810-9F371DC65753}"/>
              </a:ext>
            </a:extLst>
          </p:cNvPr>
          <p:cNvSpPr>
            <a:spLocks noGrp="1"/>
          </p:cNvSpPr>
          <p:nvPr>
            <p:ph idx="1"/>
          </p:nvPr>
        </p:nvSpPr>
        <p:spPr>
          <a:xfrm>
            <a:off x="457200" y="983779"/>
            <a:ext cx="7571184" cy="5541565"/>
          </a:xfrm>
        </p:spPr>
        <p:txBody>
          <a:bodyPr/>
          <a:lstStyle/>
          <a:p>
            <a:r>
              <a:rPr lang="fa-IR" sz="2200" dirty="0">
                <a:effectLst/>
                <a:latin typeface="Calibri" panose="020F0502020204030204" pitchFamily="34" charset="0"/>
                <a:ea typeface="Calibri" panose="020F0502020204030204" pitchFamily="34" charset="0"/>
                <a:cs typeface="B Zar" panose="00000400000000000000" pitchFamily="2" charset="-78"/>
              </a:rPr>
              <a:t>برای دوره بازسازی ، موسسات آموزش عالی باید با تکیه بر اصل عدم اطمینان و عدم قطعیت معیارها و بنچ مارک ها را تعیین کنند.</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تاب آوری آزمون نهایی نیست: این مربوط به آماده شدن برای آزمون است خیلی قبل تر از اینکه با آن روبرو شوند.</a:t>
            </a:r>
          </a:p>
          <a:p>
            <a:pPr marL="0" indent="0">
              <a:buNone/>
            </a:pPr>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در این مرحله ، تمرکز موسسات آموزش عالی باید روی "پانارشی" باشد ، که به آنها کمک می کند تا درک کنند که چگونه رقابت را مدیریت کرده و در دوره بازیابی و ریکاوری توسعه یابند. </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پانارشی: چارچوبی که سیستم های پیچیده مردم و طبیعت را بصورت پویا سازمان دهی نموده و ساختار مند می نماید که می تواند در مقیاس های مکانی و زمانی مشخص این موضوع اتفاق بیفتد. به عبارت دیگر پانارشیسم </a:t>
            </a:r>
            <a:r>
              <a:rPr lang="ar-SA" sz="2200" dirty="0">
                <a:latin typeface="Calibri" panose="020F0502020204030204" pitchFamily="34" charset="0"/>
              </a:rPr>
              <a:t>فلسفه‌ای سیاسی</a:t>
            </a:r>
            <a:r>
              <a:rPr lang="en-US" sz="2200" dirty="0">
                <a:latin typeface="Calibri" panose="020F0502020204030204" pitchFamily="34" charset="0"/>
              </a:rPr>
              <a:t> </a:t>
            </a:r>
            <a:r>
              <a:rPr lang="ar-SA" sz="2200" dirty="0">
                <a:latin typeface="Calibri" panose="020F0502020204030204" pitchFamily="34" charset="0"/>
              </a:rPr>
              <a:t>است که بر حق انتخاب آزادانه  هر فرد</a:t>
            </a:r>
            <a:r>
              <a:rPr lang="en-US" sz="2200" dirty="0">
                <a:latin typeface="Calibri" panose="020F0502020204030204" pitchFamily="34" charset="0"/>
              </a:rPr>
              <a:t> </a:t>
            </a:r>
            <a:r>
              <a:rPr lang="ar-SA" sz="2200" dirty="0">
                <a:latin typeface="Calibri" panose="020F0502020204030204" pitchFamily="34" charset="0"/>
              </a:rPr>
              <a:t>برای پیوستن به یا ترک قلمرو هر دولتی بدون اجبار به ترک محل زندگی فعلی خود در نتیجه این انتخاب، تأکید می‌کند</a:t>
            </a:r>
            <a:r>
              <a:rPr lang="fa-IR" sz="2200" dirty="0">
                <a:latin typeface="Calibri" panose="020F0502020204030204" pitchFamily="34" charset="0"/>
              </a:rPr>
              <a:t>.</a:t>
            </a:r>
            <a:endParaRPr lang="en-US" sz="2200" dirty="0">
              <a:latin typeface="Calibri" panose="020F0502020204030204" pitchFamily="34" charset="0"/>
            </a:endParaRPr>
          </a:p>
        </p:txBody>
      </p:sp>
      <p:sp>
        <p:nvSpPr>
          <p:cNvPr id="4" name="Date Placeholder 3">
            <a:extLst>
              <a:ext uri="{FF2B5EF4-FFF2-40B4-BE49-F238E27FC236}">
                <a16:creationId xmlns:a16="http://schemas.microsoft.com/office/drawing/2014/main" id="{3CF93247-55C3-489E-B546-FE463B7E3B90}"/>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D0120C0C-601B-4FD0-B28B-9DC73B8A0CE6}"/>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21</a:t>
            </a:fld>
            <a:endParaRPr lang="en-US" altLang="zh-TW">
              <a:solidFill>
                <a:srgbClr val="5A6378">
                  <a:shade val="90000"/>
                </a:srgbClr>
              </a:solidFill>
            </a:endParaRPr>
          </a:p>
        </p:txBody>
      </p:sp>
    </p:spTree>
    <p:extLst>
      <p:ext uri="{BB962C8B-B14F-4D97-AF65-F5344CB8AC3E}">
        <p14:creationId xmlns:p14="http://schemas.microsoft.com/office/powerpoint/2010/main" val="735579837"/>
      </p:ext>
    </p:extLst>
  </p:cSld>
  <p:clrMapOvr>
    <a:masterClrMapping/>
  </p:clrMapOvr>
  <p:transition>
    <p:checke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358" y="1556792"/>
            <a:ext cx="8471284" cy="1296144"/>
          </a:xfrm>
        </p:spPr>
        <p:txBody>
          <a:bodyPr/>
          <a:lstStyle/>
          <a:p>
            <a:r>
              <a:rPr lang="fa-IR" sz="4000" dirty="0"/>
              <a:t>توصیه هایی برای مراکز آموزش عالی </a:t>
            </a:r>
            <a:br>
              <a:rPr lang="fa-IR" sz="4000" dirty="0"/>
            </a:br>
            <a:r>
              <a:rPr lang="fa-IR" sz="4000" dirty="0"/>
              <a:t>تعیین نقاط ضعف و تقویت آنها:</a:t>
            </a:r>
          </a:p>
        </p:txBody>
      </p:sp>
      <p:sp>
        <p:nvSpPr>
          <p:cNvPr id="4" name="Slide Number Placeholder 3"/>
          <p:cNvSpPr>
            <a:spLocks noGrp="1"/>
          </p:cNvSpPr>
          <p:nvPr>
            <p:ph type="sldNum" sz="quarter" idx="12"/>
          </p:nvPr>
        </p:nvSpPr>
        <p:spPr/>
        <p:txBody>
          <a:bodyPr/>
          <a:lstStyle/>
          <a:p>
            <a:fld id="{E2E131A2-95E2-4EF6-8B95-85456566E85C}" type="slidenum">
              <a:rPr lang="fa-IR" smtClean="0"/>
              <a:t>22</a:t>
            </a:fld>
            <a:endParaRPr lang="fa-IR"/>
          </a:p>
        </p:txBody>
      </p:sp>
      <p:pic>
        <p:nvPicPr>
          <p:cNvPr id="5" name="Picture 4">
            <a:extLst>
              <a:ext uri="{FF2B5EF4-FFF2-40B4-BE49-F238E27FC236}">
                <a16:creationId xmlns:a16="http://schemas.microsoft.com/office/drawing/2014/main" id="{51255F8E-9620-40E1-AB78-8ABDD5A57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074" y="2991157"/>
            <a:ext cx="8457991" cy="3417370"/>
          </a:xfrm>
          <a:prstGeom prst="rect">
            <a:avLst/>
          </a:prstGeom>
        </p:spPr>
      </p:pic>
    </p:spTree>
    <p:extLst>
      <p:ext uri="{BB962C8B-B14F-4D97-AF65-F5344CB8AC3E}">
        <p14:creationId xmlns:p14="http://schemas.microsoft.com/office/powerpoint/2010/main" val="3992413677"/>
      </p:ext>
    </p:extLst>
  </p:cSld>
  <p:clrMapOvr>
    <a:masterClrMapping/>
  </p:clrMapOvr>
  <p:transition>
    <p:checke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9E7C85-9AFC-4F65-A5A1-6DC641E01650}"/>
              </a:ext>
            </a:extLst>
          </p:cNvPr>
          <p:cNvSpPr>
            <a:spLocks noGrp="1"/>
          </p:cNvSpPr>
          <p:nvPr>
            <p:ph idx="1"/>
          </p:nvPr>
        </p:nvSpPr>
        <p:spPr>
          <a:xfrm>
            <a:off x="457200" y="1052736"/>
            <a:ext cx="7467600" cy="5184576"/>
          </a:xfrm>
        </p:spPr>
        <p:txBody>
          <a:bodyPr/>
          <a:lstStyle/>
          <a:p>
            <a:pPr algn="just"/>
            <a:r>
              <a:rPr lang="fa-IR" dirty="0">
                <a:effectLst/>
                <a:latin typeface="Calibri" panose="020F0502020204030204" pitchFamily="34" charset="0"/>
                <a:ea typeface="Calibri" panose="020F0502020204030204" pitchFamily="34" charset="0"/>
                <a:cs typeface="B Zar" panose="00000400000000000000" pitchFamily="2" charset="-78"/>
              </a:rPr>
              <a:t>ما توصیه می کنیم موسسات آموزش عالی و کارمندان آنها در هر سطح اکنون باید وقت خود را برای بررسی استراتژی های بازسازی که می توانند در دوره پس از بحران اعمال شوند ، صرف نمایند. این بررسی  باید با ارزیابی صادقانه موقعیت فعلی و آگاهی از آنچه از نظر هدف نهایی امکان پذیر است ، آغاز شود. </a:t>
            </a:r>
          </a:p>
          <a:p>
            <a:pPr marL="0" indent="0" algn="just">
              <a:buNone/>
            </a:pPr>
            <a:endParaRPr lang="fa-IR" dirty="0">
              <a:effectLst/>
              <a:latin typeface="Calibri" panose="020F0502020204030204" pitchFamily="34" charset="0"/>
              <a:ea typeface="Calibri" panose="020F0502020204030204" pitchFamily="34" charset="0"/>
              <a:cs typeface="B Zar" panose="00000400000000000000" pitchFamily="2" charset="-78"/>
            </a:endParaRPr>
          </a:p>
          <a:p>
            <a:pPr algn="just"/>
            <a:r>
              <a:rPr lang="fa-IR" dirty="0">
                <a:effectLst/>
                <a:latin typeface="Calibri" panose="020F0502020204030204" pitchFamily="34" charset="0"/>
                <a:ea typeface="Calibri" panose="020F0502020204030204" pitchFamily="34" charset="0"/>
                <a:cs typeface="B Zar" panose="00000400000000000000" pitchFamily="2" charset="-78"/>
              </a:rPr>
              <a:t>این زمان برای پیش بینی "آسمان آبی" یا برای پوشاندن اشتباهات گذشته نیست. بلکه این یک فرصت واقعی برای تغییر واقعی است که بنیانی جدید و مستحکم برای توسعه فراهم می کند. مراحل زیر را برای موسساتی که مراحل مختلف تعطیلی را طی می کنند ، توصیه می کنیم.</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en-US" sz="4000" dirty="0"/>
          </a:p>
        </p:txBody>
      </p:sp>
      <p:sp>
        <p:nvSpPr>
          <p:cNvPr id="4" name="Date Placeholder 3">
            <a:extLst>
              <a:ext uri="{FF2B5EF4-FFF2-40B4-BE49-F238E27FC236}">
                <a16:creationId xmlns:a16="http://schemas.microsoft.com/office/drawing/2014/main" id="{58685006-F084-4FBC-AF67-BFAFF6202C88}"/>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1ACC76AF-1C35-42EE-839E-65CBBD31AE9C}"/>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23</a:t>
            </a:fld>
            <a:endParaRPr lang="en-US" altLang="zh-TW">
              <a:solidFill>
                <a:srgbClr val="5A6378">
                  <a:shade val="90000"/>
                </a:srgbClr>
              </a:solidFill>
            </a:endParaRPr>
          </a:p>
        </p:txBody>
      </p:sp>
    </p:spTree>
    <p:extLst>
      <p:ext uri="{BB962C8B-B14F-4D97-AF65-F5344CB8AC3E}">
        <p14:creationId xmlns:p14="http://schemas.microsoft.com/office/powerpoint/2010/main" val="752002237"/>
      </p:ext>
    </p:extLst>
  </p:cSld>
  <p:clrMapOvr>
    <a:masterClrMapping/>
  </p:clrMapOvr>
  <p:transition>
    <p:checke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79D7-3841-4B44-B149-0C706D38AA36}"/>
              </a:ext>
            </a:extLst>
          </p:cNvPr>
          <p:cNvSpPr>
            <a:spLocks noGrp="1"/>
          </p:cNvSpPr>
          <p:nvPr>
            <p:ph type="title"/>
          </p:nvPr>
        </p:nvSpPr>
        <p:spPr>
          <a:xfrm>
            <a:off x="983790" y="729831"/>
            <a:ext cx="6801378" cy="704866"/>
          </a:xfrm>
        </p:spPr>
        <p:txBody>
          <a:bodyPr/>
          <a:lstStyle/>
          <a:p>
            <a:r>
              <a:rPr lang="fa-IR" sz="2800" dirty="0">
                <a:effectLst/>
                <a:latin typeface="Calibri" panose="020F0502020204030204" pitchFamily="34" charset="0"/>
                <a:ea typeface="Calibri" panose="020F0502020204030204" pitchFamily="34" charset="0"/>
                <a:cs typeface="B Zar" panose="00000400000000000000" pitchFamily="2" charset="-78"/>
              </a:rPr>
              <a:t>قبل یا در طول دوره بقا (در طول بحران </a:t>
            </a:r>
            <a:r>
              <a:rPr lang="en-US" sz="2800" dirty="0">
                <a:effectLst/>
                <a:latin typeface="Calibri" panose="020F0502020204030204" pitchFamily="34" charset="0"/>
                <a:ea typeface="Calibri" panose="020F0502020204030204" pitchFamily="34" charset="0"/>
                <a:cs typeface="B Zar" panose="00000400000000000000" pitchFamily="2" charset="-78"/>
              </a:rPr>
              <a:t>Covid-19</a:t>
            </a:r>
            <a:r>
              <a:rPr lang="fa-IR" sz="2800" dirty="0">
                <a:effectLst/>
                <a:latin typeface="Calibri" panose="020F0502020204030204" pitchFamily="34" charset="0"/>
                <a:ea typeface="Calibri" panose="020F0502020204030204" pitchFamily="34" charset="0"/>
                <a:cs typeface="B Zar" panose="00000400000000000000" pitchFamily="2" charset="-78"/>
              </a:rPr>
              <a:t>)</a:t>
            </a:r>
            <a:endParaRPr lang="en-US" sz="4800" dirty="0"/>
          </a:p>
        </p:txBody>
      </p:sp>
      <p:sp>
        <p:nvSpPr>
          <p:cNvPr id="3" name="Content Placeholder 2">
            <a:extLst>
              <a:ext uri="{FF2B5EF4-FFF2-40B4-BE49-F238E27FC236}">
                <a16:creationId xmlns:a16="http://schemas.microsoft.com/office/drawing/2014/main" id="{822B157D-E1FC-4B51-8091-B08C7463148B}"/>
              </a:ext>
            </a:extLst>
          </p:cNvPr>
          <p:cNvSpPr>
            <a:spLocks noGrp="1"/>
          </p:cNvSpPr>
          <p:nvPr>
            <p:ph idx="1"/>
          </p:nvPr>
        </p:nvSpPr>
        <p:spPr>
          <a:xfrm>
            <a:off x="251520" y="1700808"/>
            <a:ext cx="7776864" cy="4389437"/>
          </a:xfrm>
        </p:spPr>
        <p:txBody>
          <a:bodyPr/>
          <a:lstStyle/>
          <a:p>
            <a:pPr marL="0" lvl="0" indent="0" algn="just" rtl="1">
              <a:lnSpc>
                <a:spcPct val="107000"/>
              </a:lnSpc>
              <a:spcAft>
                <a:spcPts val="800"/>
              </a:spcAft>
              <a:buNone/>
            </a:pPr>
            <a:r>
              <a:rPr lang="fa-IR" dirty="0">
                <a:latin typeface="Calibri" panose="020F0502020204030204" pitchFamily="34" charset="0"/>
                <a:ea typeface="Calibri" panose="020F0502020204030204" pitchFamily="34" charset="0"/>
              </a:rPr>
              <a:t>1- </a:t>
            </a:r>
            <a:r>
              <a:rPr lang="fa-IR" dirty="0">
                <a:effectLst/>
                <a:latin typeface="Calibri" panose="020F0502020204030204" pitchFamily="34" charset="0"/>
                <a:ea typeface="Calibri" panose="020F0502020204030204" pitchFamily="34" charset="0"/>
                <a:cs typeface="B Zar" panose="00000400000000000000" pitchFamily="2" charset="-78"/>
              </a:rPr>
              <a:t>چه چیزی یا چه کسی تیم ها را سرپا نگه می دارد در حالی که بسیاری از کارکنان اصلی خسته شده اند؟ (آموزش عالی برای دوره نامشخصی باید سطح اضطراب فعلی را کنترل کند.)</a:t>
            </a:r>
            <a:endParaRPr lang="fa-IR" dirty="0">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r>
              <a:rPr lang="fa-IR" dirty="0">
                <a:effectLst/>
                <a:latin typeface="Calibri" panose="020F0502020204030204" pitchFamily="34" charset="0"/>
                <a:ea typeface="Calibri" panose="020F0502020204030204" pitchFamily="34" charset="0"/>
                <a:cs typeface="B Zar" panose="00000400000000000000" pitchFamily="2" charset="-78"/>
              </a:rPr>
              <a:t>2- تیم آموزشی در حالی که در یک دوره بحرانی قرار دارد چگونه </a:t>
            </a:r>
            <a:br>
              <a:rPr lang="fa-IR" dirty="0">
                <a:effectLst/>
                <a:latin typeface="Calibri" panose="020F0502020204030204" pitchFamily="34" charset="0"/>
                <a:ea typeface="Calibri" panose="020F0502020204030204" pitchFamily="34" charset="0"/>
                <a:cs typeface="B Zar" panose="00000400000000000000" pitchFamily="2" charset="-78"/>
              </a:rPr>
            </a:br>
            <a:r>
              <a:rPr lang="fa-IR" dirty="0">
                <a:effectLst/>
                <a:latin typeface="Calibri" panose="020F0502020204030204" pitchFamily="34" charset="0"/>
                <a:ea typeface="Calibri" panose="020F0502020204030204" pitchFamily="34" charset="0"/>
                <a:cs typeface="B Zar" panose="00000400000000000000" pitchFamily="2" charset="-78"/>
              </a:rPr>
              <a:t>می تواند استراحت کند یا به آن دست پیدا کند؟</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r>
              <a:rPr lang="fa-IR" dirty="0">
                <a:effectLst/>
                <a:latin typeface="Calibri" panose="020F0502020204030204" pitchFamily="34" charset="0"/>
                <a:ea typeface="Calibri" panose="020F0502020204030204" pitchFamily="34" charset="0"/>
                <a:cs typeface="B Zar" panose="00000400000000000000" pitchFamily="2" charset="-78"/>
              </a:rPr>
              <a:t>3- حداقل نیازهای موسسات آموزش عالی در طول بحران که به بقای آنها کمک خواهد کرد چه می باشند (بنابراین برای بازپرداخت ، بازیابی یا بازسازی کمتر)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4000" dirty="0"/>
          </a:p>
        </p:txBody>
      </p:sp>
      <p:sp>
        <p:nvSpPr>
          <p:cNvPr id="4" name="Date Placeholder 3">
            <a:extLst>
              <a:ext uri="{FF2B5EF4-FFF2-40B4-BE49-F238E27FC236}">
                <a16:creationId xmlns:a16="http://schemas.microsoft.com/office/drawing/2014/main" id="{26B370E2-C6CA-47D9-8A7D-4C27C16F549C}"/>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2DFE01C1-06C0-4BD1-B458-E4137A50CB17}"/>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24</a:t>
            </a:fld>
            <a:endParaRPr lang="en-US" altLang="zh-TW">
              <a:solidFill>
                <a:srgbClr val="5A6378">
                  <a:shade val="90000"/>
                </a:srgbClr>
              </a:solidFill>
            </a:endParaRPr>
          </a:p>
        </p:txBody>
      </p:sp>
    </p:spTree>
    <p:extLst>
      <p:ext uri="{BB962C8B-B14F-4D97-AF65-F5344CB8AC3E}">
        <p14:creationId xmlns:p14="http://schemas.microsoft.com/office/powerpoint/2010/main" val="170102840"/>
      </p:ext>
    </p:extLst>
  </p:cSld>
  <p:clrMapOvr>
    <a:masterClrMapping/>
  </p:clrMapOvr>
  <p:transition>
    <p:checke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A26A-E9B7-4504-8F62-4C10466A870A}"/>
              </a:ext>
            </a:extLst>
          </p:cNvPr>
          <p:cNvSpPr>
            <a:spLocks noGrp="1"/>
          </p:cNvSpPr>
          <p:nvPr>
            <p:ph type="title"/>
          </p:nvPr>
        </p:nvSpPr>
        <p:spPr>
          <a:xfrm>
            <a:off x="827584" y="836712"/>
            <a:ext cx="6873386" cy="936104"/>
          </a:xfrm>
        </p:spPr>
        <p:txBody>
          <a:bodyPr/>
          <a:lstStyle/>
          <a:p>
            <a:r>
              <a:rPr lang="fa-IR" sz="2800" dirty="0">
                <a:effectLst/>
                <a:latin typeface="Calibri" panose="020F0502020204030204" pitchFamily="34" charset="0"/>
                <a:ea typeface="Calibri" panose="020F0502020204030204" pitchFamily="34" charset="0"/>
                <a:cs typeface="B Zar" panose="00000400000000000000" pitchFamily="2" charset="-78"/>
              </a:rPr>
              <a:t>در دوره بازسازی </a:t>
            </a:r>
            <a:br>
              <a:rPr lang="fa-IR" sz="2800" dirty="0">
                <a:effectLst/>
                <a:latin typeface="Calibri" panose="020F0502020204030204" pitchFamily="34" charset="0"/>
                <a:ea typeface="Calibri" panose="020F0502020204030204" pitchFamily="34" charset="0"/>
                <a:cs typeface="B Zar" panose="00000400000000000000" pitchFamily="2" charset="-78"/>
              </a:rPr>
            </a:br>
            <a:r>
              <a:rPr lang="fa-IR" sz="2800" dirty="0">
                <a:effectLst/>
                <a:latin typeface="Calibri" panose="020F0502020204030204" pitchFamily="34" charset="0"/>
                <a:ea typeface="Calibri" panose="020F0502020204030204" pitchFamily="34" charset="0"/>
                <a:cs typeface="B Zar" panose="00000400000000000000" pitchFamily="2" charset="-78"/>
              </a:rPr>
              <a:t>(اقدامات کوتاه مدت پس از بیرون آمدن از تعطیلی).</a:t>
            </a:r>
            <a:endParaRPr lang="en-US" sz="4800" dirty="0"/>
          </a:p>
        </p:txBody>
      </p:sp>
      <p:sp>
        <p:nvSpPr>
          <p:cNvPr id="3" name="Content Placeholder 2">
            <a:extLst>
              <a:ext uri="{FF2B5EF4-FFF2-40B4-BE49-F238E27FC236}">
                <a16:creationId xmlns:a16="http://schemas.microsoft.com/office/drawing/2014/main" id="{3E89015C-5948-4356-BE8A-D9DFDD789545}"/>
              </a:ext>
            </a:extLst>
          </p:cNvPr>
          <p:cNvSpPr>
            <a:spLocks noGrp="1"/>
          </p:cNvSpPr>
          <p:nvPr>
            <p:ph idx="1"/>
          </p:nvPr>
        </p:nvSpPr>
        <p:spPr>
          <a:xfrm>
            <a:off x="611560" y="2060848"/>
            <a:ext cx="7704856" cy="4392488"/>
          </a:xfrm>
        </p:spPr>
        <p:txBody>
          <a:bodyPr/>
          <a:lstStyle/>
          <a:p>
            <a:pPr marL="0" lvl="0" indent="0" algn="just" rtl="1">
              <a:lnSpc>
                <a:spcPct val="107000"/>
              </a:lnSpc>
              <a:spcAft>
                <a:spcPts val="800"/>
              </a:spcAft>
              <a:buNone/>
            </a:pPr>
            <a:r>
              <a:rPr lang="fa-IR" dirty="0">
                <a:effectLst/>
                <a:latin typeface="Calibri" panose="020F0502020204030204" pitchFamily="34" charset="0"/>
                <a:ea typeface="Calibri" panose="020F0502020204030204" pitchFamily="34" charset="0"/>
                <a:cs typeface="B Zar" panose="00000400000000000000" pitchFamily="2" charset="-78"/>
              </a:rPr>
              <a:t>1- چه کسی یا چه چیزی در این همکاری جدید می تواند در بازسازی و ترمیم کمک کند؟</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r>
              <a:rPr lang="fa-IR" dirty="0">
                <a:effectLst/>
                <a:latin typeface="Calibri" panose="020F0502020204030204" pitchFamily="34" charset="0"/>
                <a:ea typeface="Calibri" panose="020F0502020204030204" pitchFamily="34" charset="0"/>
                <a:cs typeface="B Zar" panose="00000400000000000000" pitchFamily="2" charset="-78"/>
              </a:rPr>
              <a:t>2- چه مهارت های تجدید شده ، تجدید نظر شده یا قابل انتقال اکنون می تواند مورد استفاده قرار گیرد؟ انجام "بررسی حس" منظم در مورد کارکنان ، ذینفعان و حال وهوای دانشجویان، بررسی حیطه ها یا فرصت های جدید در صورت امکان بسیار مهم است. این اقدامات کوتاه مدت باعث می شود تا ذینفعان حیطه های سازگاری در سازمان را تشخیص دهند و در نتیجه اعتماد به نفس آنها در رتبطه با توانمندی های خود برای کنار آمدن با عدم قطعیت مربوط به پس از بحران را افزایش می دهند.</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4000" dirty="0"/>
          </a:p>
        </p:txBody>
      </p:sp>
      <p:sp>
        <p:nvSpPr>
          <p:cNvPr id="4" name="Date Placeholder 3">
            <a:extLst>
              <a:ext uri="{FF2B5EF4-FFF2-40B4-BE49-F238E27FC236}">
                <a16:creationId xmlns:a16="http://schemas.microsoft.com/office/drawing/2014/main" id="{B2216F35-C347-41F1-BA85-00E14620285A}"/>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C0468BD4-1F0A-488E-85F6-3611A113A7C0}"/>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25</a:t>
            </a:fld>
            <a:endParaRPr lang="en-US" altLang="zh-TW">
              <a:solidFill>
                <a:srgbClr val="5A6378">
                  <a:shade val="90000"/>
                </a:srgbClr>
              </a:solidFill>
            </a:endParaRPr>
          </a:p>
        </p:txBody>
      </p:sp>
    </p:spTree>
    <p:extLst>
      <p:ext uri="{BB962C8B-B14F-4D97-AF65-F5344CB8AC3E}">
        <p14:creationId xmlns:p14="http://schemas.microsoft.com/office/powerpoint/2010/main" val="208531749"/>
      </p:ext>
    </p:extLst>
  </p:cSld>
  <p:clrMapOvr>
    <a:masterClrMapping/>
  </p:clrMapOvr>
  <p:transition>
    <p:checke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DF30-CD58-4418-AEF9-00048144BD30}"/>
              </a:ext>
            </a:extLst>
          </p:cNvPr>
          <p:cNvSpPr>
            <a:spLocks noGrp="1"/>
          </p:cNvSpPr>
          <p:nvPr>
            <p:ph type="title"/>
          </p:nvPr>
        </p:nvSpPr>
        <p:spPr>
          <a:xfrm>
            <a:off x="971600" y="836712"/>
            <a:ext cx="7128792" cy="864096"/>
          </a:xfrm>
        </p:spPr>
        <p:txBody>
          <a:bodyPr/>
          <a:lstStyle/>
          <a:p>
            <a:r>
              <a:rPr lang="fa-IR" sz="2800" dirty="0">
                <a:effectLst/>
                <a:latin typeface="Calibri" panose="020F0502020204030204" pitchFamily="34" charset="0"/>
                <a:ea typeface="Calibri" panose="020F0502020204030204" pitchFamily="34" charset="0"/>
                <a:cs typeface="B Zar" panose="00000400000000000000" pitchFamily="2" charset="-78"/>
              </a:rPr>
              <a:t>هنگامی که موسسه می تواند توسعه یابد</a:t>
            </a:r>
            <a:br>
              <a:rPr lang="fa-IR" sz="2800" dirty="0">
                <a:effectLst/>
                <a:latin typeface="Calibri" panose="020F0502020204030204" pitchFamily="34" charset="0"/>
                <a:ea typeface="Calibri" panose="020F0502020204030204" pitchFamily="34" charset="0"/>
                <a:cs typeface="B Zar" panose="00000400000000000000" pitchFamily="2" charset="-78"/>
              </a:rPr>
            </a:br>
            <a:r>
              <a:rPr lang="fa-IR" sz="2800" dirty="0">
                <a:effectLst/>
                <a:latin typeface="Calibri" panose="020F0502020204030204" pitchFamily="34" charset="0"/>
                <a:ea typeface="Calibri" panose="020F0502020204030204" pitchFamily="34" charset="0"/>
                <a:cs typeface="B Zar" panose="00000400000000000000" pitchFamily="2" charset="-78"/>
              </a:rPr>
              <a:t> (اقدامات طولانی مدت پس از پایان تعطیلی)</a:t>
            </a:r>
            <a:endParaRPr lang="en-US" sz="4800" dirty="0"/>
          </a:p>
        </p:txBody>
      </p:sp>
      <p:sp>
        <p:nvSpPr>
          <p:cNvPr id="3" name="Content Placeholder 2">
            <a:extLst>
              <a:ext uri="{FF2B5EF4-FFF2-40B4-BE49-F238E27FC236}">
                <a16:creationId xmlns:a16="http://schemas.microsoft.com/office/drawing/2014/main" id="{5F8718C1-88D9-4B65-B3BF-1D09B1F1993F}"/>
              </a:ext>
            </a:extLst>
          </p:cNvPr>
          <p:cNvSpPr>
            <a:spLocks noGrp="1"/>
          </p:cNvSpPr>
          <p:nvPr>
            <p:ph idx="1"/>
          </p:nvPr>
        </p:nvSpPr>
        <p:spPr>
          <a:xfrm>
            <a:off x="457200" y="2132856"/>
            <a:ext cx="7467600" cy="4320480"/>
          </a:xfrm>
        </p:spPr>
        <p:txBody>
          <a:bodyPr/>
          <a:lstStyle/>
          <a:p>
            <a:pPr marL="0" lvl="0" indent="0" algn="just" rtl="1">
              <a:lnSpc>
                <a:spcPct val="107000"/>
              </a:lnSpc>
              <a:spcAft>
                <a:spcPts val="800"/>
              </a:spcAft>
              <a:buNone/>
            </a:pPr>
            <a:r>
              <a:rPr lang="fa-IR" sz="3200" dirty="0">
                <a:effectLst/>
                <a:latin typeface="Calibri" panose="020F0502020204030204" pitchFamily="34" charset="0"/>
                <a:ea typeface="Calibri" panose="020F0502020204030204" pitchFamily="34" charset="0"/>
                <a:cs typeface="B Zar" panose="00000400000000000000" pitchFamily="2" charset="-78"/>
              </a:rPr>
              <a:t>1- آیا تمام نقاط ضعف سازمانی به صورت رضایت بخشی مشخص شده است؟</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r>
              <a:rPr lang="fa-IR" sz="3200" dirty="0">
                <a:effectLst/>
                <a:latin typeface="Calibri" panose="020F0502020204030204" pitchFamily="34" charset="0"/>
                <a:ea typeface="Calibri" panose="020F0502020204030204" pitchFamily="34" charset="0"/>
                <a:cs typeface="B Zar" panose="00000400000000000000" pitchFamily="2" charset="-78"/>
              </a:rPr>
              <a:t>2- چه درسهایی آموخته هایی وجود دارد و چگونه آنها </a:t>
            </a:r>
            <a:br>
              <a:rPr lang="fa-IR" sz="3200" dirty="0">
                <a:effectLst/>
                <a:latin typeface="Calibri" panose="020F0502020204030204" pitchFamily="34" charset="0"/>
                <a:ea typeface="Calibri" panose="020F0502020204030204" pitchFamily="34" charset="0"/>
                <a:cs typeface="B Zar" panose="00000400000000000000" pitchFamily="2" charset="-78"/>
              </a:rPr>
            </a:br>
            <a:r>
              <a:rPr lang="fa-IR" sz="3200" dirty="0">
                <a:effectLst/>
                <a:latin typeface="Calibri" panose="020F0502020204030204" pitchFamily="34" charset="0"/>
                <a:ea typeface="Calibri" panose="020F0502020204030204" pitchFamily="34" charset="0"/>
                <a:cs typeface="B Zar" panose="00000400000000000000" pitchFamily="2" charset="-78"/>
              </a:rPr>
              <a:t>می توانند به فرایند تصمیم گیری فعلی کمک کنند؟</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r>
              <a:rPr lang="fa-IR" sz="3200" dirty="0">
                <a:effectLst/>
                <a:latin typeface="Calibri" panose="020F0502020204030204" pitchFamily="34" charset="0"/>
                <a:ea typeface="Calibri" panose="020F0502020204030204" pitchFamily="34" charset="0"/>
                <a:cs typeface="B Zar" panose="00000400000000000000" pitchFamily="2" charset="-78"/>
              </a:rPr>
              <a:t>3- آیا از همه کسانی که برای رسیدن به این مرحله دور هم آمده اند قدردانی کافی خواهد شد و این فرایند چگونه ادامه خواهد یافت؟</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4400" dirty="0"/>
          </a:p>
        </p:txBody>
      </p:sp>
      <p:sp>
        <p:nvSpPr>
          <p:cNvPr id="4" name="Date Placeholder 3">
            <a:extLst>
              <a:ext uri="{FF2B5EF4-FFF2-40B4-BE49-F238E27FC236}">
                <a16:creationId xmlns:a16="http://schemas.microsoft.com/office/drawing/2014/main" id="{33E7E4DB-BB8B-4649-9EFC-19BC388DAC62}"/>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A35AD137-9921-4B88-B3E6-260E746C0606}"/>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26</a:t>
            </a:fld>
            <a:endParaRPr lang="en-US" altLang="zh-TW">
              <a:solidFill>
                <a:srgbClr val="5A6378">
                  <a:shade val="90000"/>
                </a:srgbClr>
              </a:solidFill>
            </a:endParaRPr>
          </a:p>
        </p:txBody>
      </p:sp>
    </p:spTree>
    <p:extLst>
      <p:ext uri="{BB962C8B-B14F-4D97-AF65-F5344CB8AC3E}">
        <p14:creationId xmlns:p14="http://schemas.microsoft.com/office/powerpoint/2010/main" val="2192642021"/>
      </p:ext>
    </p:extLst>
  </p:cSld>
  <p:clrMapOvr>
    <a:masterClrMapping/>
  </p:clrMapOvr>
  <p:transition>
    <p:checke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16" y="1412776"/>
            <a:ext cx="8471284" cy="792088"/>
          </a:xfrm>
        </p:spPr>
        <p:txBody>
          <a:bodyPr/>
          <a:lstStyle/>
          <a:p>
            <a:r>
              <a:rPr lang="fa-IR" sz="4400" dirty="0">
                <a:effectLst/>
                <a:latin typeface="Calibri" panose="020F0502020204030204" pitchFamily="34" charset="0"/>
                <a:ea typeface="Calibri" panose="020F0502020204030204" pitchFamily="34" charset="0"/>
              </a:rPr>
              <a:t>مدل پایداری در بازسازی پساکرونا</a:t>
            </a:r>
            <a:endParaRPr lang="fa-IR" sz="4400" dirty="0"/>
          </a:p>
        </p:txBody>
      </p:sp>
      <p:sp>
        <p:nvSpPr>
          <p:cNvPr id="4" name="Slide Number Placeholder 3"/>
          <p:cNvSpPr>
            <a:spLocks noGrp="1"/>
          </p:cNvSpPr>
          <p:nvPr>
            <p:ph type="sldNum" sz="quarter" idx="12"/>
          </p:nvPr>
        </p:nvSpPr>
        <p:spPr/>
        <p:txBody>
          <a:bodyPr/>
          <a:lstStyle/>
          <a:p>
            <a:fld id="{E2E131A2-95E2-4EF6-8B95-85456566E85C}" type="slidenum">
              <a:rPr lang="fa-IR" smtClean="0"/>
              <a:t>27</a:t>
            </a:fld>
            <a:endParaRPr lang="fa-IR"/>
          </a:p>
        </p:txBody>
      </p:sp>
      <p:pic>
        <p:nvPicPr>
          <p:cNvPr id="6" name="Picture 5">
            <a:extLst>
              <a:ext uri="{FF2B5EF4-FFF2-40B4-BE49-F238E27FC236}">
                <a16:creationId xmlns:a16="http://schemas.microsoft.com/office/drawing/2014/main" id="{5B71254E-CFAA-433E-BFDB-7B298288E6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8861" y="2560159"/>
            <a:ext cx="6106278" cy="3816424"/>
          </a:xfrm>
          <a:prstGeom prst="rect">
            <a:avLst/>
          </a:prstGeom>
        </p:spPr>
      </p:pic>
    </p:spTree>
    <p:extLst>
      <p:ext uri="{BB962C8B-B14F-4D97-AF65-F5344CB8AC3E}">
        <p14:creationId xmlns:p14="http://schemas.microsoft.com/office/powerpoint/2010/main" val="1275587525"/>
      </p:ext>
    </p:extLst>
  </p:cSld>
  <p:clrMapOvr>
    <a:masterClrMapping/>
  </p:clrMapOvr>
  <p:transition>
    <p:checke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A86719-5B17-4749-A24D-6AB97F112E0B}"/>
              </a:ext>
            </a:extLst>
          </p:cNvPr>
          <p:cNvSpPr>
            <a:spLocks noGrp="1"/>
          </p:cNvSpPr>
          <p:nvPr>
            <p:ph idx="1"/>
          </p:nvPr>
        </p:nvSpPr>
        <p:spPr>
          <a:xfrm>
            <a:off x="251520" y="836712"/>
            <a:ext cx="7920880" cy="5760640"/>
          </a:xfrm>
        </p:spPr>
        <p:txBody>
          <a:bodyPr/>
          <a:lstStyle/>
          <a:p>
            <a:pPr algn="just"/>
            <a:r>
              <a:rPr lang="fa-IR" sz="2200" dirty="0">
                <a:effectLst/>
                <a:latin typeface="Calibri" panose="020F0502020204030204" pitchFamily="34" charset="0"/>
                <a:ea typeface="Calibri" panose="020F0502020204030204" pitchFamily="34" charset="0"/>
                <a:cs typeface="B Zar" panose="00000400000000000000" pitchFamily="2" charset="-78"/>
              </a:rPr>
              <a:t>بحران باعث ایجاد ترس می شود و ترس می تواند منجر به واکنش های شتابزده شود که به نوبه خود منجر به خارج شدن موسسه از خط می شود ، با این کار موسسه یا "از مسیر خارج می شود" یا "قادر به حرکت به جلو نیست".</a:t>
            </a:r>
          </a:p>
          <a:p>
            <a:pPr algn="just"/>
            <a:endParaRPr lang="fa-IR" sz="2200" dirty="0">
              <a:latin typeface="Calibri" panose="020F0502020204030204" pitchFamily="34" charset="0"/>
            </a:endParaRPr>
          </a:p>
          <a:p>
            <a:pPr algn="just"/>
            <a:r>
              <a:rPr lang="fa-IR" sz="2200" dirty="0">
                <a:effectLst/>
                <a:latin typeface="Calibri" panose="020F0502020204030204" pitchFamily="34" charset="0"/>
                <a:ea typeface="Calibri" panose="020F0502020204030204" pitchFamily="34" charset="0"/>
                <a:cs typeface="B Zar" panose="00000400000000000000" pitchFamily="2" charset="-78"/>
              </a:rPr>
              <a:t>برخی از مطالعات شواهدی از کمبود زیرساخت ها در موسسات آموزش عالی برای پشتیبانی از تغییر و/ یا ارتباطات مناسب  مورد نیاز را ارائه کرده اند که مقاومت افراد آسیب دیده را بدنبال دارد.</a:t>
            </a:r>
          </a:p>
          <a:p>
            <a:pPr marL="0" indent="0" algn="just">
              <a:buNone/>
            </a:pPr>
            <a:endParaRPr lang="fa-IR" sz="2200" dirty="0">
              <a:latin typeface="Calibri" panose="020F0502020204030204" pitchFamily="34" charset="0"/>
            </a:endParaRPr>
          </a:p>
          <a:p>
            <a:pPr algn="just"/>
            <a:r>
              <a:rPr lang="fa-IR" sz="2200" dirty="0">
                <a:effectLst/>
                <a:latin typeface="Calibri" panose="020F0502020204030204" pitchFamily="34" charset="0"/>
                <a:ea typeface="Calibri" panose="020F0502020204030204" pitchFamily="34" charset="0"/>
                <a:cs typeface="B Zar" panose="00000400000000000000" pitchFamily="2" charset="-78"/>
              </a:rPr>
              <a:t>برای کاهش مقاومت در هنگام استفاده از ایده های عملی، مسوولین موسسات آموزش عالی باید رویکرد رهایی را برای مقابله با احساس خطر فردی که همراه با احساس عدم قطعیت در دوران پساکرونا است، به کار گیرند. </a:t>
            </a:r>
          </a:p>
          <a:p>
            <a:pPr algn="just"/>
            <a:r>
              <a:rPr lang="fa-IR" sz="2200" dirty="0">
                <a:effectLst/>
                <a:latin typeface="Calibri" panose="020F0502020204030204" pitchFamily="34" charset="0"/>
                <a:ea typeface="Calibri" panose="020F0502020204030204" pitchFamily="34" charset="0"/>
                <a:cs typeface="B Zar" panose="00000400000000000000" pitchFamily="2" charset="-78"/>
              </a:rPr>
              <a:t>دیدگاه پژوهشی رهایی بخش قادراست دانش مورد نیاز افراد محروم در هر سیستمی است را تولید نماید. این یک رویکرد میان رشته ای است که در آن امکان گنجاندن نظریه های انتقادی از سایر رشته ها وجود دارد. فرضیه های اصلی رویکرد رهایی این است که واقعیت های مختلفی وجود دارد که می تواند بر نظام های مختلف تأثیر گذار باشد. این فرض به سیستم اجازه می دهد تا با افرادی در همان سیستم که تحت تأثیر واقعیت هستند تعامل کند</a:t>
            </a:r>
            <a:endParaRPr lang="en-US" sz="2200" dirty="0"/>
          </a:p>
        </p:txBody>
      </p:sp>
      <p:sp>
        <p:nvSpPr>
          <p:cNvPr id="4" name="Date Placeholder 3">
            <a:extLst>
              <a:ext uri="{FF2B5EF4-FFF2-40B4-BE49-F238E27FC236}">
                <a16:creationId xmlns:a16="http://schemas.microsoft.com/office/drawing/2014/main" id="{EF6536C5-AEFC-482F-B4AE-2AC2FE8AB915}"/>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39D7008D-D51F-42EB-AF32-E69F31715500}"/>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28</a:t>
            </a:fld>
            <a:endParaRPr lang="en-US" altLang="zh-TW">
              <a:solidFill>
                <a:srgbClr val="5A6378">
                  <a:shade val="90000"/>
                </a:srgbClr>
              </a:solidFill>
            </a:endParaRPr>
          </a:p>
        </p:txBody>
      </p:sp>
    </p:spTree>
    <p:extLst>
      <p:ext uri="{BB962C8B-B14F-4D97-AF65-F5344CB8AC3E}">
        <p14:creationId xmlns:p14="http://schemas.microsoft.com/office/powerpoint/2010/main" val="1482364094"/>
      </p:ext>
    </p:extLst>
  </p:cSld>
  <p:clrMapOvr>
    <a:masterClrMapping/>
  </p:clrMapOvr>
  <p:transition>
    <p:checke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B78F57-5691-4473-B24B-4A2A069200FB}"/>
              </a:ext>
            </a:extLst>
          </p:cNvPr>
          <p:cNvSpPr>
            <a:spLocks noGrp="1"/>
          </p:cNvSpPr>
          <p:nvPr>
            <p:ph idx="1"/>
          </p:nvPr>
        </p:nvSpPr>
        <p:spPr>
          <a:xfrm>
            <a:off x="0" y="1052736"/>
            <a:ext cx="8028384" cy="5472608"/>
          </a:xfrm>
        </p:spPr>
        <p:txBody>
          <a:bodyPr/>
          <a:lstStyle/>
          <a:p>
            <a:r>
              <a:rPr lang="fa-IR" sz="2400" dirty="0">
                <a:effectLst/>
                <a:latin typeface="Calibri" panose="020F0502020204030204" pitchFamily="34" charset="0"/>
                <a:ea typeface="Calibri" panose="020F0502020204030204" pitchFamily="34" charset="0"/>
                <a:cs typeface="B Zar" panose="00000400000000000000" pitchFamily="2" charset="-78"/>
              </a:rPr>
              <a:t>جونز (2020) پیشنهاد می کند که عملکرد تاب آوری توسط موسسات آموزش عالی می تواند تأثیر مثبتی بر تجربه افراد داشته باشد.</a:t>
            </a:r>
          </a:p>
          <a:p>
            <a:endParaRPr lang="fa-IR" sz="2400" dirty="0">
              <a:latin typeface="Calibri" panose="020F0502020204030204" pitchFamily="34" charset="0"/>
            </a:endParaRPr>
          </a:p>
          <a:p>
            <a:r>
              <a:rPr lang="fa-IR" sz="2400" dirty="0">
                <a:effectLst/>
                <a:latin typeface="Calibri" panose="020F0502020204030204" pitchFamily="34" charset="0"/>
                <a:ea typeface="Calibri" panose="020F0502020204030204" pitchFamily="34" charset="0"/>
                <a:cs typeface="B Zar" panose="00000400000000000000" pitchFamily="2" charset="-78"/>
              </a:rPr>
              <a:t>مدل تاب آوری نیز با نظریه "سیگنال ایمنی" که توسط سلیگمن و گروو ارائه شده به خوبی هم خوانی دارد که نمونه ای از سیستم هشدار بمب را در طول سالهای 1940 تا 41 عرضه نمودند ، با این استدلال که این امر بسیار قابل اعتماد است به طوری که مردم در لندن بدون ترس از مرگ در هنگام ساکت بودن آژیرها به کار عادی خود ادامه می دهند. اعتماد به سیستم آژیر به مردم کمک کرد تا در زمان جنگ آرام و فعال باشند</a:t>
            </a:r>
          </a:p>
          <a:p>
            <a:endParaRPr lang="fa-IR" sz="2400" dirty="0">
              <a:latin typeface="Calibri" panose="020F0502020204030204" pitchFamily="34" charset="0"/>
            </a:endParaRPr>
          </a:p>
          <a:p>
            <a:r>
              <a:rPr lang="fa-IR" sz="2400" dirty="0">
                <a:effectLst/>
                <a:latin typeface="Calibri" panose="020F0502020204030204" pitchFamily="34" charset="0"/>
                <a:ea typeface="Calibri" panose="020F0502020204030204" pitchFamily="34" charset="0"/>
                <a:cs typeface="B Zar" panose="00000400000000000000" pitchFamily="2" charset="-78"/>
              </a:rPr>
              <a:t>یک مدل تاب آوری باید شامل مراقبت ، دلسوزی ، درک بهتر و ظرفیت پیش بینی بیشتر از سوی مسولین موسسات آموزش عالی، پاسخگویی شخصی ، اصول روشن برای رهبری و همکاری و تشکیل شبکه با سایر موسسات باشد. این عوامل ابزاری را برای موسسات آموزش عالی جهت تبدیل ترس در افراد به امید فراهم می نماید.</a:t>
            </a:r>
            <a:endParaRPr lang="en-US" sz="3600" dirty="0"/>
          </a:p>
        </p:txBody>
      </p:sp>
      <p:sp>
        <p:nvSpPr>
          <p:cNvPr id="4" name="Date Placeholder 3">
            <a:extLst>
              <a:ext uri="{FF2B5EF4-FFF2-40B4-BE49-F238E27FC236}">
                <a16:creationId xmlns:a16="http://schemas.microsoft.com/office/drawing/2014/main" id="{10166E69-BE58-4499-8EDF-1230A89F7D48}"/>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3D04D30E-C159-4D68-BDD5-041FBF1324FF}"/>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29</a:t>
            </a:fld>
            <a:endParaRPr lang="en-US" altLang="zh-TW">
              <a:solidFill>
                <a:srgbClr val="5A6378">
                  <a:shade val="90000"/>
                </a:srgbClr>
              </a:solidFill>
            </a:endParaRPr>
          </a:p>
        </p:txBody>
      </p:sp>
    </p:spTree>
    <p:extLst>
      <p:ext uri="{BB962C8B-B14F-4D97-AF65-F5344CB8AC3E}">
        <p14:creationId xmlns:p14="http://schemas.microsoft.com/office/powerpoint/2010/main" val="3823917414"/>
      </p:ext>
    </p:extLst>
  </p:cSld>
  <p:clrMapOvr>
    <a:masterClrMapping/>
  </p:clrMapOvr>
  <p:transition>
    <p:checke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16" y="1412776"/>
            <a:ext cx="8471284" cy="792088"/>
          </a:xfrm>
        </p:spPr>
        <p:txBody>
          <a:bodyPr/>
          <a:lstStyle/>
          <a:p>
            <a:r>
              <a:rPr lang="fa-IR" sz="4400" dirty="0">
                <a:effectLst/>
                <a:latin typeface="Calibri" panose="020F0502020204030204" pitchFamily="34" charset="0"/>
                <a:ea typeface="Calibri" panose="020F0502020204030204" pitchFamily="34" charset="0"/>
              </a:rPr>
              <a:t>نتیجه گیری</a:t>
            </a:r>
            <a:endParaRPr lang="fa-IR" sz="4400" dirty="0"/>
          </a:p>
        </p:txBody>
      </p:sp>
      <p:sp>
        <p:nvSpPr>
          <p:cNvPr id="4" name="Slide Number Placeholder 3"/>
          <p:cNvSpPr>
            <a:spLocks noGrp="1"/>
          </p:cNvSpPr>
          <p:nvPr>
            <p:ph type="sldNum" sz="quarter" idx="12"/>
          </p:nvPr>
        </p:nvSpPr>
        <p:spPr/>
        <p:txBody>
          <a:bodyPr/>
          <a:lstStyle/>
          <a:p>
            <a:fld id="{E2E131A2-95E2-4EF6-8B95-85456566E85C}" type="slidenum">
              <a:rPr lang="fa-IR" smtClean="0"/>
              <a:t>30</a:t>
            </a:fld>
            <a:endParaRPr lang="fa-IR"/>
          </a:p>
        </p:txBody>
      </p:sp>
      <p:pic>
        <p:nvPicPr>
          <p:cNvPr id="5" name="Picture 4">
            <a:extLst>
              <a:ext uri="{FF2B5EF4-FFF2-40B4-BE49-F238E27FC236}">
                <a16:creationId xmlns:a16="http://schemas.microsoft.com/office/drawing/2014/main" id="{A6351940-E482-4570-A101-0E581A362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158" y="2780928"/>
            <a:ext cx="6096000" cy="3429000"/>
          </a:xfrm>
          <a:prstGeom prst="rect">
            <a:avLst/>
          </a:prstGeom>
        </p:spPr>
      </p:pic>
    </p:spTree>
    <p:extLst>
      <p:ext uri="{BB962C8B-B14F-4D97-AF65-F5344CB8AC3E}">
        <p14:creationId xmlns:p14="http://schemas.microsoft.com/office/powerpoint/2010/main" val="1356665308"/>
      </p:ext>
    </p:extLst>
  </p:cSld>
  <p:clrMapOvr>
    <a:masterClrMapping/>
  </p:clrMapOvr>
  <p:transition>
    <p:checker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947562-1D1A-4489-AB30-974B6C9C54CE}"/>
              </a:ext>
            </a:extLst>
          </p:cNvPr>
          <p:cNvSpPr>
            <a:spLocks noGrp="1"/>
          </p:cNvSpPr>
          <p:nvPr>
            <p:ph idx="1"/>
          </p:nvPr>
        </p:nvSpPr>
        <p:spPr>
          <a:xfrm>
            <a:off x="457200" y="836712"/>
            <a:ext cx="7643192" cy="5760640"/>
          </a:xfrm>
        </p:spPr>
        <p:txBody>
          <a:bodyPr/>
          <a:lstStyle/>
          <a:p>
            <a:r>
              <a:rPr lang="fa-IR" sz="2200" dirty="0">
                <a:effectLst/>
                <a:latin typeface="Calibri" panose="020F0502020204030204" pitchFamily="34" charset="0"/>
                <a:ea typeface="Calibri" panose="020F0502020204030204" pitchFamily="34" charset="0"/>
                <a:cs typeface="B Zar" panose="00000400000000000000" pitchFamily="2" charset="-78"/>
              </a:rPr>
              <a:t>تاب آوری عبارت  از ارتقا و بهبود تناسب ذهنی و عاطفی است تا تلاش برای دستیابی به "سلامتی کامل".</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پیشنهاد می کنیم که موسسات آموزش عالی در دوران پساکرونا باید به مقاومت ایجاد شده توسط افراد با مدل تاب آوری پاسخ مناسب دهند. چنین رویکردی به آنها این امکان را می دهد تا با موفقیت به فعالیتهای اصلی خود ادامه دهند. </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مدل تاب آوری را می توان برای تجزیه و تحلیل کمی از طریق مکانیزم نمره گذاری استفاده کرد: با مکانیزم امتیازدهی ،موسسات آموزش عالی می توانند چالش های خود را رتبه بندی نموده و برای پاسخ به موقع به بحران ها برنامه ریزی نمایند. </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پاندمی یا همه گیری، محیطی را ایجاد کرده است که در آن یادگیری در مراکز آموزش عالی به صورت منفی تحت تأثیر شرایط اقتصادی - اجتماعی قرار گرفته است. اتخاذ مدل تاب آوری ، موسسات آموزش عالی را قادر می سازد تا به مسائل اجتماعی-روانشناختی بپردازند و بنابراین این نابرابری را کاهش داده و به فارغ التحصیلان جهت انتقال آرام به بازار کار کمک می کند.</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DDBD844C-BC16-40F6-BBB7-B4F512CED906}"/>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F0121CB1-A7C2-4362-916F-6AF0941B141A}"/>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31</a:t>
            </a:fld>
            <a:endParaRPr lang="en-US" altLang="zh-TW">
              <a:solidFill>
                <a:srgbClr val="5A6378">
                  <a:shade val="90000"/>
                </a:srgbClr>
              </a:solidFill>
            </a:endParaRPr>
          </a:p>
        </p:txBody>
      </p:sp>
    </p:spTree>
    <p:extLst>
      <p:ext uri="{BB962C8B-B14F-4D97-AF65-F5344CB8AC3E}">
        <p14:creationId xmlns:p14="http://schemas.microsoft.com/office/powerpoint/2010/main" val="2572450963"/>
      </p:ext>
    </p:extLst>
  </p:cSld>
  <p:clrMapOvr>
    <a:masterClrMapping/>
  </p:clrMapOvr>
  <p:transition>
    <p:checke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8C51B0-F7F5-49D4-AAA1-33ED53A20C5D}"/>
              </a:ext>
            </a:extLst>
          </p:cNvPr>
          <p:cNvSpPr>
            <a:spLocks noGrp="1"/>
          </p:cNvSpPr>
          <p:nvPr>
            <p:ph idx="1"/>
          </p:nvPr>
        </p:nvSpPr>
        <p:spPr>
          <a:xfrm>
            <a:off x="251520" y="980728"/>
            <a:ext cx="7673280" cy="5544616"/>
          </a:xfrm>
        </p:spPr>
        <p:txBody>
          <a:bodyPr/>
          <a:lstStyle/>
          <a:p>
            <a:r>
              <a:rPr lang="fa-IR" sz="2400" dirty="0">
                <a:effectLst/>
                <a:latin typeface="Calibri" panose="020F0502020204030204" pitchFamily="34" charset="0"/>
                <a:ea typeface="Calibri" panose="020F0502020204030204" pitchFamily="34" charset="0"/>
                <a:cs typeface="B Zar" panose="00000400000000000000" pitchFamily="2" charset="-78"/>
              </a:rPr>
              <a:t>تاب آوری با مدل پایداری مرتبط است و می تواند آموزش عالی را  برای موفقیت آموزش عالی ایجاد نماید. این امر همچنین بر اشتغال دانشجویان و آمادگی در محل کار تأثیر می گذارد.</a:t>
            </a:r>
          </a:p>
          <a:p>
            <a:endParaRPr lang="fa-IR" sz="2400" dirty="0">
              <a:latin typeface="Calibri" panose="020F0502020204030204" pitchFamily="34" charset="0"/>
            </a:endParaRPr>
          </a:p>
          <a:p>
            <a:r>
              <a:rPr lang="fa-IR" sz="2400" dirty="0">
                <a:effectLst/>
                <a:latin typeface="Calibri" panose="020F0502020204030204" pitchFamily="34" charset="0"/>
                <a:ea typeface="Calibri" panose="020F0502020204030204" pitchFamily="34" charset="0"/>
                <a:cs typeface="B Zar" panose="00000400000000000000" pitchFamily="2" charset="-78"/>
              </a:rPr>
              <a:t>نتیجه موفقیت آمیزتاب آوری در زمینه هایی مانند علوم اجتماعی ، توسعه فردی و علم پزشکی مشهود است. بهر حال ، در شواهد و مستندات در مورد اثرات تاب آوری با توجه به موسسات آموزش عالی نتیجه گیری چندانی وجود ندارد. </a:t>
            </a:r>
          </a:p>
          <a:p>
            <a:endParaRPr lang="fa-IR" sz="2400" dirty="0">
              <a:latin typeface="Calibri" panose="020F0502020204030204" pitchFamily="34" charset="0"/>
            </a:endParaRPr>
          </a:p>
          <a:p>
            <a:r>
              <a:rPr lang="fa-IR" sz="2400" dirty="0">
                <a:effectLst/>
                <a:latin typeface="Calibri" panose="020F0502020204030204" pitchFamily="34" charset="0"/>
                <a:ea typeface="Calibri" panose="020F0502020204030204" pitchFamily="34" charset="0"/>
                <a:cs typeface="B Zar" panose="00000400000000000000" pitchFamily="2" charset="-78"/>
              </a:rPr>
              <a:t>در میان تعداد بسیار کمی از مطالعات در مورد تاب آوری در آموزش ، هال و وین (2010) نتیجه می کنند که تاب آوری می تواند در یک محیط جذاب تحصیلی ایجاد شود و می تواند دانشجویان را توانمند و تشویق کند.</a:t>
            </a:r>
            <a:endParaRPr lang="en-US" sz="3600" dirty="0"/>
          </a:p>
        </p:txBody>
      </p:sp>
      <p:sp>
        <p:nvSpPr>
          <p:cNvPr id="4" name="Date Placeholder 3">
            <a:extLst>
              <a:ext uri="{FF2B5EF4-FFF2-40B4-BE49-F238E27FC236}">
                <a16:creationId xmlns:a16="http://schemas.microsoft.com/office/drawing/2014/main" id="{E8C0A5BF-94E1-4096-989C-2979DC27D2F7}"/>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3BDC7D77-461B-4BD6-A524-6E2179D58D77}"/>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32</a:t>
            </a:fld>
            <a:endParaRPr lang="en-US" altLang="zh-TW">
              <a:solidFill>
                <a:srgbClr val="5A6378">
                  <a:shade val="90000"/>
                </a:srgbClr>
              </a:solidFill>
            </a:endParaRPr>
          </a:p>
        </p:txBody>
      </p:sp>
    </p:spTree>
    <p:extLst>
      <p:ext uri="{BB962C8B-B14F-4D97-AF65-F5344CB8AC3E}">
        <p14:creationId xmlns:p14="http://schemas.microsoft.com/office/powerpoint/2010/main" val="1003581267"/>
      </p:ext>
    </p:extLst>
  </p:cSld>
  <p:clrMapOvr>
    <a:masterClrMapping/>
  </p:clrMapOvr>
  <p:transition>
    <p:checke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9439A0-4004-4100-A098-8D635BF6BEBB}"/>
              </a:ext>
            </a:extLst>
          </p:cNvPr>
          <p:cNvSpPr>
            <a:spLocks noGrp="1"/>
          </p:cNvSpPr>
          <p:nvPr>
            <p:ph idx="1"/>
          </p:nvPr>
        </p:nvSpPr>
        <p:spPr>
          <a:xfrm>
            <a:off x="457200" y="1700808"/>
            <a:ext cx="7313240" cy="4032448"/>
          </a:xfrm>
        </p:spPr>
        <p:txBody>
          <a:bodyPr/>
          <a:lstStyle/>
          <a:p>
            <a:r>
              <a:rPr lang="fa-IR" sz="2200" dirty="0">
                <a:effectLst/>
                <a:latin typeface="Calibri" panose="020F0502020204030204" pitchFamily="34" charset="0"/>
                <a:ea typeface="Calibri" panose="020F0502020204030204" pitchFamily="34" charset="0"/>
                <a:cs typeface="B Zar" panose="00000400000000000000" pitchFamily="2" charset="-78"/>
              </a:rPr>
              <a:t>این مقاله اولین مقاله ای است که مدل تاب آوری را مناسب ترین رویکرد برای موسسات آموزش عالی پیشنهاد می کند و می تواند در دوره پس از </a:t>
            </a:r>
            <a:r>
              <a:rPr lang="en-US" sz="2200" dirty="0">
                <a:effectLst/>
                <a:latin typeface="Calibri" panose="020F0502020204030204" pitchFamily="34" charset="0"/>
                <a:ea typeface="Calibri" panose="020F0502020204030204" pitchFamily="34" charset="0"/>
                <a:cs typeface="B Zar" panose="00000400000000000000" pitchFamily="2" charset="-78"/>
              </a:rPr>
              <a:t>Covid-19</a:t>
            </a:r>
            <a:r>
              <a:rPr lang="fa-IR" sz="2200" dirty="0">
                <a:effectLst/>
                <a:latin typeface="Calibri" panose="020F0502020204030204" pitchFamily="34" charset="0"/>
                <a:ea typeface="Calibri" panose="020F0502020204030204" pitchFamily="34" charset="0"/>
                <a:cs typeface="B Zar" panose="00000400000000000000" pitchFamily="2" charset="-78"/>
              </a:rPr>
              <a:t> بکار گرفته شود.</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مدل ما به توسعه شواهد دانشگاهی در زمینه آموزش عالی، تاب آوری و بازیابی پس از دوران کوید 19 کمک می کند.</a:t>
            </a:r>
          </a:p>
          <a:p>
            <a:endParaRPr lang="fa-IR" sz="2200" dirty="0">
              <a:latin typeface="Calibri" panose="020F0502020204030204" pitchFamily="34" charset="0"/>
            </a:endParaRPr>
          </a:p>
          <a:p>
            <a:r>
              <a:rPr lang="fa-IR" sz="2200" dirty="0">
                <a:effectLst/>
                <a:latin typeface="Calibri" panose="020F0502020204030204" pitchFamily="34" charset="0"/>
                <a:ea typeface="Calibri" panose="020F0502020204030204" pitchFamily="34" charset="0"/>
                <a:cs typeface="B Zar" panose="00000400000000000000" pitchFamily="2" charset="-78"/>
              </a:rPr>
              <a:t>ما تلاش کرده ایم که توضیح دهیم چگونه مداخلات مبتنی بر تاب آوری می توانند به موسسات آموزش عالی برای دستیابی به اهداف مشترک در بخش آموزش پس از بحران و کاهش خطرات مرتبط کمک کنند.</a:t>
            </a:r>
          </a:p>
          <a:p>
            <a:endParaRPr lang="fa-IR" sz="2200" dirty="0">
              <a:latin typeface="Calibri" panose="020F0502020204030204" pitchFamily="34" charset="0"/>
            </a:endParaRPr>
          </a:p>
          <a:p>
            <a:pPr marL="0" indent="0">
              <a:buNone/>
            </a:pPr>
            <a:endParaRPr lang="en-US" sz="2200" dirty="0"/>
          </a:p>
        </p:txBody>
      </p:sp>
      <p:sp>
        <p:nvSpPr>
          <p:cNvPr id="4" name="Date Placeholder 3">
            <a:extLst>
              <a:ext uri="{FF2B5EF4-FFF2-40B4-BE49-F238E27FC236}">
                <a16:creationId xmlns:a16="http://schemas.microsoft.com/office/drawing/2014/main" id="{6C48B9C0-CD4E-40D9-902C-42E9FA349323}"/>
              </a:ext>
            </a:extLst>
          </p:cNvPr>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6" name="Slide Number Placeholder 5">
            <a:extLst>
              <a:ext uri="{FF2B5EF4-FFF2-40B4-BE49-F238E27FC236}">
                <a16:creationId xmlns:a16="http://schemas.microsoft.com/office/drawing/2014/main" id="{362EEEC9-A36E-4F04-AC31-1B94175EF3F3}"/>
              </a:ext>
            </a:extLst>
          </p:cNvPr>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33</a:t>
            </a:fld>
            <a:endParaRPr lang="en-US" altLang="zh-TW">
              <a:solidFill>
                <a:srgbClr val="5A6378">
                  <a:shade val="90000"/>
                </a:srgbClr>
              </a:solidFill>
            </a:endParaRPr>
          </a:p>
        </p:txBody>
      </p:sp>
    </p:spTree>
    <p:extLst>
      <p:ext uri="{BB962C8B-B14F-4D97-AF65-F5344CB8AC3E}">
        <p14:creationId xmlns:p14="http://schemas.microsoft.com/office/powerpoint/2010/main" val="2997615788"/>
      </p:ext>
    </p:extLst>
  </p:cSld>
  <p:clrMapOvr>
    <a:masterClrMapping/>
  </p:clrMapOvr>
  <p:transition>
    <p:checke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358" y="2461145"/>
            <a:ext cx="8471284" cy="1512168"/>
          </a:xfrm>
        </p:spPr>
        <p:txBody>
          <a:bodyPr/>
          <a:lstStyle/>
          <a:p>
            <a:r>
              <a:rPr lang="fa-IR" sz="2400" dirty="0">
                <a:effectLst/>
                <a:latin typeface="Calibri" panose="020F0502020204030204" pitchFamily="34" charset="0"/>
                <a:ea typeface="Calibri" panose="020F0502020204030204" pitchFamily="34" charset="0"/>
                <a:cs typeface="B Zar" panose="00000400000000000000" pitchFamily="2" charset="-78"/>
              </a:rPr>
              <a:t>این مطالعه ممکن است به سیاست گذاران در موسسات آموزش عالی کمک کند تا درک کنند که وقتی موسسات قدرت خود را از طریق یک مدل مبتنی بر تاب آوری توسعه می دهند ، آنها می توانند </a:t>
            </a:r>
            <a:r>
              <a:rPr lang="fa-IR" sz="2400" b="1" i="1" u="sng" dirty="0">
                <a:effectLst/>
                <a:latin typeface="Calibri" panose="020F0502020204030204" pitchFamily="34" charset="0"/>
                <a:ea typeface="Calibri" panose="020F0502020204030204" pitchFamily="34" charset="0"/>
                <a:cs typeface="B Zar" panose="00000400000000000000" pitchFamily="2" charset="-78"/>
              </a:rPr>
              <a:t>راحت تر زنده بمانند ، بازسازی کرده و راه های پیشرفت در بحران ها و شوک های غیر منتظره </a:t>
            </a:r>
            <a:r>
              <a:rPr lang="fa-IR" sz="2400" dirty="0">
                <a:effectLst/>
                <a:latin typeface="Calibri" panose="020F0502020204030204" pitchFamily="34" charset="0"/>
                <a:ea typeface="Calibri" panose="020F0502020204030204" pitchFamily="34" charset="0"/>
                <a:cs typeface="B Zar" panose="00000400000000000000" pitchFamily="2" charset="-78"/>
              </a:rPr>
              <a:t>را پیدا کنند.</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E2E131A2-95E2-4EF6-8B95-85456566E85C}" type="slidenum">
              <a:rPr lang="fa-IR" smtClean="0"/>
              <a:t>34</a:t>
            </a:fld>
            <a:endParaRPr lang="fa-IR"/>
          </a:p>
        </p:txBody>
      </p:sp>
    </p:spTree>
    <p:extLst>
      <p:ext uri="{BB962C8B-B14F-4D97-AF65-F5344CB8AC3E}">
        <p14:creationId xmlns:p14="http://schemas.microsoft.com/office/powerpoint/2010/main" val="2322410071"/>
      </p:ext>
    </p:extLst>
  </p:cSld>
  <p:clrMapOvr>
    <a:masterClrMapping/>
  </p:clrMapOvr>
  <p:transition>
    <p:checke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B02FF3BF-906C-49B2-AD5F-8DD5E6C27B25}" type="datetime1">
              <a:rPr lang="en-US" altLang="zh-TW" smtClean="0"/>
              <a:pPr>
                <a:defRPr/>
              </a:pPr>
              <a:t>5/29/2021</a:t>
            </a:fld>
            <a:endParaRPr lang="en-US" altLang="zh-TW"/>
          </a:p>
        </p:txBody>
      </p:sp>
      <p:sp>
        <p:nvSpPr>
          <p:cNvPr id="5" name="Footer Placeholder 4"/>
          <p:cNvSpPr>
            <a:spLocks noGrp="1"/>
          </p:cNvSpPr>
          <p:nvPr>
            <p:ph type="ftr" sz="quarter" idx="11"/>
          </p:nvPr>
        </p:nvSpPr>
        <p:spPr/>
        <p:txBody>
          <a:bodyPr/>
          <a:lstStyle/>
          <a:p>
            <a:pPr>
              <a:defRPr/>
            </a:pPr>
            <a:r>
              <a:rPr lang="fa-IR" altLang="zh-TW"/>
              <a:t>برآورد نیروی انسانی مورد نیاز کشور ایران در رشته های  غیر بالینی تا 1404 (کارگروه توانبخشی)</a:t>
            </a:r>
            <a:endParaRPr lang="en-US" altLang="zh-TW" dirty="0"/>
          </a:p>
        </p:txBody>
      </p:sp>
      <p:sp>
        <p:nvSpPr>
          <p:cNvPr id="6" name="Slide Number Placeholder 5"/>
          <p:cNvSpPr>
            <a:spLocks noGrp="1"/>
          </p:cNvSpPr>
          <p:nvPr>
            <p:ph type="sldNum" sz="quarter" idx="12"/>
          </p:nvPr>
        </p:nvSpPr>
        <p:spPr/>
        <p:txBody>
          <a:bodyPr/>
          <a:lstStyle/>
          <a:p>
            <a:pPr>
              <a:defRPr/>
            </a:pPr>
            <a:fld id="{E37D1B32-6F62-460D-AE80-4C89237E0182}" type="slidenum">
              <a:rPr lang="en-US" altLang="zh-TW" smtClean="0">
                <a:solidFill>
                  <a:srgbClr val="5A6378">
                    <a:shade val="90000"/>
                  </a:srgbClr>
                </a:solidFill>
              </a:rPr>
              <a:pPr>
                <a:defRPr/>
              </a:pPr>
              <a:t>35</a:t>
            </a:fld>
            <a:endParaRPr lang="en-US" altLang="zh-TW">
              <a:solidFill>
                <a:srgbClr val="5A6378">
                  <a:shade val="90000"/>
                </a:srgbClr>
              </a:solidFill>
            </a:endParaRPr>
          </a:p>
        </p:txBody>
      </p:sp>
      <p:pic>
        <p:nvPicPr>
          <p:cNvPr id="7" name="Picture 3" descr="C:\Users\mnakhaee\Desktop\After-Rain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685622" y="865604"/>
            <a:ext cx="5001178" cy="830997"/>
          </a:xfrm>
          <a:prstGeom prst="rect">
            <a:avLst/>
          </a:prstGeom>
          <a:noFill/>
        </p:spPr>
        <p:txBody>
          <a:bodyPr wrap="square" rtlCol="1">
            <a:spAutoFit/>
          </a:bodyPr>
          <a:lstStyle/>
          <a:p>
            <a:pPr algn="ctr"/>
            <a:r>
              <a:rPr lang="fa-IR" sz="4800" dirty="0">
                <a:cs typeface="B Titr" pitchFamily="2" charset="-78"/>
              </a:rPr>
              <a:t>با تشکر از توجه شما </a:t>
            </a:r>
          </a:p>
        </p:txBody>
      </p:sp>
    </p:spTree>
    <p:extLst>
      <p:ext uri="{BB962C8B-B14F-4D97-AF65-F5344CB8AC3E}">
        <p14:creationId xmlns:p14="http://schemas.microsoft.com/office/powerpoint/2010/main" val="3927641805"/>
      </p:ext>
    </p:extLst>
  </p:cSld>
  <p:clrMapOvr>
    <a:masterClrMapping/>
  </p:clrMapOvr>
  <p:transition>
    <p:checke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3.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4.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
  <TotalTime>1380</TotalTime>
  <Words>3378</Words>
  <Application>Microsoft Office PowerPoint</Application>
  <PresentationFormat>On-screen Show (4:3)</PresentationFormat>
  <Paragraphs>206</Paragraphs>
  <Slides>35</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35</vt:i4>
      </vt:variant>
    </vt:vector>
  </HeadingPairs>
  <TitlesOfParts>
    <vt:vector size="46" baseType="lpstr">
      <vt:lpstr>Arial</vt:lpstr>
      <vt:lpstr>B Zar</vt:lpstr>
      <vt:lpstr>Calibri</vt:lpstr>
      <vt:lpstr>Calibri Light</vt:lpstr>
      <vt:lpstr>Constantia</vt:lpstr>
      <vt:lpstr>Times New Roman</vt:lpstr>
      <vt:lpstr>TimesNewRomanPS-BoldMT</vt:lpstr>
      <vt:lpstr>TimesNewRomanPSMT</vt:lpstr>
      <vt:lpstr>Wingdings 2</vt:lpstr>
      <vt:lpstr>Flow</vt:lpstr>
      <vt:lpstr>1_Flow</vt:lpstr>
      <vt:lpstr>PowerPoint Presentation</vt:lpstr>
      <vt:lpstr>Lessons from Covid-19 and a resilience model for higher education</vt:lpstr>
      <vt:lpstr>مقدمه </vt:lpstr>
      <vt:lpstr>PowerPoint Presentation</vt:lpstr>
      <vt:lpstr>PowerPoint Presentation</vt:lpstr>
      <vt:lpstr>PowerPoint Presentation</vt:lpstr>
      <vt:lpstr>PowerPoint Presentation</vt:lpstr>
      <vt:lpstr>PowerPoint Presentation</vt:lpstr>
      <vt:lpstr>درسهایی از پاندمی Covid-19  و مسائل ناشی از آن</vt:lpstr>
      <vt:lpstr>درس 1: بحرانCovid-19  شکاف ها را ایجاد نکرده است - آنها را آشکار کرده است.</vt:lpstr>
      <vt:lpstr>PowerPoint Presentation</vt:lpstr>
      <vt:lpstr>PowerPoint Presentation</vt:lpstr>
      <vt:lpstr>درس 2- یک خیانتکار، خیانتکار به نظر  نمی رسد - بازسازی گاهی سخت تر از بقا است.</vt:lpstr>
      <vt:lpstr> "دشمن در دروازه ها ترسناک نیست ، زیرا او شناخته شده است و پرچم خود را آشکارا حمل می کند. اما خائن آزادانه در میان کسانی که درون دروازه هستند حرکت می کند ، زمزمه های حیله گر او در همه کوچه ها که در سالن های خود دولت شنیده می شود ، می پیچد. زیرا خیانتکار خیانتکار به نظر نمی رسد ..."   تایلور کالدول  برگرفته از کتاب ستونی از آهن 1965</vt:lpstr>
      <vt:lpstr>PowerPoint Presentation</vt:lpstr>
      <vt:lpstr>PowerPoint Presentation</vt:lpstr>
      <vt:lpstr>PowerPoint Presentation</vt:lpstr>
      <vt:lpstr>درس 3- تاب آوری عبارت است از توسعه و شرح مدل دارای 3 فرورفتگی (3 Dips) </vt:lpstr>
      <vt:lpstr>PowerPoint Presentation</vt:lpstr>
      <vt:lpstr>PowerPoint Presentation</vt:lpstr>
      <vt:lpstr>PowerPoint Presentation</vt:lpstr>
      <vt:lpstr>توصیه هایی برای مراکز آموزش عالی  تعیین نقاط ضعف و تقویت آنها:</vt:lpstr>
      <vt:lpstr>PowerPoint Presentation</vt:lpstr>
      <vt:lpstr>قبل یا در طول دوره بقا (در طول بحران Covid-19)</vt:lpstr>
      <vt:lpstr>در دوره بازسازی  (اقدامات کوتاه مدت پس از بیرون آمدن از تعطیلی).</vt:lpstr>
      <vt:lpstr>هنگامی که موسسه می تواند توسعه یابد  (اقدامات طولانی مدت پس از پایان تعطیلی)</vt:lpstr>
      <vt:lpstr>مدل پایداری در بازسازی پساکرونا</vt:lpstr>
      <vt:lpstr>PowerPoint Presentation</vt:lpstr>
      <vt:lpstr>PowerPoint Presentation</vt:lpstr>
      <vt:lpstr>نتیجه گیری</vt:lpstr>
      <vt:lpstr>PowerPoint Presentation</vt:lpstr>
      <vt:lpstr>PowerPoint Presentation</vt:lpstr>
      <vt:lpstr>PowerPoint Presentation</vt:lpstr>
      <vt:lpstr>این مطالعه ممکن است به سیاست گذاران در موسسات آموزش عالی کمک کند تا درک کنند که وقتی موسسات قدرت خود را از طریق یک مدل مبتنی بر تاب آوری توسعه می دهند ، آنها می توانند راحت تر زنده بمانند ، بازسازی کرده و راه های پیشرفت در بحران ها و شوک های غیر منتظره را پیدا کنند.</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برآورد نیروی انسانی مورد نیاز در رشته کارشناسی ارشد و دکتری پرستاری تا سال 1404</dc:title>
  <dc:creator>Mrs</dc:creator>
  <cp:lastModifiedBy>سیمین صالحی نژاد</cp:lastModifiedBy>
  <cp:revision>277</cp:revision>
  <dcterms:created xsi:type="dcterms:W3CDTF">2018-10-20T09:07:17Z</dcterms:created>
  <dcterms:modified xsi:type="dcterms:W3CDTF">2021-05-29T03:59:37Z</dcterms:modified>
</cp:coreProperties>
</file>